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54"/>
  </p:notesMasterIdLst>
  <p:sldIdLst>
    <p:sldId id="257" r:id="rId2"/>
    <p:sldId id="297" r:id="rId3"/>
    <p:sldId id="320" r:id="rId4"/>
    <p:sldId id="259" r:id="rId5"/>
    <p:sldId id="265" r:id="rId6"/>
    <p:sldId id="260" r:id="rId7"/>
    <p:sldId id="261" r:id="rId8"/>
    <p:sldId id="262" r:id="rId9"/>
    <p:sldId id="263" r:id="rId10"/>
    <p:sldId id="276" r:id="rId11"/>
    <p:sldId id="305" r:id="rId12"/>
    <p:sldId id="306" r:id="rId13"/>
    <p:sldId id="307" r:id="rId14"/>
    <p:sldId id="308" r:id="rId15"/>
    <p:sldId id="309" r:id="rId16"/>
    <p:sldId id="266" r:id="rId17"/>
    <p:sldId id="267" r:id="rId18"/>
    <p:sldId id="268" r:id="rId19"/>
    <p:sldId id="269" r:id="rId20"/>
    <p:sldId id="270" r:id="rId21"/>
    <p:sldId id="275" r:id="rId22"/>
    <p:sldId id="311" r:id="rId23"/>
    <p:sldId id="319" r:id="rId24"/>
    <p:sldId id="271" r:id="rId25"/>
    <p:sldId id="278" r:id="rId26"/>
    <p:sldId id="279" r:id="rId27"/>
    <p:sldId id="272" r:id="rId28"/>
    <p:sldId id="273" r:id="rId29"/>
    <p:sldId id="277" r:id="rId30"/>
    <p:sldId id="316" r:id="rId31"/>
    <p:sldId id="280" r:id="rId32"/>
    <p:sldId id="281" r:id="rId33"/>
    <p:sldId id="313" r:id="rId34"/>
    <p:sldId id="283" r:id="rId35"/>
    <p:sldId id="284" r:id="rId36"/>
    <p:sldId id="285" r:id="rId37"/>
    <p:sldId id="290" r:id="rId38"/>
    <p:sldId id="291" r:id="rId39"/>
    <p:sldId id="314" r:id="rId40"/>
    <p:sldId id="293" r:id="rId41"/>
    <p:sldId id="294" r:id="rId42"/>
    <p:sldId id="295" r:id="rId43"/>
    <p:sldId id="286" r:id="rId44"/>
    <p:sldId id="300" r:id="rId45"/>
    <p:sldId id="301" r:id="rId46"/>
    <p:sldId id="298" r:id="rId47"/>
    <p:sldId id="299" r:id="rId48"/>
    <p:sldId id="302" r:id="rId49"/>
    <p:sldId id="303" r:id="rId50"/>
    <p:sldId id="304" r:id="rId51"/>
    <p:sldId id="317" r:id="rId52"/>
    <p:sldId id="318" r:id="rId5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6" d="100"/>
          <a:sy n="66" d="100"/>
        </p:scale>
        <p:origin x="79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ableStyles" Target="tableStyle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B6D5693-3EEA-4427-9AA0-32BA0956AE91}" type="datetimeFigureOut">
              <a:rPr lang="en-IN" smtClean="0"/>
              <a:t>13-06-2026</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1072E42-2160-45D8-BB28-4747808534FE}" type="slidenum">
              <a:rPr lang="en-IN" smtClean="0"/>
              <a:t>‹#›</a:t>
            </a:fld>
            <a:endParaRPr lang="en-IN"/>
          </a:p>
        </p:txBody>
      </p:sp>
    </p:spTree>
    <p:extLst>
      <p:ext uri="{BB962C8B-B14F-4D97-AF65-F5344CB8AC3E}">
        <p14:creationId xmlns:p14="http://schemas.microsoft.com/office/powerpoint/2010/main" val="31249465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COVER SLIDE
Open by introducing yourself and the scope of this masterclass.
Emphasise: GSTAT is now fully operational. Practitioners who understand the tribunal structure, e-filing workflow, and litigation strategy will have a decisive edge.
Remind the audience: this deck follows CGST Act, GSTAT Rules 2023, and Circular 207/19/2023 as updated.</a:t>
            </a:r>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7021451-1387-4CA6-816F-3879F97B5CBC}" type="slidenum">
              <a:rPr kumimoji="0" lang="en-US" sz="18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a:t>
            </a:fld>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8118279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63295659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89556653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0795629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74032625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5040086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7021451-1387-4CA6-816F-3879F97B5CBC}" type="slidenum">
              <a:rPr kumimoji="0" lang="en-US" sz="18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16</a:t>
            </a:fld>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6289091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7021451-1387-4CA6-816F-3879F97B5CBC}" type="slidenum">
              <a:rPr kumimoji="0" lang="en-US" sz="18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17</a:t>
            </a:fld>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7543214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7021451-1387-4CA6-816F-3879F97B5CBC}" type="slidenum">
              <a:rPr kumimoji="0" lang="en-US" sz="18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18</a:t>
            </a:fld>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5936644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7021451-1387-4CA6-816F-3879F97B5CBC}" type="slidenum">
              <a:rPr kumimoji="0" lang="en-US" sz="18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19</a:t>
            </a:fld>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7292086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7021451-1387-4CA6-816F-3879F97B5CBC}" type="slidenum">
              <a:rPr kumimoji="0" lang="en-US" sz="18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20</a:t>
            </a:fld>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189668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39670893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7021451-1387-4CA6-816F-3879F97B5CBC}" type="slidenum">
              <a:rPr kumimoji="0" lang="en-US" sz="18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21</a:t>
            </a:fld>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2125259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22</a:t>
            </a:fld>
            <a:endParaRPr lang="en-US"/>
          </a:p>
        </p:txBody>
      </p:sp>
    </p:spTree>
    <p:extLst>
      <p:ext uri="{BB962C8B-B14F-4D97-AF65-F5344CB8AC3E}">
        <p14:creationId xmlns:p14="http://schemas.microsoft.com/office/powerpoint/2010/main" val="27052826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23</a:t>
            </a:fld>
            <a:endParaRPr lang="en-US"/>
          </a:p>
        </p:txBody>
      </p:sp>
    </p:spTree>
    <p:extLst>
      <p:ext uri="{BB962C8B-B14F-4D97-AF65-F5344CB8AC3E}">
        <p14:creationId xmlns:p14="http://schemas.microsoft.com/office/powerpoint/2010/main" val="289683213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24</a:t>
            </a:fld>
            <a:endParaRPr lang="en-US"/>
          </a:p>
        </p:txBody>
      </p:sp>
    </p:spTree>
    <p:extLst>
      <p:ext uri="{BB962C8B-B14F-4D97-AF65-F5344CB8AC3E}">
        <p14:creationId xmlns:p14="http://schemas.microsoft.com/office/powerpoint/2010/main" val="100625945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25</a:t>
            </a:fld>
            <a:endParaRPr lang="en-US"/>
          </a:p>
        </p:txBody>
      </p:sp>
    </p:spTree>
    <p:extLst>
      <p:ext uri="{BB962C8B-B14F-4D97-AF65-F5344CB8AC3E}">
        <p14:creationId xmlns:p14="http://schemas.microsoft.com/office/powerpoint/2010/main" val="7441387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26</a:t>
            </a:fld>
            <a:endParaRPr lang="en-US"/>
          </a:p>
        </p:txBody>
      </p:sp>
    </p:spTree>
    <p:extLst>
      <p:ext uri="{BB962C8B-B14F-4D97-AF65-F5344CB8AC3E}">
        <p14:creationId xmlns:p14="http://schemas.microsoft.com/office/powerpoint/2010/main" val="164056252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27</a:t>
            </a:fld>
            <a:endParaRPr lang="en-US"/>
          </a:p>
        </p:txBody>
      </p:sp>
    </p:spTree>
    <p:extLst>
      <p:ext uri="{BB962C8B-B14F-4D97-AF65-F5344CB8AC3E}">
        <p14:creationId xmlns:p14="http://schemas.microsoft.com/office/powerpoint/2010/main" val="239383835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28</a:t>
            </a:fld>
            <a:endParaRPr lang="en-US"/>
          </a:p>
        </p:txBody>
      </p:sp>
    </p:spTree>
    <p:extLst>
      <p:ext uri="{BB962C8B-B14F-4D97-AF65-F5344CB8AC3E}">
        <p14:creationId xmlns:p14="http://schemas.microsoft.com/office/powerpoint/2010/main" val="290908447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7021451-1387-4CA6-816F-3879F97B5CBC}" type="slidenum">
              <a:rPr kumimoji="0" lang="en-US" sz="18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29</a:t>
            </a:fld>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3555250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31</a:t>
            </a:fld>
            <a:endParaRPr lang="en-US"/>
          </a:p>
        </p:txBody>
      </p:sp>
    </p:spTree>
    <p:extLst>
      <p:ext uri="{BB962C8B-B14F-4D97-AF65-F5344CB8AC3E}">
        <p14:creationId xmlns:p14="http://schemas.microsoft.com/office/powerpoint/2010/main" val="38149521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AGENDA SLIDE
Briefly walk through the eight sections.
Estimated time: 3–4 hours including Q&amp;A.
Tell participants: 'By the end, you will be able to file an appeal independently, identify common defects before filing, and build a litigation strategy that holds up at the bench.'</a:t>
            </a:r>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9279875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32</a:t>
            </a:fld>
            <a:endParaRPr lang="en-US"/>
          </a:p>
        </p:txBody>
      </p:sp>
    </p:spTree>
    <p:extLst>
      <p:ext uri="{BB962C8B-B14F-4D97-AF65-F5344CB8AC3E}">
        <p14:creationId xmlns:p14="http://schemas.microsoft.com/office/powerpoint/2010/main" val="295565759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2" name="Google Shape;82;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5699618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34</a:t>
            </a:fld>
            <a:endParaRPr lang="en-US"/>
          </a:p>
        </p:txBody>
      </p:sp>
    </p:spTree>
    <p:extLst>
      <p:ext uri="{BB962C8B-B14F-4D97-AF65-F5344CB8AC3E}">
        <p14:creationId xmlns:p14="http://schemas.microsoft.com/office/powerpoint/2010/main" val="258030508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35</a:t>
            </a:fld>
            <a:endParaRPr lang="en-US"/>
          </a:p>
        </p:txBody>
      </p:sp>
    </p:spTree>
    <p:extLst>
      <p:ext uri="{BB962C8B-B14F-4D97-AF65-F5344CB8AC3E}">
        <p14:creationId xmlns:p14="http://schemas.microsoft.com/office/powerpoint/2010/main" val="48772352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7021451-1387-4CA6-816F-3879F97B5CBC}" type="slidenum">
              <a:rPr kumimoji="0" lang="en-US" sz="18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36</a:t>
            </a:fld>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18368912"/>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37</a:t>
            </a:fld>
            <a:endParaRPr lang="en-US"/>
          </a:p>
        </p:txBody>
      </p:sp>
    </p:spTree>
    <p:extLst>
      <p:ext uri="{BB962C8B-B14F-4D97-AF65-F5344CB8AC3E}">
        <p14:creationId xmlns:p14="http://schemas.microsoft.com/office/powerpoint/2010/main" val="161754293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38</a:t>
            </a:fld>
            <a:endParaRPr lang="en-US"/>
          </a:p>
        </p:txBody>
      </p:sp>
    </p:spTree>
    <p:extLst>
      <p:ext uri="{BB962C8B-B14F-4D97-AF65-F5344CB8AC3E}">
        <p14:creationId xmlns:p14="http://schemas.microsoft.com/office/powerpoint/2010/main" val="843943847"/>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39</a:t>
            </a:fld>
            <a:endParaRPr lang="en-US"/>
          </a:p>
        </p:txBody>
      </p:sp>
    </p:spTree>
    <p:extLst>
      <p:ext uri="{BB962C8B-B14F-4D97-AF65-F5344CB8AC3E}">
        <p14:creationId xmlns:p14="http://schemas.microsoft.com/office/powerpoint/2010/main" val="2672450713"/>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40</a:t>
            </a:fld>
            <a:endParaRPr lang="en-US"/>
          </a:p>
        </p:txBody>
      </p:sp>
    </p:spTree>
    <p:extLst>
      <p:ext uri="{BB962C8B-B14F-4D97-AF65-F5344CB8AC3E}">
        <p14:creationId xmlns:p14="http://schemas.microsoft.com/office/powerpoint/2010/main" val="1866856320"/>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41</a:t>
            </a:fld>
            <a:endParaRPr lang="en-US"/>
          </a:p>
        </p:txBody>
      </p:sp>
    </p:spTree>
    <p:extLst>
      <p:ext uri="{BB962C8B-B14F-4D97-AF65-F5344CB8AC3E}">
        <p14:creationId xmlns:p14="http://schemas.microsoft.com/office/powerpoint/2010/main" val="3935564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719194614"/>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42</a:t>
            </a:fld>
            <a:endParaRPr lang="en-US"/>
          </a:p>
        </p:txBody>
      </p:sp>
    </p:spTree>
    <p:extLst>
      <p:ext uri="{BB962C8B-B14F-4D97-AF65-F5344CB8AC3E}">
        <p14:creationId xmlns:p14="http://schemas.microsoft.com/office/powerpoint/2010/main" val="2331590963"/>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7021451-1387-4CA6-816F-3879F97B5CBC}" type="slidenum">
              <a:rPr kumimoji="0" lang="en-US" sz="18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43</a:t>
            </a:fld>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41044197"/>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44</a:t>
            </a:fld>
            <a:endParaRPr lang="en-US"/>
          </a:p>
        </p:txBody>
      </p:sp>
    </p:spTree>
    <p:extLst>
      <p:ext uri="{BB962C8B-B14F-4D97-AF65-F5344CB8AC3E}">
        <p14:creationId xmlns:p14="http://schemas.microsoft.com/office/powerpoint/2010/main" val="933344894"/>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45</a:t>
            </a:fld>
            <a:endParaRPr lang="en-US"/>
          </a:p>
        </p:txBody>
      </p:sp>
    </p:spTree>
    <p:extLst>
      <p:ext uri="{BB962C8B-B14F-4D97-AF65-F5344CB8AC3E}">
        <p14:creationId xmlns:p14="http://schemas.microsoft.com/office/powerpoint/2010/main" val="865002699"/>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46</a:t>
            </a:fld>
            <a:endParaRPr lang="en-US"/>
          </a:p>
        </p:txBody>
      </p:sp>
    </p:spTree>
    <p:extLst>
      <p:ext uri="{BB962C8B-B14F-4D97-AF65-F5344CB8AC3E}">
        <p14:creationId xmlns:p14="http://schemas.microsoft.com/office/powerpoint/2010/main" val="2940716810"/>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47</a:t>
            </a:fld>
            <a:endParaRPr lang="en-US"/>
          </a:p>
        </p:txBody>
      </p:sp>
    </p:spTree>
    <p:extLst>
      <p:ext uri="{BB962C8B-B14F-4D97-AF65-F5344CB8AC3E}">
        <p14:creationId xmlns:p14="http://schemas.microsoft.com/office/powerpoint/2010/main" val="271595124"/>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7021451-1387-4CA6-816F-3879F97B5CBC}" type="slidenum">
              <a:rPr kumimoji="0" lang="en-US" sz="18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48</a:t>
            </a:fld>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04004023"/>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49</a:t>
            </a:fld>
            <a:endParaRPr lang="en-US"/>
          </a:p>
        </p:txBody>
      </p:sp>
    </p:spTree>
    <p:extLst>
      <p:ext uri="{BB962C8B-B14F-4D97-AF65-F5344CB8AC3E}">
        <p14:creationId xmlns:p14="http://schemas.microsoft.com/office/powerpoint/2010/main" val="1031638408"/>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50</a:t>
            </a:fld>
            <a:endParaRPr lang="en-US"/>
          </a:p>
        </p:txBody>
      </p:sp>
    </p:spTree>
    <p:extLst>
      <p:ext uri="{BB962C8B-B14F-4D97-AF65-F5344CB8AC3E}">
        <p14:creationId xmlns:p14="http://schemas.microsoft.com/office/powerpoint/2010/main" val="2850182839"/>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51</a:t>
            </a:fld>
            <a:endParaRPr lang="en-US"/>
          </a:p>
        </p:txBody>
      </p:sp>
    </p:spTree>
    <p:extLst>
      <p:ext uri="{BB962C8B-B14F-4D97-AF65-F5344CB8AC3E}">
        <p14:creationId xmlns:p14="http://schemas.microsoft.com/office/powerpoint/2010/main" val="9121439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GST LITIGATION ECOSYSTEM
Emphasise GSTAT's role as the supreme fact-finding authority.
HC jurisdiction is limited to substantial questions of law.
Department appeals must follow Circular 207 (monetary thresholds).
Common mistake: practitioners treat GSTAT like a second appellate authority in income tax; GST has a different structure.</a:t>
            </a:r>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3794453704"/>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52</a:t>
            </a:fld>
            <a:endParaRPr lang="en-US"/>
          </a:p>
        </p:txBody>
      </p:sp>
    </p:spTree>
    <p:extLst>
      <p:ext uri="{BB962C8B-B14F-4D97-AF65-F5344CB8AC3E}">
        <p14:creationId xmlns:p14="http://schemas.microsoft.com/office/powerpoint/2010/main" val="40286583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20347386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290333761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40750999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7021451-1387-4CA6-816F-3879F97B5CBC}" type="slidenum">
              <a:rPr kumimoji="0" lang="en-US" sz="18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a:t>
            </a:fld>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315629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0691962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cSld name="MASTER">
    <p:bg>
      <p:bgPr>
        <a:solidFill>
          <a:srgbClr val="FFFFFF"/>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6720086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1"/>
        <p:cNvGrpSpPr/>
        <p:nvPr/>
      </p:nvGrpSpPr>
      <p:grpSpPr>
        <a:xfrm>
          <a:off x="0" y="0"/>
          <a:ext cx="0" cy="0"/>
          <a:chOff x="0" y="0"/>
          <a:chExt cx="0" cy="0"/>
        </a:xfrm>
      </p:grpSpPr>
      <p:sp>
        <p:nvSpPr>
          <p:cNvPr id="12" name="Google Shape;12;p2"/>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3" name="Google Shape;13;p2"/>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4" name="Google Shape;14;p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extLst>
      <p:ext uri="{BB962C8B-B14F-4D97-AF65-F5344CB8AC3E}">
        <p14:creationId xmlns:p14="http://schemas.microsoft.com/office/powerpoint/2010/main" val="396174360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530143683"/>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Lst>
  <p:hf sldNum="0" hdr="0" ftr="0" dt="0"/>
  <p:txStyles>
    <p:titleStyle>
      <a:lvl1pPr algn="ctr" defTabSz="1219170" rtl="0" eaLnBrk="1" latinLnBrk="0" hangingPunct="1">
        <a:spcBef>
          <a:spcPct val="0"/>
        </a:spcBef>
        <a:buNone/>
        <a:defRPr sz="5867" kern="1200">
          <a:solidFill>
            <a:schemeClr val="tx1"/>
          </a:solidFill>
          <a:latin typeface="+mj-lt"/>
          <a:ea typeface="+mj-ea"/>
          <a:cs typeface="+mj-cs"/>
        </a:defRPr>
      </a:lvl1pPr>
    </p:titleStyle>
    <p:bodyStyle>
      <a:lvl1pPr marL="457189" indent="-457189" algn="l" defTabSz="1219170" rtl="0" eaLnBrk="1" latinLnBrk="0" hangingPunct="1">
        <a:spcBef>
          <a:spcPct val="20000"/>
        </a:spcBef>
        <a:buFont typeface="Arial" pitchFamily="34" charset="0"/>
        <a:buChar char="•"/>
        <a:defRPr sz="4267" kern="1200">
          <a:solidFill>
            <a:schemeClr val="tx1"/>
          </a:solidFill>
          <a:latin typeface="+mn-lt"/>
          <a:ea typeface="+mn-ea"/>
          <a:cs typeface="+mn-cs"/>
        </a:defRPr>
      </a:lvl1pPr>
      <a:lvl2pPr marL="990575" indent="-380990" algn="l" defTabSz="1219170" rtl="0" eaLnBrk="1" latinLnBrk="0" hangingPunct="1">
        <a:spcBef>
          <a:spcPct val="20000"/>
        </a:spcBef>
        <a:buFont typeface="Arial" pitchFamily="34" charset="0"/>
        <a:buChar char="–"/>
        <a:defRPr sz="3733" kern="1200">
          <a:solidFill>
            <a:schemeClr val="tx1"/>
          </a:solidFill>
          <a:latin typeface="+mn-lt"/>
          <a:ea typeface="+mn-ea"/>
          <a:cs typeface="+mn-cs"/>
        </a:defRPr>
      </a:lvl2pPr>
      <a:lvl3pPr marL="1523962" indent="-304792" algn="l" defTabSz="1219170" rtl="0" eaLnBrk="1" latinLnBrk="0" hangingPunct="1">
        <a:spcBef>
          <a:spcPct val="20000"/>
        </a:spcBef>
        <a:buFont typeface="Arial" pitchFamily="34" charset="0"/>
        <a:buChar char="•"/>
        <a:defRPr sz="3200" kern="1200">
          <a:solidFill>
            <a:schemeClr val="tx1"/>
          </a:solidFill>
          <a:latin typeface="+mn-lt"/>
          <a:ea typeface="+mn-ea"/>
          <a:cs typeface="+mn-cs"/>
        </a:defRPr>
      </a:lvl3pPr>
      <a:lvl4pPr marL="2133547"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4pPr>
      <a:lvl5pPr marL="274313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5pPr>
      <a:lvl6pPr marL="335271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hyperlink" Target="http://taxinformation.cbic.gov.in/content-page/explore-act/1000384/1000001"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31.xml"/><Relationship Id="rId1" Type="http://schemas.openxmlformats.org/officeDocument/2006/relationships/slideLayout" Target="../slideLayouts/slideLayout3.xml"/><Relationship Id="rId6" Type="http://schemas.openxmlformats.org/officeDocument/2006/relationships/image" Target="../media/image4.png"/><Relationship Id="rId5" Type="http://schemas.openxmlformats.org/officeDocument/2006/relationships/image" Target="../media/image3.png"/><Relationship Id="rId10" Type="http://schemas.microsoft.com/office/2007/relationships/hdphoto" Target="../media/hdphoto1.wdp"/><Relationship Id="rId4" Type="http://schemas.openxmlformats.org/officeDocument/2006/relationships/image" Target="../media/image2.png"/><Relationship Id="rId9" Type="http://schemas.openxmlformats.org/officeDocument/2006/relationships/image" Target="../media/image7.png"/></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D1B3E"/>
        </a:solidFill>
        <a:effectLst/>
      </p:bgPr>
    </p:bg>
    <p:spTree>
      <p:nvGrpSpPr>
        <p:cNvPr id="1" name=""/>
        <p:cNvGrpSpPr/>
        <p:nvPr/>
      </p:nvGrpSpPr>
      <p:grpSpPr>
        <a:xfrm>
          <a:off x="0" y="0"/>
          <a:ext cx="0" cy="0"/>
          <a:chOff x="0" y="0"/>
          <a:chExt cx="0" cy="0"/>
        </a:xfrm>
      </p:grpSpPr>
      <p:sp>
        <p:nvSpPr>
          <p:cNvPr id="2" name="Shape 0"/>
          <p:cNvSpPr/>
          <p:nvPr/>
        </p:nvSpPr>
        <p:spPr>
          <a:xfrm>
            <a:off x="0" y="0"/>
            <a:ext cx="12192000" cy="170688"/>
          </a:xfrm>
          <a:prstGeom prst="rect">
            <a:avLst/>
          </a:prstGeom>
          <a:solidFill>
            <a:srgbClr val="C9A84C"/>
          </a:solidFill>
          <a:ln/>
        </p:spPr>
      </p:sp>
      <p:sp>
        <p:nvSpPr>
          <p:cNvPr id="3" name="Shape 1"/>
          <p:cNvSpPr/>
          <p:nvPr/>
        </p:nvSpPr>
        <p:spPr>
          <a:xfrm>
            <a:off x="0" y="6705600"/>
            <a:ext cx="12192000" cy="152400"/>
          </a:xfrm>
          <a:prstGeom prst="rect">
            <a:avLst/>
          </a:prstGeom>
          <a:solidFill>
            <a:srgbClr val="C9A84C"/>
          </a:solidFill>
          <a:ln/>
        </p:spPr>
      </p:sp>
      <p:sp>
        <p:nvSpPr>
          <p:cNvPr id="6" name="Text 4"/>
          <p:cNvSpPr/>
          <p:nvPr/>
        </p:nvSpPr>
        <p:spPr>
          <a:xfrm>
            <a:off x="609600" y="731520"/>
            <a:ext cx="7559040" cy="670560"/>
          </a:xfrm>
          <a:prstGeom prst="rect">
            <a:avLst/>
          </a:prstGeom>
          <a:noFill/>
          <a:ln/>
        </p:spPr>
        <p:txBody>
          <a:bodyPr wrap="square" rtlCol="0" anchor="ctr"/>
          <a:lstStyle/>
          <a:p>
            <a:pPr defTabSz="1219170"/>
            <a:endParaRPr lang="en-US" sz="1733" dirty="0">
              <a:solidFill>
                <a:prstClr val="black"/>
              </a:solidFill>
              <a:latin typeface="Calibri" panose="020F0502020204030204"/>
            </a:endParaRPr>
          </a:p>
        </p:txBody>
      </p:sp>
      <p:sp>
        <p:nvSpPr>
          <p:cNvPr id="7" name="Text 5"/>
          <p:cNvSpPr/>
          <p:nvPr/>
        </p:nvSpPr>
        <p:spPr>
          <a:xfrm>
            <a:off x="-1291771" y="2072640"/>
            <a:ext cx="7924800" cy="2438400"/>
          </a:xfrm>
          <a:prstGeom prst="rect">
            <a:avLst/>
          </a:prstGeom>
          <a:noFill/>
          <a:ln/>
        </p:spPr>
        <p:txBody>
          <a:bodyPr wrap="square" rtlCol="0" anchor="ctr"/>
          <a:lstStyle/>
          <a:p>
            <a:pPr algn="ctr" defTabSz="1219170"/>
            <a:r>
              <a:rPr lang="en-US" sz="12000" b="1" dirty="0" smtClean="0">
                <a:solidFill>
                  <a:srgbClr val="C9A84C"/>
                </a:solidFill>
                <a:latin typeface="Cambria" pitchFamily="34" charset="0"/>
                <a:ea typeface="Cambria" pitchFamily="34" charset="-122"/>
                <a:cs typeface="Cambria" pitchFamily="34" charset="-120"/>
              </a:rPr>
              <a:t>GSTAT</a:t>
            </a:r>
            <a:endParaRPr lang="en-US" sz="12000" dirty="0">
              <a:solidFill>
                <a:prstClr val="black"/>
              </a:solidFill>
            </a:endParaRPr>
          </a:p>
          <a:p>
            <a:pPr defTabSz="1219170"/>
            <a:endParaRPr lang="en-US" sz="4533" dirty="0">
              <a:solidFill>
                <a:prstClr val="black"/>
              </a:solidFill>
              <a:latin typeface="Calibri" panose="020F0502020204030204"/>
            </a:endParaRPr>
          </a:p>
        </p:txBody>
      </p:sp>
      <p:sp>
        <p:nvSpPr>
          <p:cNvPr id="8" name="Text 6"/>
          <p:cNvSpPr/>
          <p:nvPr/>
        </p:nvSpPr>
        <p:spPr>
          <a:xfrm>
            <a:off x="609600" y="5199888"/>
            <a:ext cx="6705600" cy="548640"/>
          </a:xfrm>
          <a:prstGeom prst="rect">
            <a:avLst/>
          </a:prstGeom>
          <a:noFill/>
          <a:ln/>
        </p:spPr>
        <p:txBody>
          <a:bodyPr wrap="square" rtlCol="0" anchor="ctr"/>
          <a:lstStyle/>
          <a:p>
            <a:pPr defTabSz="1219170"/>
            <a:r>
              <a:rPr lang="en-US" sz="2000" dirty="0" smtClean="0">
                <a:solidFill>
                  <a:srgbClr val="E8C96A"/>
                </a:solidFill>
                <a:latin typeface="Calibri" pitchFamily="34" charset="0"/>
                <a:ea typeface="Calibri" pitchFamily="34" charset="-122"/>
                <a:cs typeface="Calibri" pitchFamily="34" charset="-120"/>
              </a:rPr>
              <a:t>Rahul Patel [FCA, LLB]</a:t>
            </a:r>
          </a:p>
          <a:p>
            <a:pPr defTabSz="1219170"/>
            <a:endParaRPr lang="en-US" sz="500" dirty="0" smtClean="0">
              <a:solidFill>
                <a:srgbClr val="E8C96A"/>
              </a:solidFill>
              <a:latin typeface="Calibri" pitchFamily="34" charset="0"/>
              <a:ea typeface="Calibri" pitchFamily="34" charset="-122"/>
              <a:cs typeface="Calibri" pitchFamily="34" charset="-120"/>
            </a:endParaRPr>
          </a:p>
          <a:p>
            <a:pPr defTabSz="1219170"/>
            <a:r>
              <a:rPr lang="en-US" sz="2000" dirty="0" smtClean="0">
                <a:solidFill>
                  <a:srgbClr val="E8C96A"/>
                </a:solidFill>
                <a:latin typeface="Calibri" pitchFamily="34" charset="0"/>
                <a:cs typeface="Calibri" pitchFamily="34" charset="-120"/>
              </a:rPr>
              <a:t>P M Patel and Co, Ahmedabad</a:t>
            </a:r>
          </a:p>
          <a:p>
            <a:pPr defTabSz="1219170"/>
            <a:r>
              <a:rPr lang="en-US" sz="2000" dirty="0" smtClean="0">
                <a:solidFill>
                  <a:srgbClr val="E8C96A"/>
                </a:solidFill>
                <a:latin typeface="Calibri" pitchFamily="34" charset="0"/>
                <a:cs typeface="Calibri" pitchFamily="34" charset="-120"/>
              </a:rPr>
              <a:t>(Member of JPP Network)</a:t>
            </a:r>
            <a:endParaRPr lang="en-US" sz="2000" dirty="0">
              <a:solidFill>
                <a:prstClr val="black"/>
              </a:solidFill>
              <a:latin typeface="Calibri" panose="020F0502020204030204"/>
            </a:endParaRPr>
          </a:p>
        </p:txBody>
      </p:sp>
      <p:sp>
        <p:nvSpPr>
          <p:cNvPr id="9" name="Shape 7"/>
          <p:cNvSpPr/>
          <p:nvPr/>
        </p:nvSpPr>
        <p:spPr>
          <a:xfrm>
            <a:off x="609600" y="5950856"/>
            <a:ext cx="6705600" cy="36576"/>
          </a:xfrm>
          <a:prstGeom prst="rect">
            <a:avLst/>
          </a:prstGeom>
          <a:solidFill>
            <a:srgbClr val="C9A84C"/>
          </a:solidFill>
          <a:ln/>
        </p:spPr>
      </p:sp>
    </p:spTree>
    <p:extLst>
      <p:ext uri="{BB962C8B-B14F-4D97-AF65-F5344CB8AC3E}">
        <p14:creationId xmlns:p14="http://schemas.microsoft.com/office/powerpoint/2010/main" val="81963127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0A1628"/>
        </a:solidFill>
        <a:effectLst/>
      </p:bgPr>
    </p:bg>
    <p:spTree>
      <p:nvGrpSpPr>
        <p:cNvPr id="1" name=""/>
        <p:cNvGrpSpPr/>
        <p:nvPr/>
      </p:nvGrpSpPr>
      <p:grpSpPr>
        <a:xfrm>
          <a:off x="0" y="0"/>
          <a:ext cx="0" cy="0"/>
          <a:chOff x="0" y="0"/>
          <a:chExt cx="0" cy="0"/>
        </a:xfrm>
      </p:grpSpPr>
      <p:sp>
        <p:nvSpPr>
          <p:cNvPr id="2" name="Shape 0"/>
          <p:cNvSpPr/>
          <p:nvPr/>
        </p:nvSpPr>
        <p:spPr>
          <a:xfrm>
            <a:off x="0" y="0"/>
            <a:ext cx="609600" cy="6858000"/>
          </a:xfrm>
          <a:prstGeom prst="rect">
            <a:avLst/>
          </a:prstGeom>
          <a:solidFill>
            <a:srgbClr val="C9A84C"/>
          </a:solidFill>
          <a:ln w="12700">
            <a:solidFill>
              <a:srgbClr val="C9A84C"/>
            </a:solidFill>
            <a:prstDash val="solid"/>
          </a:ln>
        </p:spPr>
      </p:sp>
      <p:sp>
        <p:nvSpPr>
          <p:cNvPr id="3" name="Shape 1"/>
          <p:cNvSpPr/>
          <p:nvPr/>
        </p:nvSpPr>
        <p:spPr>
          <a:xfrm>
            <a:off x="0" y="4998720"/>
            <a:ext cx="12192000" cy="1859280"/>
          </a:xfrm>
          <a:prstGeom prst="rect">
            <a:avLst/>
          </a:prstGeom>
          <a:solidFill>
            <a:srgbClr val="0D1F3C"/>
          </a:solidFill>
          <a:ln w="12700">
            <a:solidFill>
              <a:srgbClr val="0D1F3C"/>
            </a:solidFill>
            <a:prstDash val="solid"/>
          </a:ln>
        </p:spPr>
      </p:sp>
      <p:sp>
        <p:nvSpPr>
          <p:cNvPr id="5" name="Text 3"/>
          <p:cNvSpPr/>
          <p:nvPr/>
        </p:nvSpPr>
        <p:spPr>
          <a:xfrm>
            <a:off x="1036320" y="2377440"/>
            <a:ext cx="10485120" cy="2438400"/>
          </a:xfrm>
          <a:prstGeom prst="rect">
            <a:avLst/>
          </a:prstGeom>
          <a:noFill/>
          <a:ln/>
        </p:spPr>
        <p:txBody>
          <a:bodyPr wrap="square"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r>
              <a:rPr kumimoji="0" lang="en-US" sz="6133" b="1" i="0" u="none" strike="noStrike" kern="1200" cap="none" spc="0" normalizeH="0" baseline="0" noProof="0" dirty="0" smtClean="0">
                <a:ln>
                  <a:noFill/>
                </a:ln>
                <a:solidFill>
                  <a:srgbClr val="FFFFFF"/>
                </a:solidFill>
                <a:effectLst/>
                <a:uLnTx/>
                <a:uFillTx/>
                <a:latin typeface="Calibri" pitchFamily="34" charset="0"/>
                <a:ea typeface="Calibri" pitchFamily="34" charset="-122"/>
                <a:cs typeface="Calibri" pitchFamily="34" charset="-120"/>
              </a:rPr>
              <a:t>Legal</a:t>
            </a:r>
            <a:r>
              <a:rPr lang="en-US" sz="6133" b="1" dirty="0" smtClean="0">
                <a:solidFill>
                  <a:srgbClr val="FFFFFF"/>
                </a:solidFill>
                <a:latin typeface="Calibri" pitchFamily="34" charset="0"/>
                <a:ea typeface="Calibri" pitchFamily="34" charset="-122"/>
                <a:cs typeface="Calibri" pitchFamily="34" charset="-120"/>
              </a:rPr>
              <a:t> Framework</a:t>
            </a:r>
            <a:endParaRPr kumimoji="0" lang="en-US" sz="6133"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6" name="Text 4"/>
          <p:cNvSpPr/>
          <p:nvPr/>
        </p:nvSpPr>
        <p:spPr>
          <a:xfrm>
            <a:off x="1021806" y="5478851"/>
            <a:ext cx="10728960" cy="487680"/>
          </a:xfrm>
          <a:prstGeom prst="rect">
            <a:avLst/>
          </a:prstGeom>
          <a:noFill/>
          <a:ln/>
        </p:spPr>
        <p:txBody>
          <a:bodyPr wrap="square" rtlCol="0" anchor="ctr"/>
          <a:lstStyle/>
          <a:p>
            <a:r>
              <a:rPr lang="en-US" sz="2400" dirty="0" smtClean="0">
                <a:solidFill>
                  <a:srgbClr val="FFC000"/>
                </a:solidFill>
                <a:latin typeface="Calibri" pitchFamily="34" charset="0"/>
                <a:ea typeface="Calibri" pitchFamily="34" charset="-122"/>
                <a:cs typeface="Calibri" pitchFamily="34" charset="-120"/>
              </a:rPr>
              <a:t>Jurisdiction Map</a:t>
            </a:r>
            <a:endParaRPr lang="en-US" sz="2400" dirty="0">
              <a:solidFill>
                <a:srgbClr val="FFC000"/>
              </a:solidFill>
            </a:endParaRPr>
          </a:p>
        </p:txBody>
      </p:sp>
    </p:spTree>
    <p:extLst>
      <p:ext uri="{BB962C8B-B14F-4D97-AF65-F5344CB8AC3E}">
        <p14:creationId xmlns:p14="http://schemas.microsoft.com/office/powerpoint/2010/main" val="389154496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12192000" cy="121920"/>
          </a:xfrm>
          <a:prstGeom prst="rect">
            <a:avLst/>
          </a:prstGeom>
          <a:solidFill>
            <a:srgbClr val="C9A84C"/>
          </a:solidFill>
          <a:ln w="12700">
            <a:solidFill>
              <a:srgbClr val="C9A84C"/>
            </a:solidFill>
            <a:prstDash val="solid"/>
          </a:ln>
        </p:spPr>
      </p:sp>
      <p:sp>
        <p:nvSpPr>
          <p:cNvPr id="3" name="Shape 1"/>
          <p:cNvSpPr/>
          <p:nvPr/>
        </p:nvSpPr>
        <p:spPr>
          <a:xfrm>
            <a:off x="1463040" y="1097280"/>
            <a:ext cx="9265920" cy="4998720"/>
          </a:xfrm>
          <a:prstGeom prst="roundRect">
            <a:avLst>
              <a:gd name="adj" fmla="val 2927"/>
            </a:avLst>
          </a:prstGeom>
          <a:solidFill>
            <a:srgbClr val="1A3060"/>
          </a:solidFill>
          <a:ln w="19050">
            <a:solidFill>
              <a:srgbClr val="C9A84C"/>
            </a:solidFill>
            <a:prstDash val="solid"/>
          </a:ln>
          <a:effectLst>
            <a:outerShdw blurRad="228600" dist="50800" dir="2700000" algn="bl" rotWithShape="0">
              <a:srgbClr val="000000">
                <a:alpha val="45000"/>
              </a:srgbClr>
            </a:outerShdw>
          </a:effectLst>
        </p:spPr>
      </p:sp>
      <p:sp>
        <p:nvSpPr>
          <p:cNvPr id="4" name="Text 2"/>
          <p:cNvSpPr/>
          <p:nvPr/>
        </p:nvSpPr>
        <p:spPr>
          <a:xfrm>
            <a:off x="1706880" y="1280160"/>
            <a:ext cx="8778240" cy="548640"/>
          </a:xfrm>
          <a:prstGeom prst="rect">
            <a:avLst/>
          </a:prstGeom>
          <a:noFill/>
          <a:ln/>
        </p:spPr>
        <p:txBody>
          <a:bodyPr wrap="square" lIns="0" tIns="0" rIns="0" bIns="0" rtlCol="0" anchor="ctr"/>
          <a:lstStyle/>
          <a:p>
            <a:pPr algn="ctr"/>
            <a:endParaRPr lang="en-US" sz="1600" dirty="0"/>
          </a:p>
        </p:txBody>
      </p:sp>
      <p:sp>
        <p:nvSpPr>
          <p:cNvPr id="5" name="Shape 3"/>
          <p:cNvSpPr/>
          <p:nvPr/>
        </p:nvSpPr>
        <p:spPr>
          <a:xfrm>
            <a:off x="3048000" y="1877568"/>
            <a:ext cx="6096000" cy="48768"/>
          </a:xfrm>
          <a:prstGeom prst="rect">
            <a:avLst/>
          </a:prstGeom>
          <a:solidFill>
            <a:srgbClr val="C9A84C"/>
          </a:solidFill>
          <a:ln w="12700">
            <a:solidFill>
              <a:srgbClr val="C9A84C"/>
            </a:solidFill>
            <a:prstDash val="solid"/>
          </a:ln>
        </p:spPr>
      </p:sp>
      <p:sp>
        <p:nvSpPr>
          <p:cNvPr id="6" name="Text 4"/>
          <p:cNvSpPr/>
          <p:nvPr/>
        </p:nvSpPr>
        <p:spPr>
          <a:xfrm>
            <a:off x="1706880" y="1975104"/>
            <a:ext cx="8778240" cy="877824"/>
          </a:xfrm>
          <a:prstGeom prst="rect">
            <a:avLst/>
          </a:prstGeom>
          <a:noFill/>
          <a:ln/>
        </p:spPr>
        <p:txBody>
          <a:bodyPr wrap="square" rtlCol="0" anchor="ctr"/>
          <a:lstStyle/>
          <a:p>
            <a:pPr algn="ctr"/>
            <a:r>
              <a:rPr lang="en-US" sz="4267" b="1" dirty="0">
                <a:solidFill>
                  <a:srgbClr val="FFFFFF"/>
                </a:solidFill>
              </a:rPr>
              <a:t>GUJARAT STATE BENCH</a:t>
            </a:r>
            <a:endParaRPr lang="en-US" sz="4267" dirty="0"/>
          </a:p>
        </p:txBody>
      </p:sp>
      <p:sp>
        <p:nvSpPr>
          <p:cNvPr id="7" name="Text 5"/>
          <p:cNvSpPr/>
          <p:nvPr/>
        </p:nvSpPr>
        <p:spPr>
          <a:xfrm>
            <a:off x="1706880" y="2901696"/>
            <a:ext cx="8778240" cy="512064"/>
          </a:xfrm>
          <a:prstGeom prst="rect">
            <a:avLst/>
          </a:prstGeom>
          <a:noFill/>
          <a:ln/>
        </p:spPr>
        <p:txBody>
          <a:bodyPr wrap="square" rtlCol="0" anchor="ctr"/>
          <a:lstStyle/>
          <a:p>
            <a:pPr algn="ctr"/>
            <a:r>
              <a:rPr lang="en-US" sz="1867" i="1" dirty="0" smtClean="0">
                <a:solidFill>
                  <a:srgbClr val="4FC3F7"/>
                </a:solidFill>
              </a:rPr>
              <a:t>Jurisdiction </a:t>
            </a:r>
            <a:r>
              <a:rPr lang="en-US" sz="1867" i="1" dirty="0">
                <a:solidFill>
                  <a:srgbClr val="4FC3F7"/>
                </a:solidFill>
              </a:rPr>
              <a:t>&amp; Bench Architecture</a:t>
            </a:r>
            <a:endParaRPr lang="en-US" sz="1867" dirty="0"/>
          </a:p>
        </p:txBody>
      </p:sp>
      <p:sp>
        <p:nvSpPr>
          <p:cNvPr id="8" name="Shape 6"/>
          <p:cNvSpPr/>
          <p:nvPr/>
        </p:nvSpPr>
        <p:spPr>
          <a:xfrm>
            <a:off x="2194560" y="3657600"/>
            <a:ext cx="2194560" cy="999744"/>
          </a:xfrm>
          <a:prstGeom prst="roundRect">
            <a:avLst>
              <a:gd name="adj" fmla="val 12195"/>
            </a:avLst>
          </a:prstGeom>
          <a:solidFill>
            <a:srgbClr val="0A1628"/>
          </a:solidFill>
          <a:ln w="12700">
            <a:solidFill>
              <a:srgbClr val="4FC3F7"/>
            </a:solidFill>
            <a:prstDash val="solid"/>
          </a:ln>
        </p:spPr>
      </p:sp>
      <p:sp>
        <p:nvSpPr>
          <p:cNvPr id="9" name="Text 7"/>
          <p:cNvSpPr/>
          <p:nvPr/>
        </p:nvSpPr>
        <p:spPr>
          <a:xfrm>
            <a:off x="2194560" y="3706368"/>
            <a:ext cx="2194560" cy="512064"/>
          </a:xfrm>
          <a:prstGeom prst="rect">
            <a:avLst/>
          </a:prstGeom>
          <a:noFill/>
          <a:ln/>
        </p:spPr>
        <p:txBody>
          <a:bodyPr wrap="square" lIns="0" tIns="0" rIns="0" bIns="0" rtlCol="0" anchor="ctr"/>
          <a:lstStyle/>
          <a:p>
            <a:pPr algn="ctr"/>
            <a:r>
              <a:rPr lang="en-US" sz="3467" b="1" dirty="0">
                <a:solidFill>
                  <a:schemeClr val="bg1"/>
                </a:solidFill>
              </a:rPr>
              <a:t>2</a:t>
            </a:r>
            <a:endParaRPr lang="en-US" sz="3467" dirty="0">
              <a:solidFill>
                <a:schemeClr val="bg1"/>
              </a:solidFill>
            </a:endParaRPr>
          </a:p>
        </p:txBody>
      </p:sp>
      <p:sp>
        <p:nvSpPr>
          <p:cNvPr id="10" name="Text 8"/>
          <p:cNvSpPr/>
          <p:nvPr/>
        </p:nvSpPr>
        <p:spPr>
          <a:xfrm>
            <a:off x="2194560" y="4242816"/>
            <a:ext cx="2194560" cy="341376"/>
          </a:xfrm>
          <a:prstGeom prst="rect">
            <a:avLst/>
          </a:prstGeom>
          <a:noFill/>
          <a:ln/>
        </p:spPr>
        <p:txBody>
          <a:bodyPr wrap="square" lIns="0" tIns="0" rIns="0" bIns="0" rtlCol="0" anchor="ctr"/>
          <a:lstStyle/>
          <a:p>
            <a:pPr algn="ctr"/>
            <a:r>
              <a:rPr lang="en-US" sz="1200" dirty="0">
                <a:solidFill>
                  <a:srgbClr val="D6E4F7"/>
                </a:solidFill>
              </a:rPr>
              <a:t>Benches</a:t>
            </a:r>
            <a:endParaRPr lang="en-US" sz="1200" dirty="0"/>
          </a:p>
        </p:txBody>
      </p:sp>
      <p:sp>
        <p:nvSpPr>
          <p:cNvPr id="11" name="Shape 9"/>
          <p:cNvSpPr/>
          <p:nvPr/>
        </p:nvSpPr>
        <p:spPr>
          <a:xfrm>
            <a:off x="4876800" y="3657600"/>
            <a:ext cx="2194560" cy="999744"/>
          </a:xfrm>
          <a:prstGeom prst="roundRect">
            <a:avLst>
              <a:gd name="adj" fmla="val 12195"/>
            </a:avLst>
          </a:prstGeom>
          <a:solidFill>
            <a:srgbClr val="0A1628"/>
          </a:solidFill>
          <a:ln w="12700">
            <a:solidFill>
              <a:srgbClr val="4FC3F7"/>
            </a:solidFill>
            <a:prstDash val="solid"/>
          </a:ln>
        </p:spPr>
      </p:sp>
      <p:sp>
        <p:nvSpPr>
          <p:cNvPr id="12" name="Text 10"/>
          <p:cNvSpPr/>
          <p:nvPr/>
        </p:nvSpPr>
        <p:spPr>
          <a:xfrm>
            <a:off x="4876800" y="3706368"/>
            <a:ext cx="2194560" cy="512064"/>
          </a:xfrm>
          <a:prstGeom prst="rect">
            <a:avLst/>
          </a:prstGeom>
          <a:noFill/>
          <a:ln/>
        </p:spPr>
        <p:txBody>
          <a:bodyPr wrap="square" lIns="0" tIns="0" rIns="0" bIns="0" rtlCol="0" anchor="ctr"/>
          <a:lstStyle/>
          <a:p>
            <a:pPr algn="ctr"/>
            <a:r>
              <a:rPr lang="en-US" sz="3467" b="1" dirty="0">
                <a:solidFill>
                  <a:schemeClr val="bg1"/>
                </a:solidFill>
              </a:rPr>
              <a:t>34</a:t>
            </a:r>
            <a:endParaRPr lang="en-US" sz="3467" dirty="0">
              <a:solidFill>
                <a:schemeClr val="bg1"/>
              </a:solidFill>
            </a:endParaRPr>
          </a:p>
        </p:txBody>
      </p:sp>
      <p:sp>
        <p:nvSpPr>
          <p:cNvPr id="13" name="Text 11"/>
          <p:cNvSpPr/>
          <p:nvPr/>
        </p:nvSpPr>
        <p:spPr>
          <a:xfrm>
            <a:off x="4876800" y="4242816"/>
            <a:ext cx="2194560" cy="341376"/>
          </a:xfrm>
          <a:prstGeom prst="rect">
            <a:avLst/>
          </a:prstGeom>
          <a:noFill/>
          <a:ln/>
        </p:spPr>
        <p:txBody>
          <a:bodyPr wrap="square" lIns="0" tIns="0" rIns="0" bIns="0" rtlCol="0" anchor="ctr"/>
          <a:lstStyle/>
          <a:p>
            <a:pPr algn="ctr"/>
            <a:r>
              <a:rPr lang="en-US" sz="1200" dirty="0">
                <a:solidFill>
                  <a:srgbClr val="D6E4F7"/>
                </a:solidFill>
              </a:rPr>
              <a:t>Districts</a:t>
            </a:r>
            <a:endParaRPr lang="en-US" sz="1200" dirty="0"/>
          </a:p>
        </p:txBody>
      </p:sp>
      <p:sp>
        <p:nvSpPr>
          <p:cNvPr id="14" name="Shape 12"/>
          <p:cNvSpPr/>
          <p:nvPr/>
        </p:nvSpPr>
        <p:spPr>
          <a:xfrm>
            <a:off x="7559040" y="3657600"/>
            <a:ext cx="2194560" cy="999744"/>
          </a:xfrm>
          <a:prstGeom prst="roundRect">
            <a:avLst>
              <a:gd name="adj" fmla="val 12195"/>
            </a:avLst>
          </a:prstGeom>
          <a:solidFill>
            <a:srgbClr val="0A1628"/>
          </a:solidFill>
          <a:ln w="12700">
            <a:solidFill>
              <a:srgbClr val="4FC3F7"/>
            </a:solidFill>
            <a:prstDash val="solid"/>
          </a:ln>
        </p:spPr>
      </p:sp>
      <p:sp>
        <p:nvSpPr>
          <p:cNvPr id="15" name="Text 13"/>
          <p:cNvSpPr/>
          <p:nvPr/>
        </p:nvSpPr>
        <p:spPr>
          <a:xfrm>
            <a:off x="7559040" y="3706368"/>
            <a:ext cx="2194560" cy="512064"/>
          </a:xfrm>
          <a:prstGeom prst="rect">
            <a:avLst/>
          </a:prstGeom>
          <a:noFill/>
          <a:ln/>
        </p:spPr>
        <p:txBody>
          <a:bodyPr wrap="square" lIns="0" tIns="0" rIns="0" bIns="0" rtlCol="0" anchor="ctr"/>
          <a:lstStyle/>
          <a:p>
            <a:pPr algn="ctr"/>
            <a:r>
              <a:rPr lang="en-US" sz="3467" b="1" dirty="0">
                <a:solidFill>
                  <a:schemeClr val="bg1"/>
                </a:solidFill>
              </a:rPr>
              <a:t>3</a:t>
            </a:r>
            <a:endParaRPr lang="en-US" sz="3467" dirty="0">
              <a:solidFill>
                <a:schemeClr val="bg1"/>
              </a:solidFill>
            </a:endParaRPr>
          </a:p>
        </p:txBody>
      </p:sp>
      <p:sp>
        <p:nvSpPr>
          <p:cNvPr id="16" name="Text 14"/>
          <p:cNvSpPr/>
          <p:nvPr/>
        </p:nvSpPr>
        <p:spPr>
          <a:xfrm>
            <a:off x="7559040" y="4242816"/>
            <a:ext cx="2194560" cy="341376"/>
          </a:xfrm>
          <a:prstGeom prst="rect">
            <a:avLst/>
          </a:prstGeom>
          <a:noFill/>
          <a:ln/>
        </p:spPr>
        <p:txBody>
          <a:bodyPr wrap="square" lIns="0" tIns="0" rIns="0" bIns="0" rtlCol="0" anchor="ctr"/>
          <a:lstStyle/>
          <a:p>
            <a:pPr algn="ctr"/>
            <a:r>
              <a:rPr lang="en-US" sz="1200" dirty="0">
                <a:solidFill>
                  <a:srgbClr val="D6E4F7"/>
                </a:solidFill>
              </a:rPr>
              <a:t>Locations</a:t>
            </a:r>
            <a:endParaRPr lang="en-US" sz="1200" dirty="0"/>
          </a:p>
        </p:txBody>
      </p:sp>
      <p:sp>
        <p:nvSpPr>
          <p:cNvPr id="17" name="Text 15"/>
          <p:cNvSpPr/>
          <p:nvPr/>
        </p:nvSpPr>
        <p:spPr>
          <a:xfrm>
            <a:off x="1706880" y="4852416"/>
            <a:ext cx="8778240" cy="426720"/>
          </a:xfrm>
          <a:prstGeom prst="rect">
            <a:avLst/>
          </a:prstGeom>
          <a:noFill/>
          <a:ln/>
        </p:spPr>
        <p:txBody>
          <a:bodyPr wrap="square" rtlCol="0" anchor="ctr"/>
          <a:lstStyle/>
          <a:p>
            <a:pPr algn="ctr"/>
            <a:r>
              <a:rPr lang="en-US" sz="1200" i="1" dirty="0" smtClean="0">
                <a:solidFill>
                  <a:srgbClr val="D6E4F7"/>
                </a:solidFill>
              </a:rPr>
              <a:t>S.O</a:t>
            </a:r>
            <a:r>
              <a:rPr lang="en-US" sz="1200" i="1" dirty="0">
                <a:solidFill>
                  <a:srgbClr val="D6E4F7"/>
                </a:solidFill>
              </a:rPr>
              <a:t>. 3048(E) dated 31 Jul 2024  ·  As amended by S.O. 5063(E) dated 26 Nov 2024</a:t>
            </a:r>
            <a:endParaRPr lang="en-US" sz="1200" dirty="0"/>
          </a:p>
        </p:txBody>
      </p:sp>
      <p:sp>
        <p:nvSpPr>
          <p:cNvPr id="18" name="Text 16"/>
          <p:cNvSpPr/>
          <p:nvPr/>
        </p:nvSpPr>
        <p:spPr>
          <a:xfrm>
            <a:off x="1706880" y="5340096"/>
            <a:ext cx="8778240" cy="426720"/>
          </a:xfrm>
          <a:prstGeom prst="rect">
            <a:avLst/>
          </a:prstGeom>
          <a:noFill/>
          <a:ln/>
        </p:spPr>
        <p:txBody>
          <a:bodyPr wrap="square" rtlCol="0" anchor="ctr"/>
          <a:lstStyle/>
          <a:p>
            <a:pPr algn="ctr"/>
            <a:endParaRPr lang="en-US" sz="1333" dirty="0"/>
          </a:p>
        </p:txBody>
      </p:sp>
      <p:sp>
        <p:nvSpPr>
          <p:cNvPr id="19" name="Shape 17"/>
          <p:cNvSpPr/>
          <p:nvPr/>
        </p:nvSpPr>
        <p:spPr>
          <a:xfrm>
            <a:off x="0" y="6547104"/>
            <a:ext cx="12192000" cy="310896"/>
          </a:xfrm>
          <a:prstGeom prst="rect">
            <a:avLst/>
          </a:prstGeom>
          <a:solidFill>
            <a:srgbClr val="102040"/>
          </a:solidFill>
          <a:ln w="12700">
            <a:solidFill>
              <a:srgbClr val="102040"/>
            </a:solidFill>
            <a:prstDash val="solid"/>
          </a:ln>
        </p:spPr>
      </p:sp>
      <p:sp>
        <p:nvSpPr>
          <p:cNvPr id="20" name="Text 18"/>
          <p:cNvSpPr/>
          <p:nvPr/>
        </p:nvSpPr>
        <p:spPr>
          <a:xfrm>
            <a:off x="243840" y="6547104"/>
            <a:ext cx="11704320" cy="310896"/>
          </a:xfrm>
          <a:prstGeom prst="rect">
            <a:avLst/>
          </a:prstGeom>
          <a:noFill/>
          <a:ln/>
        </p:spPr>
        <p:txBody>
          <a:bodyPr wrap="square" lIns="0" tIns="0" rIns="0" bIns="0" rtlCol="0" anchor="ctr"/>
          <a:lstStyle/>
          <a:p>
            <a:pPr algn="ctr"/>
            <a:endParaRPr lang="en-US" sz="1000" dirty="0"/>
          </a:p>
        </p:txBody>
      </p:sp>
    </p:spTree>
    <p:extLst>
      <p:ext uri="{BB962C8B-B14F-4D97-AF65-F5344CB8AC3E}">
        <p14:creationId xmlns:p14="http://schemas.microsoft.com/office/powerpoint/2010/main" val="61812957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12192000" cy="121920"/>
          </a:xfrm>
          <a:prstGeom prst="rect">
            <a:avLst/>
          </a:prstGeom>
          <a:solidFill>
            <a:srgbClr val="C9A84C"/>
          </a:solidFill>
          <a:ln w="12700">
            <a:solidFill>
              <a:srgbClr val="C9A84C"/>
            </a:solidFill>
            <a:prstDash val="solid"/>
          </a:ln>
        </p:spPr>
      </p:sp>
      <p:sp>
        <p:nvSpPr>
          <p:cNvPr id="3" name="Shape 1"/>
          <p:cNvSpPr/>
          <p:nvPr/>
        </p:nvSpPr>
        <p:spPr>
          <a:xfrm>
            <a:off x="0" y="121920"/>
            <a:ext cx="12192000" cy="914400"/>
          </a:xfrm>
          <a:prstGeom prst="rect">
            <a:avLst/>
          </a:prstGeom>
          <a:solidFill>
            <a:srgbClr val="102040"/>
          </a:solidFill>
          <a:ln w="12700">
            <a:solidFill>
              <a:srgbClr val="102040"/>
            </a:solidFill>
            <a:prstDash val="solid"/>
          </a:ln>
        </p:spPr>
      </p:sp>
      <p:sp>
        <p:nvSpPr>
          <p:cNvPr id="4" name="Shape 2"/>
          <p:cNvSpPr/>
          <p:nvPr/>
        </p:nvSpPr>
        <p:spPr>
          <a:xfrm>
            <a:off x="487680" y="1011936"/>
            <a:ext cx="11216640" cy="42672"/>
          </a:xfrm>
          <a:prstGeom prst="rect">
            <a:avLst/>
          </a:prstGeom>
          <a:solidFill>
            <a:srgbClr val="C9A84C"/>
          </a:solidFill>
          <a:ln w="12700">
            <a:solidFill>
              <a:srgbClr val="C9A84C"/>
            </a:solidFill>
            <a:prstDash val="solid"/>
          </a:ln>
        </p:spPr>
      </p:sp>
      <p:sp>
        <p:nvSpPr>
          <p:cNvPr id="5" name="Text 3"/>
          <p:cNvSpPr/>
          <p:nvPr/>
        </p:nvSpPr>
        <p:spPr>
          <a:xfrm>
            <a:off x="487680" y="121920"/>
            <a:ext cx="11216640" cy="890016"/>
          </a:xfrm>
          <a:prstGeom prst="rect">
            <a:avLst/>
          </a:prstGeom>
          <a:noFill/>
          <a:ln/>
        </p:spPr>
        <p:txBody>
          <a:bodyPr wrap="square" lIns="0" tIns="0" rIns="0" bIns="0" rtlCol="0" anchor="ctr"/>
          <a:lstStyle/>
          <a:p>
            <a:pPr algn="ctr"/>
            <a:r>
              <a:rPr lang="en-US" sz="2400" b="1" dirty="0">
                <a:solidFill>
                  <a:srgbClr val="FFFFFF"/>
                </a:solidFill>
              </a:rPr>
              <a:t>BENCH ARCHITECTURE — GUJARAT &amp; </a:t>
            </a:r>
            <a:r>
              <a:rPr lang="en-US" sz="2400" b="1" dirty="0" smtClean="0">
                <a:solidFill>
                  <a:srgbClr val="FFFFFF"/>
                </a:solidFill>
              </a:rPr>
              <a:t>UT</a:t>
            </a:r>
            <a:endParaRPr lang="en-US" sz="2400" dirty="0"/>
          </a:p>
        </p:txBody>
      </p:sp>
      <p:sp>
        <p:nvSpPr>
          <p:cNvPr id="6" name="Shape 4"/>
          <p:cNvSpPr/>
          <p:nvPr/>
        </p:nvSpPr>
        <p:spPr>
          <a:xfrm>
            <a:off x="3657600" y="1280160"/>
            <a:ext cx="4876800" cy="853440"/>
          </a:xfrm>
          <a:prstGeom prst="roundRect">
            <a:avLst>
              <a:gd name="adj" fmla="val 11429"/>
            </a:avLst>
          </a:prstGeom>
          <a:solidFill>
            <a:srgbClr val="C9A84C"/>
          </a:solidFill>
          <a:ln w="12700">
            <a:solidFill>
              <a:srgbClr val="C9A84C"/>
            </a:solidFill>
            <a:prstDash val="solid"/>
          </a:ln>
        </p:spPr>
      </p:sp>
      <p:sp>
        <p:nvSpPr>
          <p:cNvPr id="7" name="Text 5"/>
          <p:cNvSpPr/>
          <p:nvPr/>
        </p:nvSpPr>
        <p:spPr>
          <a:xfrm>
            <a:off x="3657600" y="1280160"/>
            <a:ext cx="4876800" cy="853440"/>
          </a:xfrm>
          <a:prstGeom prst="rect">
            <a:avLst/>
          </a:prstGeom>
          <a:noFill/>
          <a:ln/>
        </p:spPr>
        <p:txBody>
          <a:bodyPr wrap="square" lIns="0" tIns="0" rIns="0" bIns="0" rtlCol="0" anchor="ctr"/>
          <a:lstStyle/>
          <a:p>
            <a:pPr algn="ctr"/>
            <a:r>
              <a:rPr lang="en-US" sz="2000" b="1" dirty="0">
                <a:solidFill>
                  <a:srgbClr val="0A1628"/>
                </a:solidFill>
              </a:rPr>
              <a:t>GUJARAT STATE BENCH</a:t>
            </a:r>
            <a:endParaRPr lang="en-US" sz="2000" dirty="0"/>
          </a:p>
        </p:txBody>
      </p:sp>
      <p:sp>
        <p:nvSpPr>
          <p:cNvPr id="8" name="Shape 6"/>
          <p:cNvSpPr/>
          <p:nvPr/>
        </p:nvSpPr>
        <p:spPr>
          <a:xfrm>
            <a:off x="6059424" y="2133600"/>
            <a:ext cx="73152" cy="487680"/>
          </a:xfrm>
          <a:prstGeom prst="rect">
            <a:avLst/>
          </a:prstGeom>
          <a:solidFill>
            <a:srgbClr val="C9A84C"/>
          </a:solidFill>
          <a:ln w="12700">
            <a:solidFill>
              <a:srgbClr val="C9A84C"/>
            </a:solidFill>
            <a:prstDash val="solid"/>
          </a:ln>
        </p:spPr>
      </p:sp>
      <p:sp>
        <p:nvSpPr>
          <p:cNvPr id="9" name="Shape 7"/>
          <p:cNvSpPr/>
          <p:nvPr/>
        </p:nvSpPr>
        <p:spPr>
          <a:xfrm>
            <a:off x="1584960" y="2621280"/>
            <a:ext cx="9022080" cy="73152"/>
          </a:xfrm>
          <a:prstGeom prst="rect">
            <a:avLst/>
          </a:prstGeom>
          <a:solidFill>
            <a:srgbClr val="C9A84C"/>
          </a:solidFill>
          <a:ln w="12700">
            <a:solidFill>
              <a:srgbClr val="C9A84C"/>
            </a:solidFill>
            <a:prstDash val="solid"/>
          </a:ln>
        </p:spPr>
      </p:sp>
      <p:sp>
        <p:nvSpPr>
          <p:cNvPr id="10" name="Shape 8"/>
          <p:cNvSpPr/>
          <p:nvPr/>
        </p:nvSpPr>
        <p:spPr>
          <a:xfrm>
            <a:off x="1584960" y="2621280"/>
            <a:ext cx="73152" cy="463296"/>
          </a:xfrm>
          <a:prstGeom prst="rect">
            <a:avLst/>
          </a:prstGeom>
          <a:solidFill>
            <a:srgbClr val="C9A84C"/>
          </a:solidFill>
          <a:ln w="12700">
            <a:solidFill>
              <a:srgbClr val="C9A84C"/>
            </a:solidFill>
            <a:prstDash val="solid"/>
          </a:ln>
        </p:spPr>
      </p:sp>
      <p:sp>
        <p:nvSpPr>
          <p:cNvPr id="11" name="Shape 9"/>
          <p:cNvSpPr/>
          <p:nvPr/>
        </p:nvSpPr>
        <p:spPr>
          <a:xfrm>
            <a:off x="10533888" y="2621280"/>
            <a:ext cx="73152" cy="463296"/>
          </a:xfrm>
          <a:prstGeom prst="rect">
            <a:avLst/>
          </a:prstGeom>
          <a:solidFill>
            <a:srgbClr val="C9A84C"/>
          </a:solidFill>
          <a:ln w="12700">
            <a:solidFill>
              <a:srgbClr val="C9A84C"/>
            </a:solidFill>
            <a:prstDash val="solid"/>
          </a:ln>
        </p:spPr>
      </p:sp>
      <p:sp>
        <p:nvSpPr>
          <p:cNvPr id="12" name="Shape 10"/>
          <p:cNvSpPr/>
          <p:nvPr/>
        </p:nvSpPr>
        <p:spPr>
          <a:xfrm>
            <a:off x="6059424" y="2621280"/>
            <a:ext cx="73152" cy="463296"/>
          </a:xfrm>
          <a:prstGeom prst="rect">
            <a:avLst/>
          </a:prstGeom>
          <a:solidFill>
            <a:srgbClr val="C9A84C"/>
          </a:solidFill>
          <a:ln w="12700">
            <a:solidFill>
              <a:srgbClr val="C9A84C"/>
            </a:solidFill>
            <a:prstDash val="solid"/>
          </a:ln>
        </p:spPr>
      </p:sp>
      <p:sp>
        <p:nvSpPr>
          <p:cNvPr id="13" name="Shape 11"/>
          <p:cNvSpPr/>
          <p:nvPr/>
        </p:nvSpPr>
        <p:spPr>
          <a:xfrm>
            <a:off x="304800" y="3084576"/>
            <a:ext cx="2682240" cy="1072896"/>
          </a:xfrm>
          <a:prstGeom prst="roundRect">
            <a:avLst>
              <a:gd name="adj" fmla="val 9091"/>
            </a:avLst>
          </a:prstGeom>
          <a:solidFill>
            <a:srgbClr val="163569"/>
          </a:solidFill>
          <a:ln w="19050">
            <a:solidFill>
              <a:srgbClr val="4FC3F7"/>
            </a:solidFill>
            <a:prstDash val="solid"/>
          </a:ln>
          <a:effectLst>
            <a:outerShdw blurRad="101600" dist="38100" dir="2700000" algn="bl" rotWithShape="0">
              <a:srgbClr val="000000">
                <a:alpha val="30000"/>
              </a:srgbClr>
            </a:outerShdw>
          </a:effectLst>
        </p:spPr>
      </p:sp>
      <p:sp>
        <p:nvSpPr>
          <p:cNvPr id="14" name="Text 12"/>
          <p:cNvSpPr/>
          <p:nvPr/>
        </p:nvSpPr>
        <p:spPr>
          <a:xfrm>
            <a:off x="304800" y="3121152"/>
            <a:ext cx="2682240" cy="670560"/>
          </a:xfrm>
          <a:prstGeom prst="rect">
            <a:avLst/>
          </a:prstGeom>
          <a:noFill/>
          <a:ln/>
        </p:spPr>
        <p:txBody>
          <a:bodyPr wrap="square" lIns="0" tIns="0" rIns="0" bIns="0" rtlCol="0" anchor="ctr"/>
          <a:lstStyle/>
          <a:p>
            <a:pPr algn="ctr"/>
            <a:r>
              <a:rPr lang="en-US" b="1" dirty="0">
                <a:solidFill>
                  <a:srgbClr val="FFFFFF"/>
                </a:solidFill>
              </a:rPr>
              <a:t>AHMEDABAD</a:t>
            </a:r>
            <a:endParaRPr lang="en-US" dirty="0"/>
          </a:p>
          <a:p>
            <a:pPr algn="ctr"/>
            <a:r>
              <a:rPr lang="en-US" b="1" dirty="0">
                <a:solidFill>
                  <a:srgbClr val="FFFFFF"/>
                </a:solidFill>
              </a:rPr>
              <a:t>BENCH</a:t>
            </a:r>
            <a:endParaRPr lang="en-US" dirty="0"/>
          </a:p>
        </p:txBody>
      </p:sp>
      <p:sp>
        <p:nvSpPr>
          <p:cNvPr id="15" name="Text 13"/>
          <p:cNvSpPr/>
          <p:nvPr/>
        </p:nvSpPr>
        <p:spPr>
          <a:xfrm>
            <a:off x="304800" y="3791712"/>
            <a:ext cx="2682240" cy="304800"/>
          </a:xfrm>
          <a:prstGeom prst="rect">
            <a:avLst/>
          </a:prstGeom>
          <a:noFill/>
          <a:ln/>
        </p:spPr>
        <p:txBody>
          <a:bodyPr wrap="square" lIns="0" tIns="0" rIns="0" bIns="0" rtlCol="0" anchor="ctr"/>
          <a:lstStyle/>
          <a:p>
            <a:pPr algn="ctr"/>
            <a:r>
              <a:rPr lang="en-US" sz="1600" i="1" dirty="0">
                <a:solidFill>
                  <a:srgbClr val="4FC3F7"/>
                </a:solidFill>
              </a:rPr>
              <a:t>Principal Seat</a:t>
            </a:r>
            <a:endParaRPr lang="en-US" sz="1600" dirty="0"/>
          </a:p>
        </p:txBody>
      </p:sp>
      <p:sp>
        <p:nvSpPr>
          <p:cNvPr id="16" name="Shape 14"/>
          <p:cNvSpPr/>
          <p:nvPr/>
        </p:nvSpPr>
        <p:spPr>
          <a:xfrm>
            <a:off x="4572000" y="3084576"/>
            <a:ext cx="2682240" cy="1072896"/>
          </a:xfrm>
          <a:prstGeom prst="roundRect">
            <a:avLst>
              <a:gd name="adj" fmla="val 9091"/>
            </a:avLst>
          </a:prstGeom>
          <a:solidFill>
            <a:srgbClr val="163569"/>
          </a:solidFill>
          <a:ln w="19050">
            <a:solidFill>
              <a:srgbClr val="4FC3F7"/>
            </a:solidFill>
            <a:prstDash val="solid"/>
          </a:ln>
          <a:effectLst>
            <a:outerShdw blurRad="101600" dist="38100" dir="2700000" algn="bl" rotWithShape="0">
              <a:srgbClr val="000000">
                <a:alpha val="30000"/>
              </a:srgbClr>
            </a:outerShdw>
          </a:effectLst>
        </p:spPr>
      </p:sp>
      <p:sp>
        <p:nvSpPr>
          <p:cNvPr id="17" name="Text 15"/>
          <p:cNvSpPr/>
          <p:nvPr/>
        </p:nvSpPr>
        <p:spPr>
          <a:xfrm>
            <a:off x="4572000" y="3121152"/>
            <a:ext cx="2682240" cy="670560"/>
          </a:xfrm>
          <a:prstGeom prst="rect">
            <a:avLst/>
          </a:prstGeom>
          <a:noFill/>
          <a:ln/>
        </p:spPr>
        <p:txBody>
          <a:bodyPr wrap="square" lIns="0" tIns="0" rIns="0" bIns="0" rtlCol="0" anchor="ctr"/>
          <a:lstStyle/>
          <a:p>
            <a:pPr algn="ctr"/>
            <a:r>
              <a:rPr lang="en-US" b="1" dirty="0">
                <a:solidFill>
                  <a:srgbClr val="FFFFFF"/>
                </a:solidFill>
              </a:rPr>
              <a:t>SURAT</a:t>
            </a:r>
            <a:endParaRPr lang="en-US" dirty="0"/>
          </a:p>
          <a:p>
            <a:pPr algn="ctr"/>
            <a:r>
              <a:rPr lang="en-US" b="1" dirty="0">
                <a:solidFill>
                  <a:srgbClr val="FFFFFF"/>
                </a:solidFill>
              </a:rPr>
              <a:t>BENCH</a:t>
            </a:r>
            <a:endParaRPr lang="en-US" dirty="0"/>
          </a:p>
        </p:txBody>
      </p:sp>
      <p:sp>
        <p:nvSpPr>
          <p:cNvPr id="18" name="Text 16"/>
          <p:cNvSpPr/>
          <p:nvPr/>
        </p:nvSpPr>
        <p:spPr>
          <a:xfrm>
            <a:off x="4572000" y="3791712"/>
            <a:ext cx="2682240" cy="304800"/>
          </a:xfrm>
          <a:prstGeom prst="rect">
            <a:avLst/>
          </a:prstGeom>
          <a:noFill/>
          <a:ln/>
        </p:spPr>
        <p:txBody>
          <a:bodyPr wrap="square" lIns="0" tIns="0" rIns="0" bIns="0" rtlCol="0" anchor="ctr"/>
          <a:lstStyle/>
          <a:p>
            <a:pPr algn="ctr"/>
            <a:r>
              <a:rPr lang="en-US" sz="1600" i="1" dirty="0">
                <a:solidFill>
                  <a:srgbClr val="4FC3F7"/>
                </a:solidFill>
              </a:rPr>
              <a:t>Co-equal Seat</a:t>
            </a:r>
            <a:endParaRPr lang="en-US" sz="1600" dirty="0"/>
          </a:p>
        </p:txBody>
      </p:sp>
      <p:sp>
        <p:nvSpPr>
          <p:cNvPr id="19" name="Shape 17"/>
          <p:cNvSpPr/>
          <p:nvPr/>
        </p:nvSpPr>
        <p:spPr>
          <a:xfrm>
            <a:off x="8839200" y="3084576"/>
            <a:ext cx="2682240" cy="1072896"/>
          </a:xfrm>
          <a:prstGeom prst="roundRect">
            <a:avLst>
              <a:gd name="adj" fmla="val 9091"/>
            </a:avLst>
          </a:prstGeom>
          <a:solidFill>
            <a:srgbClr val="1A2B1A"/>
          </a:solidFill>
          <a:ln w="19050">
            <a:solidFill>
              <a:srgbClr val="43D9A0"/>
            </a:solidFill>
            <a:prstDash val="solid"/>
          </a:ln>
          <a:effectLst>
            <a:outerShdw blurRad="101600" dist="38100" dir="2700000" algn="bl" rotWithShape="0">
              <a:srgbClr val="000000">
                <a:alpha val="30000"/>
              </a:srgbClr>
            </a:outerShdw>
          </a:effectLst>
        </p:spPr>
      </p:sp>
      <p:sp>
        <p:nvSpPr>
          <p:cNvPr id="20" name="Text 18"/>
          <p:cNvSpPr/>
          <p:nvPr/>
        </p:nvSpPr>
        <p:spPr>
          <a:xfrm>
            <a:off x="8839200" y="3121152"/>
            <a:ext cx="2682240" cy="670560"/>
          </a:xfrm>
          <a:prstGeom prst="rect">
            <a:avLst/>
          </a:prstGeom>
          <a:noFill/>
          <a:ln/>
        </p:spPr>
        <p:txBody>
          <a:bodyPr wrap="square" lIns="0" tIns="0" rIns="0" bIns="0" rtlCol="0" anchor="ctr"/>
          <a:lstStyle/>
          <a:p>
            <a:pPr algn="ctr"/>
            <a:r>
              <a:rPr lang="en-US" b="1" dirty="0">
                <a:solidFill>
                  <a:srgbClr val="FFFFFF"/>
                </a:solidFill>
              </a:rPr>
              <a:t>RAJKOT</a:t>
            </a:r>
            <a:endParaRPr lang="en-US" dirty="0"/>
          </a:p>
          <a:p>
            <a:pPr algn="ctr"/>
            <a:r>
              <a:rPr lang="en-US" b="1" dirty="0">
                <a:solidFill>
                  <a:srgbClr val="FFFFFF"/>
                </a:solidFill>
              </a:rPr>
              <a:t>CIRCUIT BENCH</a:t>
            </a:r>
            <a:endParaRPr lang="en-US" dirty="0"/>
          </a:p>
        </p:txBody>
      </p:sp>
      <p:sp>
        <p:nvSpPr>
          <p:cNvPr id="21" name="Text 19"/>
          <p:cNvSpPr/>
          <p:nvPr/>
        </p:nvSpPr>
        <p:spPr>
          <a:xfrm>
            <a:off x="8839200" y="3791712"/>
            <a:ext cx="2682240" cy="304800"/>
          </a:xfrm>
          <a:prstGeom prst="rect">
            <a:avLst/>
          </a:prstGeom>
          <a:noFill/>
          <a:ln/>
        </p:spPr>
        <p:txBody>
          <a:bodyPr wrap="square" lIns="0" tIns="0" rIns="0" bIns="0" rtlCol="0" anchor="ctr"/>
          <a:lstStyle/>
          <a:p>
            <a:pPr algn="ctr"/>
            <a:r>
              <a:rPr lang="en-US" sz="1600" i="1" dirty="0">
                <a:solidFill>
                  <a:srgbClr val="43D9A0"/>
                </a:solidFill>
              </a:rPr>
              <a:t>Conditional Sitting</a:t>
            </a:r>
            <a:endParaRPr lang="en-US" sz="1600" dirty="0"/>
          </a:p>
        </p:txBody>
      </p:sp>
      <p:sp>
        <p:nvSpPr>
          <p:cNvPr id="22" name="Shape 20"/>
          <p:cNvSpPr/>
          <p:nvPr/>
        </p:nvSpPr>
        <p:spPr>
          <a:xfrm>
            <a:off x="1182624" y="4328160"/>
            <a:ext cx="926592" cy="926592"/>
          </a:xfrm>
          <a:prstGeom prst="ellipse">
            <a:avLst/>
          </a:prstGeom>
          <a:solidFill>
            <a:srgbClr val="0A1628"/>
          </a:solidFill>
          <a:ln w="15240">
            <a:solidFill>
              <a:srgbClr val="C9A84C"/>
            </a:solidFill>
            <a:prstDash val="solid"/>
          </a:ln>
        </p:spPr>
      </p:sp>
      <p:sp>
        <p:nvSpPr>
          <p:cNvPr id="23" name="Text 21"/>
          <p:cNvSpPr/>
          <p:nvPr/>
        </p:nvSpPr>
        <p:spPr>
          <a:xfrm>
            <a:off x="1182624" y="4328160"/>
            <a:ext cx="926592" cy="609600"/>
          </a:xfrm>
          <a:prstGeom prst="rect">
            <a:avLst/>
          </a:prstGeom>
          <a:noFill/>
          <a:ln/>
        </p:spPr>
        <p:txBody>
          <a:bodyPr wrap="square" lIns="0" tIns="0" rIns="0" bIns="0" rtlCol="0" anchor="ctr"/>
          <a:lstStyle/>
          <a:p>
            <a:pPr algn="ctr"/>
            <a:r>
              <a:rPr lang="en-US" sz="2133" b="1" dirty="0">
                <a:solidFill>
                  <a:schemeClr val="bg1"/>
                </a:solidFill>
              </a:rPr>
              <a:t>12</a:t>
            </a:r>
            <a:endParaRPr lang="en-US" sz="2133" dirty="0">
              <a:solidFill>
                <a:schemeClr val="bg1"/>
              </a:solidFill>
            </a:endParaRPr>
          </a:p>
        </p:txBody>
      </p:sp>
      <p:sp>
        <p:nvSpPr>
          <p:cNvPr id="24" name="Text 22"/>
          <p:cNvSpPr/>
          <p:nvPr/>
        </p:nvSpPr>
        <p:spPr>
          <a:xfrm>
            <a:off x="1182624" y="4807134"/>
            <a:ext cx="926592" cy="365760"/>
          </a:xfrm>
          <a:prstGeom prst="rect">
            <a:avLst/>
          </a:prstGeom>
          <a:noFill/>
          <a:ln/>
        </p:spPr>
        <p:txBody>
          <a:bodyPr wrap="square" lIns="0" tIns="0" rIns="0" bIns="0" rtlCol="0" anchor="ctr"/>
          <a:lstStyle/>
          <a:p>
            <a:pPr algn="ctr"/>
            <a:r>
              <a:rPr lang="en-US" sz="1200" dirty="0">
                <a:solidFill>
                  <a:srgbClr val="D6E4F7"/>
                </a:solidFill>
              </a:rPr>
              <a:t>Districts</a:t>
            </a:r>
            <a:endParaRPr lang="en-US" sz="1200" dirty="0"/>
          </a:p>
        </p:txBody>
      </p:sp>
      <p:sp>
        <p:nvSpPr>
          <p:cNvPr id="25" name="Shape 23"/>
          <p:cNvSpPr/>
          <p:nvPr/>
        </p:nvSpPr>
        <p:spPr>
          <a:xfrm>
            <a:off x="5449824" y="4328160"/>
            <a:ext cx="926592" cy="926592"/>
          </a:xfrm>
          <a:prstGeom prst="ellipse">
            <a:avLst/>
          </a:prstGeom>
          <a:solidFill>
            <a:srgbClr val="0A1628"/>
          </a:solidFill>
          <a:ln w="15240">
            <a:solidFill>
              <a:srgbClr val="C9A84C"/>
            </a:solidFill>
            <a:prstDash val="solid"/>
          </a:ln>
        </p:spPr>
      </p:sp>
      <p:sp>
        <p:nvSpPr>
          <p:cNvPr id="26" name="Text 24"/>
          <p:cNvSpPr/>
          <p:nvPr/>
        </p:nvSpPr>
        <p:spPr>
          <a:xfrm>
            <a:off x="5449824" y="4328160"/>
            <a:ext cx="926592" cy="609600"/>
          </a:xfrm>
          <a:prstGeom prst="rect">
            <a:avLst/>
          </a:prstGeom>
          <a:noFill/>
          <a:ln/>
        </p:spPr>
        <p:txBody>
          <a:bodyPr wrap="square" lIns="0" tIns="0" rIns="0" bIns="0" rtlCol="0" anchor="ctr"/>
          <a:lstStyle/>
          <a:p>
            <a:pPr algn="ctr"/>
            <a:r>
              <a:rPr lang="en-US" sz="2133" b="1" dirty="0">
                <a:solidFill>
                  <a:schemeClr val="bg1"/>
                </a:solidFill>
              </a:rPr>
              <a:t>10</a:t>
            </a:r>
            <a:endParaRPr lang="en-US" sz="2133" dirty="0">
              <a:solidFill>
                <a:schemeClr val="bg1"/>
              </a:solidFill>
            </a:endParaRPr>
          </a:p>
        </p:txBody>
      </p:sp>
      <p:sp>
        <p:nvSpPr>
          <p:cNvPr id="27" name="Text 25"/>
          <p:cNvSpPr/>
          <p:nvPr/>
        </p:nvSpPr>
        <p:spPr>
          <a:xfrm>
            <a:off x="5449824" y="4807134"/>
            <a:ext cx="926592" cy="365760"/>
          </a:xfrm>
          <a:prstGeom prst="rect">
            <a:avLst/>
          </a:prstGeom>
          <a:noFill/>
          <a:ln/>
        </p:spPr>
        <p:txBody>
          <a:bodyPr wrap="square" lIns="0" tIns="0" rIns="0" bIns="0" rtlCol="0" anchor="ctr"/>
          <a:lstStyle/>
          <a:p>
            <a:pPr algn="ctr"/>
            <a:r>
              <a:rPr lang="en-US" sz="1200" dirty="0">
                <a:solidFill>
                  <a:srgbClr val="D6E4F7"/>
                </a:solidFill>
              </a:rPr>
              <a:t>Districts</a:t>
            </a:r>
            <a:endParaRPr lang="en-US" sz="1200" dirty="0"/>
          </a:p>
          <a:p>
            <a:pPr algn="ctr"/>
            <a:r>
              <a:rPr lang="en-US" sz="1200" dirty="0">
                <a:solidFill>
                  <a:srgbClr val="D6E4F7"/>
                </a:solidFill>
              </a:rPr>
              <a:t>(incl. UT)</a:t>
            </a:r>
            <a:endParaRPr lang="en-US" sz="1200" dirty="0"/>
          </a:p>
        </p:txBody>
      </p:sp>
      <p:sp>
        <p:nvSpPr>
          <p:cNvPr id="28" name="Shape 26"/>
          <p:cNvSpPr/>
          <p:nvPr/>
        </p:nvSpPr>
        <p:spPr>
          <a:xfrm>
            <a:off x="9717024" y="4328160"/>
            <a:ext cx="926592" cy="926592"/>
          </a:xfrm>
          <a:prstGeom prst="ellipse">
            <a:avLst/>
          </a:prstGeom>
          <a:solidFill>
            <a:srgbClr val="0A1628"/>
          </a:solidFill>
          <a:ln w="15240">
            <a:solidFill>
              <a:srgbClr val="C9A84C"/>
            </a:solidFill>
            <a:prstDash val="solid"/>
          </a:ln>
        </p:spPr>
      </p:sp>
      <p:sp>
        <p:nvSpPr>
          <p:cNvPr id="29" name="Text 27"/>
          <p:cNvSpPr/>
          <p:nvPr/>
        </p:nvSpPr>
        <p:spPr>
          <a:xfrm>
            <a:off x="9717024" y="4328160"/>
            <a:ext cx="926592" cy="609600"/>
          </a:xfrm>
          <a:prstGeom prst="rect">
            <a:avLst/>
          </a:prstGeom>
          <a:noFill/>
          <a:ln/>
        </p:spPr>
        <p:txBody>
          <a:bodyPr wrap="square" lIns="0" tIns="0" rIns="0" bIns="0" rtlCol="0" anchor="ctr"/>
          <a:lstStyle/>
          <a:p>
            <a:pPr algn="ctr"/>
            <a:r>
              <a:rPr lang="en-US" sz="2133" b="1" dirty="0">
                <a:solidFill>
                  <a:schemeClr val="bg1"/>
                </a:solidFill>
              </a:rPr>
              <a:t>12</a:t>
            </a:r>
            <a:endParaRPr lang="en-US" sz="2133" dirty="0">
              <a:solidFill>
                <a:schemeClr val="bg1"/>
              </a:solidFill>
            </a:endParaRPr>
          </a:p>
        </p:txBody>
      </p:sp>
      <p:sp>
        <p:nvSpPr>
          <p:cNvPr id="30" name="Text 28"/>
          <p:cNvSpPr/>
          <p:nvPr/>
        </p:nvSpPr>
        <p:spPr>
          <a:xfrm>
            <a:off x="9717024" y="4807134"/>
            <a:ext cx="926592" cy="365760"/>
          </a:xfrm>
          <a:prstGeom prst="rect">
            <a:avLst/>
          </a:prstGeom>
          <a:noFill/>
          <a:ln/>
        </p:spPr>
        <p:txBody>
          <a:bodyPr wrap="square" lIns="0" tIns="0" rIns="0" bIns="0" rtlCol="0" anchor="ctr"/>
          <a:lstStyle/>
          <a:p>
            <a:pPr algn="ctr"/>
            <a:r>
              <a:rPr lang="en-US" sz="1200" dirty="0">
                <a:solidFill>
                  <a:srgbClr val="D6E4F7"/>
                </a:solidFill>
              </a:rPr>
              <a:t>Districts</a:t>
            </a:r>
            <a:endParaRPr lang="en-US" sz="1200" dirty="0"/>
          </a:p>
        </p:txBody>
      </p:sp>
      <p:sp>
        <p:nvSpPr>
          <p:cNvPr id="31" name="Shape 29"/>
          <p:cNvSpPr/>
          <p:nvPr/>
        </p:nvSpPr>
        <p:spPr>
          <a:xfrm>
            <a:off x="304800" y="5547360"/>
            <a:ext cx="11582400" cy="731520"/>
          </a:xfrm>
          <a:prstGeom prst="roundRect">
            <a:avLst>
              <a:gd name="adj" fmla="val 11667"/>
            </a:avLst>
          </a:prstGeom>
          <a:solidFill>
            <a:srgbClr val="102040"/>
          </a:solidFill>
          <a:ln w="10160">
            <a:solidFill>
              <a:srgbClr val="C9A84C"/>
            </a:solidFill>
            <a:prstDash val="solid"/>
          </a:ln>
        </p:spPr>
      </p:sp>
      <p:sp>
        <p:nvSpPr>
          <p:cNvPr id="32" name="Text 30"/>
          <p:cNvSpPr/>
          <p:nvPr/>
        </p:nvSpPr>
        <p:spPr>
          <a:xfrm>
            <a:off x="548640" y="5571744"/>
            <a:ext cx="11094720" cy="682752"/>
          </a:xfrm>
          <a:prstGeom prst="rect">
            <a:avLst/>
          </a:prstGeom>
          <a:noFill/>
          <a:ln/>
        </p:spPr>
        <p:txBody>
          <a:bodyPr wrap="square" rtlCol="0" anchor="ctr"/>
          <a:lstStyle/>
          <a:p>
            <a:pPr>
              <a:lnSpc>
                <a:spcPct val="120000"/>
              </a:lnSpc>
            </a:pPr>
            <a:r>
              <a:rPr lang="en-US" sz="1600" b="1" dirty="0">
                <a:solidFill>
                  <a:srgbClr val="C9A84C"/>
                </a:solidFill>
              </a:rPr>
              <a:t>⚖  Rajkot Circuit Bench</a:t>
            </a:r>
            <a:r>
              <a:rPr lang="en-US" sz="1600" dirty="0">
                <a:solidFill>
                  <a:srgbClr val="D6E4F7"/>
                </a:solidFill>
              </a:rPr>
              <a:t> — activates upon Order of the learned President of GSTAT, contingent upon volume of appeals from the 12 designated districts (Explanation (i), S.O. 3048(E))</a:t>
            </a:r>
            <a:endParaRPr lang="en-US" sz="1600" dirty="0"/>
          </a:p>
        </p:txBody>
      </p:sp>
      <p:sp>
        <p:nvSpPr>
          <p:cNvPr id="34" name="Text 32"/>
          <p:cNvSpPr/>
          <p:nvPr/>
        </p:nvSpPr>
        <p:spPr>
          <a:xfrm>
            <a:off x="301782" y="6547104"/>
            <a:ext cx="11588436" cy="310896"/>
          </a:xfrm>
          <a:prstGeom prst="rect">
            <a:avLst/>
          </a:prstGeom>
          <a:noFill/>
          <a:ln/>
        </p:spPr>
        <p:txBody>
          <a:bodyPr wrap="square" lIns="0" tIns="0" rIns="0" bIns="0" rtlCol="0" anchor="ctr"/>
          <a:lstStyle/>
          <a:p>
            <a:pPr algn="ctr"/>
            <a:endParaRPr lang="en-US" sz="1000" dirty="0"/>
          </a:p>
        </p:txBody>
      </p:sp>
    </p:spTree>
    <p:extLst>
      <p:ext uri="{BB962C8B-B14F-4D97-AF65-F5344CB8AC3E}">
        <p14:creationId xmlns:p14="http://schemas.microsoft.com/office/powerpoint/2010/main" val="301504487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12192000" cy="121920"/>
          </a:xfrm>
          <a:prstGeom prst="rect">
            <a:avLst/>
          </a:prstGeom>
          <a:solidFill>
            <a:srgbClr val="C9A84C"/>
          </a:solidFill>
          <a:ln w="12700">
            <a:solidFill>
              <a:srgbClr val="C9A84C"/>
            </a:solidFill>
            <a:prstDash val="solid"/>
          </a:ln>
        </p:spPr>
      </p:sp>
      <p:sp>
        <p:nvSpPr>
          <p:cNvPr id="3" name="Shape 1"/>
          <p:cNvSpPr/>
          <p:nvPr/>
        </p:nvSpPr>
        <p:spPr>
          <a:xfrm>
            <a:off x="0" y="121920"/>
            <a:ext cx="12192000" cy="914400"/>
          </a:xfrm>
          <a:prstGeom prst="rect">
            <a:avLst/>
          </a:prstGeom>
          <a:solidFill>
            <a:srgbClr val="102040"/>
          </a:solidFill>
          <a:ln w="12700">
            <a:solidFill>
              <a:srgbClr val="102040"/>
            </a:solidFill>
            <a:prstDash val="solid"/>
          </a:ln>
        </p:spPr>
      </p:sp>
      <p:sp>
        <p:nvSpPr>
          <p:cNvPr id="4" name="Shape 2"/>
          <p:cNvSpPr/>
          <p:nvPr/>
        </p:nvSpPr>
        <p:spPr>
          <a:xfrm>
            <a:off x="487680" y="1011936"/>
            <a:ext cx="11216640" cy="42672"/>
          </a:xfrm>
          <a:prstGeom prst="rect">
            <a:avLst/>
          </a:prstGeom>
          <a:solidFill>
            <a:srgbClr val="C9A84C"/>
          </a:solidFill>
          <a:ln w="12700">
            <a:solidFill>
              <a:srgbClr val="C9A84C"/>
            </a:solidFill>
            <a:prstDash val="solid"/>
          </a:ln>
        </p:spPr>
      </p:sp>
      <p:sp>
        <p:nvSpPr>
          <p:cNvPr id="5" name="Text 3"/>
          <p:cNvSpPr/>
          <p:nvPr/>
        </p:nvSpPr>
        <p:spPr>
          <a:xfrm>
            <a:off x="487680" y="121920"/>
            <a:ext cx="11216640" cy="890016"/>
          </a:xfrm>
          <a:prstGeom prst="rect">
            <a:avLst/>
          </a:prstGeom>
          <a:noFill/>
          <a:ln/>
        </p:spPr>
        <p:txBody>
          <a:bodyPr wrap="square" lIns="0" tIns="0" rIns="0" bIns="0" rtlCol="0" anchor="ctr"/>
          <a:lstStyle/>
          <a:p>
            <a:pPr algn="ctr"/>
            <a:r>
              <a:rPr lang="en-US" sz="2400" b="1" dirty="0">
                <a:solidFill>
                  <a:srgbClr val="FFFFFF"/>
                </a:solidFill>
              </a:rPr>
              <a:t>AHMEDABAD BENCH — DISTRICT JURISDICTION CHART</a:t>
            </a:r>
            <a:endParaRPr lang="en-US" sz="2400" dirty="0"/>
          </a:p>
        </p:txBody>
      </p:sp>
      <p:sp>
        <p:nvSpPr>
          <p:cNvPr id="6" name="Shape 4"/>
          <p:cNvSpPr/>
          <p:nvPr/>
        </p:nvSpPr>
        <p:spPr>
          <a:xfrm>
            <a:off x="4023360" y="1219200"/>
            <a:ext cx="4145280" cy="633984"/>
          </a:xfrm>
          <a:prstGeom prst="roundRect">
            <a:avLst>
              <a:gd name="adj" fmla="val 15385"/>
            </a:avLst>
          </a:prstGeom>
          <a:solidFill>
            <a:srgbClr val="1A3060"/>
          </a:solidFill>
          <a:ln w="19050">
            <a:solidFill>
              <a:srgbClr val="4FC3F7"/>
            </a:solidFill>
            <a:prstDash val="solid"/>
          </a:ln>
        </p:spPr>
      </p:sp>
      <p:sp>
        <p:nvSpPr>
          <p:cNvPr id="7" name="Text 5"/>
          <p:cNvSpPr/>
          <p:nvPr/>
        </p:nvSpPr>
        <p:spPr>
          <a:xfrm>
            <a:off x="4023360" y="1219200"/>
            <a:ext cx="4145280" cy="633984"/>
          </a:xfrm>
          <a:prstGeom prst="rect">
            <a:avLst/>
          </a:prstGeom>
          <a:noFill/>
          <a:ln/>
        </p:spPr>
        <p:txBody>
          <a:bodyPr wrap="square" lIns="0" tIns="0" rIns="0" bIns="0" rtlCol="0" anchor="ctr"/>
          <a:lstStyle/>
          <a:p>
            <a:pPr algn="ctr"/>
            <a:r>
              <a:rPr lang="en-US" sz="1333" b="1" dirty="0">
                <a:solidFill>
                  <a:srgbClr val="4FC3F7"/>
                </a:solidFill>
              </a:rPr>
              <a:t>AHMEDABAD  |  12 Districts  |  Principal Seat</a:t>
            </a:r>
            <a:endParaRPr lang="en-US" sz="1333" dirty="0"/>
          </a:p>
        </p:txBody>
      </p:sp>
      <p:sp>
        <p:nvSpPr>
          <p:cNvPr id="8" name="Shape 6"/>
          <p:cNvSpPr/>
          <p:nvPr/>
        </p:nvSpPr>
        <p:spPr>
          <a:xfrm>
            <a:off x="304800" y="2048256"/>
            <a:ext cx="2657856" cy="877824"/>
          </a:xfrm>
          <a:prstGeom prst="roundRect">
            <a:avLst>
              <a:gd name="adj" fmla="val 9722"/>
            </a:avLst>
          </a:prstGeom>
          <a:solidFill>
            <a:srgbClr val="163569"/>
          </a:solidFill>
          <a:ln w="19050">
            <a:solidFill>
              <a:srgbClr val="C9A84C"/>
            </a:solidFill>
            <a:prstDash val="solid"/>
          </a:ln>
          <a:effectLst>
            <a:outerShdw blurRad="50800" dist="12700" dir="2700000" algn="bl" rotWithShape="0">
              <a:srgbClr val="000000">
                <a:alpha val="20000"/>
              </a:srgbClr>
            </a:outerShdw>
          </a:effectLst>
        </p:spPr>
      </p:sp>
      <p:sp>
        <p:nvSpPr>
          <p:cNvPr id="9" name="Shape 7"/>
          <p:cNvSpPr/>
          <p:nvPr/>
        </p:nvSpPr>
        <p:spPr>
          <a:xfrm>
            <a:off x="390144" y="2133600"/>
            <a:ext cx="365760" cy="365760"/>
          </a:xfrm>
          <a:prstGeom prst="ellipse">
            <a:avLst/>
          </a:prstGeom>
          <a:solidFill>
            <a:srgbClr val="C9A84C"/>
          </a:solidFill>
          <a:ln w="12700">
            <a:solidFill>
              <a:srgbClr val="C9A84C"/>
            </a:solidFill>
            <a:prstDash val="solid"/>
          </a:ln>
        </p:spPr>
      </p:sp>
      <p:sp>
        <p:nvSpPr>
          <p:cNvPr id="10" name="Text 8"/>
          <p:cNvSpPr/>
          <p:nvPr/>
        </p:nvSpPr>
        <p:spPr>
          <a:xfrm>
            <a:off x="390144" y="2133600"/>
            <a:ext cx="365760" cy="365760"/>
          </a:xfrm>
          <a:prstGeom prst="rect">
            <a:avLst/>
          </a:prstGeom>
          <a:noFill/>
          <a:ln/>
        </p:spPr>
        <p:txBody>
          <a:bodyPr wrap="square" lIns="0" tIns="0" rIns="0" bIns="0" rtlCol="0" anchor="ctr"/>
          <a:lstStyle/>
          <a:p>
            <a:pPr algn="ctr"/>
            <a:r>
              <a:rPr lang="en-US" sz="1067" b="1" dirty="0">
                <a:solidFill>
                  <a:srgbClr val="0A1628"/>
                </a:solidFill>
              </a:rPr>
              <a:t>1</a:t>
            </a:r>
            <a:endParaRPr lang="en-US" sz="1067" dirty="0"/>
          </a:p>
        </p:txBody>
      </p:sp>
      <p:sp>
        <p:nvSpPr>
          <p:cNvPr id="11" name="Text 9"/>
          <p:cNvSpPr/>
          <p:nvPr/>
        </p:nvSpPr>
        <p:spPr>
          <a:xfrm>
            <a:off x="816864" y="2048256"/>
            <a:ext cx="2072640" cy="877824"/>
          </a:xfrm>
          <a:prstGeom prst="rect">
            <a:avLst/>
          </a:prstGeom>
          <a:noFill/>
          <a:ln/>
        </p:spPr>
        <p:txBody>
          <a:bodyPr wrap="square" rtlCol="0" anchor="ctr"/>
          <a:lstStyle/>
          <a:p>
            <a:r>
              <a:rPr lang="en-US" sz="1400" b="1" dirty="0">
                <a:solidFill>
                  <a:srgbClr val="C9A84C"/>
                </a:solidFill>
              </a:rPr>
              <a:t>Ahmedabad</a:t>
            </a:r>
            <a:endParaRPr lang="en-US" sz="1400" dirty="0"/>
          </a:p>
        </p:txBody>
      </p:sp>
      <p:sp>
        <p:nvSpPr>
          <p:cNvPr id="12" name="Shape 10"/>
          <p:cNvSpPr/>
          <p:nvPr/>
        </p:nvSpPr>
        <p:spPr>
          <a:xfrm>
            <a:off x="3206496" y="2048256"/>
            <a:ext cx="2657856" cy="877824"/>
          </a:xfrm>
          <a:prstGeom prst="roundRect">
            <a:avLst>
              <a:gd name="adj" fmla="val 9722"/>
            </a:avLst>
          </a:prstGeom>
          <a:solidFill>
            <a:srgbClr val="102040"/>
          </a:solidFill>
          <a:ln w="10160">
            <a:solidFill>
              <a:srgbClr val="1E3A5F"/>
            </a:solidFill>
            <a:prstDash val="solid"/>
          </a:ln>
          <a:effectLst>
            <a:outerShdw blurRad="50800" dist="12700" dir="2700000" algn="bl" rotWithShape="0">
              <a:srgbClr val="000000">
                <a:alpha val="20000"/>
              </a:srgbClr>
            </a:outerShdw>
          </a:effectLst>
        </p:spPr>
      </p:sp>
      <p:sp>
        <p:nvSpPr>
          <p:cNvPr id="13" name="Shape 11"/>
          <p:cNvSpPr/>
          <p:nvPr/>
        </p:nvSpPr>
        <p:spPr>
          <a:xfrm>
            <a:off x="3291840" y="2133600"/>
            <a:ext cx="365760" cy="365760"/>
          </a:xfrm>
          <a:prstGeom prst="ellipse">
            <a:avLst/>
          </a:prstGeom>
          <a:solidFill>
            <a:srgbClr val="4FC3F7"/>
          </a:solidFill>
          <a:ln w="12700">
            <a:solidFill>
              <a:srgbClr val="4FC3F7"/>
            </a:solidFill>
            <a:prstDash val="solid"/>
          </a:ln>
        </p:spPr>
      </p:sp>
      <p:sp>
        <p:nvSpPr>
          <p:cNvPr id="14" name="Text 12"/>
          <p:cNvSpPr/>
          <p:nvPr/>
        </p:nvSpPr>
        <p:spPr>
          <a:xfrm>
            <a:off x="3291840" y="2133600"/>
            <a:ext cx="365760" cy="365760"/>
          </a:xfrm>
          <a:prstGeom prst="rect">
            <a:avLst/>
          </a:prstGeom>
          <a:noFill/>
          <a:ln/>
        </p:spPr>
        <p:txBody>
          <a:bodyPr wrap="square" lIns="0" tIns="0" rIns="0" bIns="0" rtlCol="0" anchor="ctr"/>
          <a:lstStyle/>
          <a:p>
            <a:pPr algn="ctr"/>
            <a:r>
              <a:rPr lang="en-US" sz="1067" b="1" dirty="0">
                <a:solidFill>
                  <a:srgbClr val="0A1628"/>
                </a:solidFill>
              </a:rPr>
              <a:t>2</a:t>
            </a:r>
            <a:endParaRPr lang="en-US" sz="1067" dirty="0"/>
          </a:p>
        </p:txBody>
      </p:sp>
      <p:sp>
        <p:nvSpPr>
          <p:cNvPr id="15" name="Text 13"/>
          <p:cNvSpPr/>
          <p:nvPr/>
        </p:nvSpPr>
        <p:spPr>
          <a:xfrm>
            <a:off x="3718560" y="2048256"/>
            <a:ext cx="2072640" cy="877824"/>
          </a:xfrm>
          <a:prstGeom prst="rect">
            <a:avLst/>
          </a:prstGeom>
          <a:noFill/>
          <a:ln/>
        </p:spPr>
        <p:txBody>
          <a:bodyPr wrap="square" rtlCol="0" anchor="ctr"/>
          <a:lstStyle/>
          <a:p>
            <a:r>
              <a:rPr lang="en-US" sz="1400" dirty="0">
                <a:solidFill>
                  <a:srgbClr val="FFFFFF"/>
                </a:solidFill>
              </a:rPr>
              <a:t>Gandhinagar</a:t>
            </a:r>
            <a:endParaRPr lang="en-US" sz="1400" dirty="0"/>
          </a:p>
        </p:txBody>
      </p:sp>
      <p:sp>
        <p:nvSpPr>
          <p:cNvPr id="16" name="Shape 14"/>
          <p:cNvSpPr/>
          <p:nvPr/>
        </p:nvSpPr>
        <p:spPr>
          <a:xfrm>
            <a:off x="6108192" y="2048256"/>
            <a:ext cx="2657856" cy="877824"/>
          </a:xfrm>
          <a:prstGeom prst="roundRect">
            <a:avLst>
              <a:gd name="adj" fmla="val 9722"/>
            </a:avLst>
          </a:prstGeom>
          <a:solidFill>
            <a:srgbClr val="102040"/>
          </a:solidFill>
          <a:ln w="10160">
            <a:solidFill>
              <a:srgbClr val="1E3A5F"/>
            </a:solidFill>
            <a:prstDash val="solid"/>
          </a:ln>
          <a:effectLst>
            <a:outerShdw blurRad="50800" dist="12700" dir="2700000" algn="bl" rotWithShape="0">
              <a:srgbClr val="000000">
                <a:alpha val="20000"/>
              </a:srgbClr>
            </a:outerShdw>
          </a:effectLst>
        </p:spPr>
      </p:sp>
      <p:sp>
        <p:nvSpPr>
          <p:cNvPr id="17" name="Shape 15"/>
          <p:cNvSpPr/>
          <p:nvPr/>
        </p:nvSpPr>
        <p:spPr>
          <a:xfrm>
            <a:off x="6193536" y="2133600"/>
            <a:ext cx="365760" cy="365760"/>
          </a:xfrm>
          <a:prstGeom prst="ellipse">
            <a:avLst/>
          </a:prstGeom>
          <a:solidFill>
            <a:srgbClr val="4FC3F7"/>
          </a:solidFill>
          <a:ln w="12700">
            <a:solidFill>
              <a:srgbClr val="4FC3F7"/>
            </a:solidFill>
            <a:prstDash val="solid"/>
          </a:ln>
        </p:spPr>
      </p:sp>
      <p:sp>
        <p:nvSpPr>
          <p:cNvPr id="18" name="Text 16"/>
          <p:cNvSpPr/>
          <p:nvPr/>
        </p:nvSpPr>
        <p:spPr>
          <a:xfrm>
            <a:off x="6193536" y="2133600"/>
            <a:ext cx="365760" cy="365760"/>
          </a:xfrm>
          <a:prstGeom prst="rect">
            <a:avLst/>
          </a:prstGeom>
          <a:noFill/>
          <a:ln/>
        </p:spPr>
        <p:txBody>
          <a:bodyPr wrap="square" lIns="0" tIns="0" rIns="0" bIns="0" rtlCol="0" anchor="ctr"/>
          <a:lstStyle/>
          <a:p>
            <a:pPr algn="ctr"/>
            <a:r>
              <a:rPr lang="en-US" sz="1067" b="1" dirty="0">
                <a:solidFill>
                  <a:srgbClr val="0A1628"/>
                </a:solidFill>
              </a:rPr>
              <a:t>3</a:t>
            </a:r>
            <a:endParaRPr lang="en-US" sz="1067" dirty="0"/>
          </a:p>
        </p:txBody>
      </p:sp>
      <p:sp>
        <p:nvSpPr>
          <p:cNvPr id="19" name="Text 17"/>
          <p:cNvSpPr/>
          <p:nvPr/>
        </p:nvSpPr>
        <p:spPr>
          <a:xfrm>
            <a:off x="6620256" y="2048256"/>
            <a:ext cx="2072640" cy="877824"/>
          </a:xfrm>
          <a:prstGeom prst="rect">
            <a:avLst/>
          </a:prstGeom>
          <a:noFill/>
          <a:ln/>
        </p:spPr>
        <p:txBody>
          <a:bodyPr wrap="square" rtlCol="0" anchor="ctr"/>
          <a:lstStyle/>
          <a:p>
            <a:r>
              <a:rPr lang="en-US" sz="1400" dirty="0">
                <a:solidFill>
                  <a:srgbClr val="FFFFFF"/>
                </a:solidFill>
              </a:rPr>
              <a:t>Banaskantha</a:t>
            </a:r>
            <a:endParaRPr lang="en-US" sz="1400" dirty="0"/>
          </a:p>
        </p:txBody>
      </p:sp>
      <p:sp>
        <p:nvSpPr>
          <p:cNvPr id="20" name="Shape 18"/>
          <p:cNvSpPr/>
          <p:nvPr/>
        </p:nvSpPr>
        <p:spPr>
          <a:xfrm>
            <a:off x="9009888" y="2048256"/>
            <a:ext cx="2657856" cy="877824"/>
          </a:xfrm>
          <a:prstGeom prst="roundRect">
            <a:avLst>
              <a:gd name="adj" fmla="val 9722"/>
            </a:avLst>
          </a:prstGeom>
          <a:solidFill>
            <a:srgbClr val="102040"/>
          </a:solidFill>
          <a:ln w="10160">
            <a:solidFill>
              <a:srgbClr val="1E3A5F"/>
            </a:solidFill>
            <a:prstDash val="solid"/>
          </a:ln>
          <a:effectLst>
            <a:outerShdw blurRad="50800" dist="12700" dir="2700000" algn="bl" rotWithShape="0">
              <a:srgbClr val="000000">
                <a:alpha val="20000"/>
              </a:srgbClr>
            </a:outerShdw>
          </a:effectLst>
        </p:spPr>
      </p:sp>
      <p:sp>
        <p:nvSpPr>
          <p:cNvPr id="21" name="Shape 19"/>
          <p:cNvSpPr/>
          <p:nvPr/>
        </p:nvSpPr>
        <p:spPr>
          <a:xfrm>
            <a:off x="9095232" y="2133600"/>
            <a:ext cx="365760" cy="365760"/>
          </a:xfrm>
          <a:prstGeom prst="ellipse">
            <a:avLst/>
          </a:prstGeom>
          <a:solidFill>
            <a:srgbClr val="4FC3F7"/>
          </a:solidFill>
          <a:ln w="12700">
            <a:solidFill>
              <a:srgbClr val="4FC3F7"/>
            </a:solidFill>
            <a:prstDash val="solid"/>
          </a:ln>
        </p:spPr>
      </p:sp>
      <p:sp>
        <p:nvSpPr>
          <p:cNvPr id="22" name="Text 20"/>
          <p:cNvSpPr/>
          <p:nvPr/>
        </p:nvSpPr>
        <p:spPr>
          <a:xfrm>
            <a:off x="9095232" y="2133600"/>
            <a:ext cx="365760" cy="365760"/>
          </a:xfrm>
          <a:prstGeom prst="rect">
            <a:avLst/>
          </a:prstGeom>
          <a:noFill/>
          <a:ln/>
        </p:spPr>
        <p:txBody>
          <a:bodyPr wrap="square" lIns="0" tIns="0" rIns="0" bIns="0" rtlCol="0" anchor="ctr"/>
          <a:lstStyle/>
          <a:p>
            <a:pPr algn="ctr"/>
            <a:r>
              <a:rPr lang="en-US" sz="1067" b="1" dirty="0">
                <a:solidFill>
                  <a:srgbClr val="0A1628"/>
                </a:solidFill>
              </a:rPr>
              <a:t>4</a:t>
            </a:r>
            <a:endParaRPr lang="en-US" sz="1067" dirty="0"/>
          </a:p>
        </p:txBody>
      </p:sp>
      <p:sp>
        <p:nvSpPr>
          <p:cNvPr id="23" name="Text 21"/>
          <p:cNvSpPr/>
          <p:nvPr/>
        </p:nvSpPr>
        <p:spPr>
          <a:xfrm>
            <a:off x="9521952" y="2048256"/>
            <a:ext cx="2072640" cy="877824"/>
          </a:xfrm>
          <a:prstGeom prst="rect">
            <a:avLst/>
          </a:prstGeom>
          <a:noFill/>
          <a:ln/>
        </p:spPr>
        <p:txBody>
          <a:bodyPr wrap="square" rtlCol="0" anchor="ctr"/>
          <a:lstStyle/>
          <a:p>
            <a:r>
              <a:rPr lang="en-US" sz="1400" dirty="0">
                <a:solidFill>
                  <a:srgbClr val="FFFFFF"/>
                </a:solidFill>
              </a:rPr>
              <a:t>Mehsana</a:t>
            </a:r>
            <a:endParaRPr lang="en-US" sz="1400" dirty="0"/>
          </a:p>
        </p:txBody>
      </p:sp>
      <p:sp>
        <p:nvSpPr>
          <p:cNvPr id="24" name="Shape 22"/>
          <p:cNvSpPr/>
          <p:nvPr/>
        </p:nvSpPr>
        <p:spPr>
          <a:xfrm>
            <a:off x="304800" y="3121152"/>
            <a:ext cx="2657856" cy="877824"/>
          </a:xfrm>
          <a:prstGeom prst="roundRect">
            <a:avLst>
              <a:gd name="adj" fmla="val 9722"/>
            </a:avLst>
          </a:prstGeom>
          <a:solidFill>
            <a:srgbClr val="102040"/>
          </a:solidFill>
          <a:ln w="10160">
            <a:solidFill>
              <a:srgbClr val="1E3A5F"/>
            </a:solidFill>
            <a:prstDash val="solid"/>
          </a:ln>
          <a:effectLst>
            <a:outerShdw blurRad="50800" dist="12700" dir="2700000" algn="bl" rotWithShape="0">
              <a:srgbClr val="000000">
                <a:alpha val="20000"/>
              </a:srgbClr>
            </a:outerShdw>
          </a:effectLst>
        </p:spPr>
      </p:sp>
      <p:sp>
        <p:nvSpPr>
          <p:cNvPr id="25" name="Shape 23"/>
          <p:cNvSpPr/>
          <p:nvPr/>
        </p:nvSpPr>
        <p:spPr>
          <a:xfrm>
            <a:off x="390144" y="3206496"/>
            <a:ext cx="365760" cy="365760"/>
          </a:xfrm>
          <a:prstGeom prst="ellipse">
            <a:avLst/>
          </a:prstGeom>
          <a:solidFill>
            <a:srgbClr val="4FC3F7"/>
          </a:solidFill>
          <a:ln w="12700">
            <a:solidFill>
              <a:srgbClr val="4FC3F7"/>
            </a:solidFill>
            <a:prstDash val="solid"/>
          </a:ln>
        </p:spPr>
      </p:sp>
      <p:sp>
        <p:nvSpPr>
          <p:cNvPr id="26" name="Text 24"/>
          <p:cNvSpPr/>
          <p:nvPr/>
        </p:nvSpPr>
        <p:spPr>
          <a:xfrm>
            <a:off x="390144" y="3206496"/>
            <a:ext cx="365760" cy="365760"/>
          </a:xfrm>
          <a:prstGeom prst="rect">
            <a:avLst/>
          </a:prstGeom>
          <a:noFill/>
          <a:ln/>
        </p:spPr>
        <p:txBody>
          <a:bodyPr wrap="square" lIns="0" tIns="0" rIns="0" bIns="0" rtlCol="0" anchor="ctr"/>
          <a:lstStyle/>
          <a:p>
            <a:pPr algn="ctr"/>
            <a:r>
              <a:rPr lang="en-US" sz="1067" b="1" dirty="0">
                <a:solidFill>
                  <a:srgbClr val="0A1628"/>
                </a:solidFill>
              </a:rPr>
              <a:t>5</a:t>
            </a:r>
            <a:endParaRPr lang="en-US" sz="1067" dirty="0"/>
          </a:p>
        </p:txBody>
      </p:sp>
      <p:sp>
        <p:nvSpPr>
          <p:cNvPr id="27" name="Text 25"/>
          <p:cNvSpPr/>
          <p:nvPr/>
        </p:nvSpPr>
        <p:spPr>
          <a:xfrm>
            <a:off x="816864" y="3121152"/>
            <a:ext cx="2072640" cy="877824"/>
          </a:xfrm>
          <a:prstGeom prst="rect">
            <a:avLst/>
          </a:prstGeom>
          <a:noFill/>
          <a:ln/>
        </p:spPr>
        <p:txBody>
          <a:bodyPr wrap="square" rtlCol="0" anchor="ctr"/>
          <a:lstStyle/>
          <a:p>
            <a:r>
              <a:rPr lang="en-US" sz="1400" dirty="0">
                <a:solidFill>
                  <a:srgbClr val="FFFFFF"/>
                </a:solidFill>
              </a:rPr>
              <a:t>Arvalli</a:t>
            </a:r>
            <a:endParaRPr lang="en-US" sz="1400" dirty="0"/>
          </a:p>
        </p:txBody>
      </p:sp>
      <p:sp>
        <p:nvSpPr>
          <p:cNvPr id="28" name="Shape 26"/>
          <p:cNvSpPr/>
          <p:nvPr/>
        </p:nvSpPr>
        <p:spPr>
          <a:xfrm>
            <a:off x="3206496" y="3121152"/>
            <a:ext cx="2657856" cy="877824"/>
          </a:xfrm>
          <a:prstGeom prst="roundRect">
            <a:avLst>
              <a:gd name="adj" fmla="val 9722"/>
            </a:avLst>
          </a:prstGeom>
          <a:solidFill>
            <a:srgbClr val="102040"/>
          </a:solidFill>
          <a:ln w="10160">
            <a:solidFill>
              <a:srgbClr val="1E3A5F"/>
            </a:solidFill>
            <a:prstDash val="solid"/>
          </a:ln>
          <a:effectLst>
            <a:outerShdw blurRad="50800" dist="12700" dir="2700000" algn="bl" rotWithShape="0">
              <a:srgbClr val="000000">
                <a:alpha val="20000"/>
              </a:srgbClr>
            </a:outerShdw>
          </a:effectLst>
        </p:spPr>
      </p:sp>
      <p:sp>
        <p:nvSpPr>
          <p:cNvPr id="29" name="Shape 27"/>
          <p:cNvSpPr/>
          <p:nvPr/>
        </p:nvSpPr>
        <p:spPr>
          <a:xfrm>
            <a:off x="3291840" y="3206496"/>
            <a:ext cx="365760" cy="365760"/>
          </a:xfrm>
          <a:prstGeom prst="ellipse">
            <a:avLst/>
          </a:prstGeom>
          <a:solidFill>
            <a:srgbClr val="4FC3F7"/>
          </a:solidFill>
          <a:ln w="12700">
            <a:solidFill>
              <a:srgbClr val="4FC3F7"/>
            </a:solidFill>
            <a:prstDash val="solid"/>
          </a:ln>
        </p:spPr>
      </p:sp>
      <p:sp>
        <p:nvSpPr>
          <p:cNvPr id="30" name="Text 28"/>
          <p:cNvSpPr/>
          <p:nvPr/>
        </p:nvSpPr>
        <p:spPr>
          <a:xfrm>
            <a:off x="3291840" y="3206496"/>
            <a:ext cx="365760" cy="365760"/>
          </a:xfrm>
          <a:prstGeom prst="rect">
            <a:avLst/>
          </a:prstGeom>
          <a:noFill/>
          <a:ln/>
        </p:spPr>
        <p:txBody>
          <a:bodyPr wrap="square" lIns="0" tIns="0" rIns="0" bIns="0" rtlCol="0" anchor="ctr"/>
          <a:lstStyle/>
          <a:p>
            <a:pPr algn="ctr"/>
            <a:r>
              <a:rPr lang="en-US" sz="1067" b="1" dirty="0">
                <a:solidFill>
                  <a:srgbClr val="0A1628"/>
                </a:solidFill>
              </a:rPr>
              <a:t>6</a:t>
            </a:r>
            <a:endParaRPr lang="en-US" sz="1067" dirty="0"/>
          </a:p>
        </p:txBody>
      </p:sp>
      <p:sp>
        <p:nvSpPr>
          <p:cNvPr id="31" name="Text 29"/>
          <p:cNvSpPr/>
          <p:nvPr/>
        </p:nvSpPr>
        <p:spPr>
          <a:xfrm>
            <a:off x="3718560" y="3121152"/>
            <a:ext cx="2072640" cy="877824"/>
          </a:xfrm>
          <a:prstGeom prst="rect">
            <a:avLst/>
          </a:prstGeom>
          <a:noFill/>
          <a:ln/>
        </p:spPr>
        <p:txBody>
          <a:bodyPr wrap="square" rtlCol="0" anchor="ctr"/>
          <a:lstStyle/>
          <a:p>
            <a:r>
              <a:rPr lang="en-US" sz="1400" dirty="0">
                <a:solidFill>
                  <a:srgbClr val="FFFFFF"/>
                </a:solidFill>
              </a:rPr>
              <a:t>Patan</a:t>
            </a:r>
            <a:endParaRPr lang="en-US" sz="1400" dirty="0"/>
          </a:p>
        </p:txBody>
      </p:sp>
      <p:sp>
        <p:nvSpPr>
          <p:cNvPr id="32" name="Shape 30"/>
          <p:cNvSpPr/>
          <p:nvPr/>
        </p:nvSpPr>
        <p:spPr>
          <a:xfrm>
            <a:off x="6108192" y="3121152"/>
            <a:ext cx="2657856" cy="877824"/>
          </a:xfrm>
          <a:prstGeom prst="roundRect">
            <a:avLst>
              <a:gd name="adj" fmla="val 9722"/>
            </a:avLst>
          </a:prstGeom>
          <a:solidFill>
            <a:srgbClr val="102040"/>
          </a:solidFill>
          <a:ln w="10160">
            <a:solidFill>
              <a:srgbClr val="1E3A5F"/>
            </a:solidFill>
            <a:prstDash val="solid"/>
          </a:ln>
          <a:effectLst>
            <a:outerShdw blurRad="50800" dist="12700" dir="2700000" algn="bl" rotWithShape="0">
              <a:srgbClr val="000000">
                <a:alpha val="20000"/>
              </a:srgbClr>
            </a:outerShdw>
          </a:effectLst>
        </p:spPr>
      </p:sp>
      <p:sp>
        <p:nvSpPr>
          <p:cNvPr id="33" name="Shape 31"/>
          <p:cNvSpPr/>
          <p:nvPr/>
        </p:nvSpPr>
        <p:spPr>
          <a:xfrm>
            <a:off x="6193536" y="3206496"/>
            <a:ext cx="365760" cy="365760"/>
          </a:xfrm>
          <a:prstGeom prst="ellipse">
            <a:avLst/>
          </a:prstGeom>
          <a:solidFill>
            <a:srgbClr val="4FC3F7"/>
          </a:solidFill>
          <a:ln w="12700">
            <a:solidFill>
              <a:srgbClr val="4FC3F7"/>
            </a:solidFill>
            <a:prstDash val="solid"/>
          </a:ln>
        </p:spPr>
      </p:sp>
      <p:sp>
        <p:nvSpPr>
          <p:cNvPr id="34" name="Text 32"/>
          <p:cNvSpPr/>
          <p:nvPr/>
        </p:nvSpPr>
        <p:spPr>
          <a:xfrm>
            <a:off x="6193536" y="3206496"/>
            <a:ext cx="365760" cy="365760"/>
          </a:xfrm>
          <a:prstGeom prst="rect">
            <a:avLst/>
          </a:prstGeom>
          <a:noFill/>
          <a:ln/>
        </p:spPr>
        <p:txBody>
          <a:bodyPr wrap="square" lIns="0" tIns="0" rIns="0" bIns="0" rtlCol="0" anchor="ctr"/>
          <a:lstStyle/>
          <a:p>
            <a:pPr algn="ctr"/>
            <a:r>
              <a:rPr lang="en-US" sz="1067" b="1" dirty="0">
                <a:solidFill>
                  <a:srgbClr val="0A1628"/>
                </a:solidFill>
              </a:rPr>
              <a:t>7</a:t>
            </a:r>
            <a:endParaRPr lang="en-US" sz="1067" dirty="0"/>
          </a:p>
        </p:txBody>
      </p:sp>
      <p:sp>
        <p:nvSpPr>
          <p:cNvPr id="35" name="Text 33"/>
          <p:cNvSpPr/>
          <p:nvPr/>
        </p:nvSpPr>
        <p:spPr>
          <a:xfrm>
            <a:off x="6620256" y="3121152"/>
            <a:ext cx="2072640" cy="877824"/>
          </a:xfrm>
          <a:prstGeom prst="rect">
            <a:avLst/>
          </a:prstGeom>
          <a:noFill/>
          <a:ln/>
        </p:spPr>
        <p:txBody>
          <a:bodyPr wrap="square" rtlCol="0" anchor="ctr"/>
          <a:lstStyle/>
          <a:p>
            <a:r>
              <a:rPr lang="en-US" sz="1400" dirty="0">
                <a:solidFill>
                  <a:srgbClr val="FFFFFF"/>
                </a:solidFill>
              </a:rPr>
              <a:t>Dahod</a:t>
            </a:r>
            <a:endParaRPr lang="en-US" sz="1400" dirty="0"/>
          </a:p>
        </p:txBody>
      </p:sp>
      <p:sp>
        <p:nvSpPr>
          <p:cNvPr id="36" name="Shape 34"/>
          <p:cNvSpPr/>
          <p:nvPr/>
        </p:nvSpPr>
        <p:spPr>
          <a:xfrm>
            <a:off x="9009888" y="3121152"/>
            <a:ext cx="2657856" cy="877824"/>
          </a:xfrm>
          <a:prstGeom prst="roundRect">
            <a:avLst>
              <a:gd name="adj" fmla="val 9722"/>
            </a:avLst>
          </a:prstGeom>
          <a:solidFill>
            <a:srgbClr val="102040"/>
          </a:solidFill>
          <a:ln w="10160">
            <a:solidFill>
              <a:srgbClr val="1E3A5F"/>
            </a:solidFill>
            <a:prstDash val="solid"/>
          </a:ln>
          <a:effectLst>
            <a:outerShdw blurRad="50800" dist="12700" dir="2700000" algn="bl" rotWithShape="0">
              <a:srgbClr val="000000">
                <a:alpha val="20000"/>
              </a:srgbClr>
            </a:outerShdw>
          </a:effectLst>
        </p:spPr>
      </p:sp>
      <p:sp>
        <p:nvSpPr>
          <p:cNvPr id="37" name="Shape 35"/>
          <p:cNvSpPr/>
          <p:nvPr/>
        </p:nvSpPr>
        <p:spPr>
          <a:xfrm>
            <a:off x="9095232" y="3206496"/>
            <a:ext cx="365760" cy="365760"/>
          </a:xfrm>
          <a:prstGeom prst="ellipse">
            <a:avLst/>
          </a:prstGeom>
          <a:solidFill>
            <a:srgbClr val="4FC3F7"/>
          </a:solidFill>
          <a:ln w="12700">
            <a:solidFill>
              <a:srgbClr val="4FC3F7"/>
            </a:solidFill>
            <a:prstDash val="solid"/>
          </a:ln>
        </p:spPr>
      </p:sp>
      <p:sp>
        <p:nvSpPr>
          <p:cNvPr id="38" name="Text 36"/>
          <p:cNvSpPr/>
          <p:nvPr/>
        </p:nvSpPr>
        <p:spPr>
          <a:xfrm>
            <a:off x="9095232" y="3206496"/>
            <a:ext cx="365760" cy="365760"/>
          </a:xfrm>
          <a:prstGeom prst="rect">
            <a:avLst/>
          </a:prstGeom>
          <a:noFill/>
          <a:ln/>
        </p:spPr>
        <p:txBody>
          <a:bodyPr wrap="square" lIns="0" tIns="0" rIns="0" bIns="0" rtlCol="0" anchor="ctr"/>
          <a:lstStyle/>
          <a:p>
            <a:pPr algn="ctr"/>
            <a:r>
              <a:rPr lang="en-US" sz="1067" b="1" dirty="0">
                <a:solidFill>
                  <a:srgbClr val="0A1628"/>
                </a:solidFill>
              </a:rPr>
              <a:t>8</a:t>
            </a:r>
            <a:endParaRPr lang="en-US" sz="1067" dirty="0"/>
          </a:p>
        </p:txBody>
      </p:sp>
      <p:sp>
        <p:nvSpPr>
          <p:cNvPr id="39" name="Text 37"/>
          <p:cNvSpPr/>
          <p:nvPr/>
        </p:nvSpPr>
        <p:spPr>
          <a:xfrm>
            <a:off x="9521952" y="3121152"/>
            <a:ext cx="2072640" cy="877824"/>
          </a:xfrm>
          <a:prstGeom prst="rect">
            <a:avLst/>
          </a:prstGeom>
          <a:noFill/>
          <a:ln/>
        </p:spPr>
        <p:txBody>
          <a:bodyPr wrap="square" rtlCol="0" anchor="ctr"/>
          <a:lstStyle/>
          <a:p>
            <a:r>
              <a:rPr lang="en-US" sz="1400" dirty="0">
                <a:solidFill>
                  <a:srgbClr val="FFFFFF"/>
                </a:solidFill>
              </a:rPr>
              <a:t>Panchmahal</a:t>
            </a:r>
            <a:endParaRPr lang="en-US" sz="1400" dirty="0"/>
          </a:p>
        </p:txBody>
      </p:sp>
      <p:sp>
        <p:nvSpPr>
          <p:cNvPr id="40" name="Shape 38"/>
          <p:cNvSpPr/>
          <p:nvPr/>
        </p:nvSpPr>
        <p:spPr>
          <a:xfrm>
            <a:off x="304800" y="4194048"/>
            <a:ext cx="2657856" cy="877824"/>
          </a:xfrm>
          <a:prstGeom prst="roundRect">
            <a:avLst>
              <a:gd name="adj" fmla="val 9722"/>
            </a:avLst>
          </a:prstGeom>
          <a:solidFill>
            <a:srgbClr val="102040"/>
          </a:solidFill>
          <a:ln w="10160">
            <a:solidFill>
              <a:srgbClr val="1E3A5F"/>
            </a:solidFill>
            <a:prstDash val="solid"/>
          </a:ln>
          <a:effectLst>
            <a:outerShdw blurRad="50800" dist="12700" dir="2700000" algn="bl" rotWithShape="0">
              <a:srgbClr val="000000">
                <a:alpha val="20000"/>
              </a:srgbClr>
            </a:outerShdw>
          </a:effectLst>
        </p:spPr>
      </p:sp>
      <p:sp>
        <p:nvSpPr>
          <p:cNvPr id="41" name="Shape 39"/>
          <p:cNvSpPr/>
          <p:nvPr/>
        </p:nvSpPr>
        <p:spPr>
          <a:xfrm>
            <a:off x="390144" y="4279392"/>
            <a:ext cx="365760" cy="365760"/>
          </a:xfrm>
          <a:prstGeom prst="ellipse">
            <a:avLst/>
          </a:prstGeom>
          <a:solidFill>
            <a:srgbClr val="4FC3F7"/>
          </a:solidFill>
          <a:ln w="12700">
            <a:solidFill>
              <a:srgbClr val="4FC3F7"/>
            </a:solidFill>
            <a:prstDash val="solid"/>
          </a:ln>
        </p:spPr>
      </p:sp>
      <p:sp>
        <p:nvSpPr>
          <p:cNvPr id="42" name="Text 40"/>
          <p:cNvSpPr/>
          <p:nvPr/>
        </p:nvSpPr>
        <p:spPr>
          <a:xfrm>
            <a:off x="390144" y="4279392"/>
            <a:ext cx="365760" cy="365760"/>
          </a:xfrm>
          <a:prstGeom prst="rect">
            <a:avLst/>
          </a:prstGeom>
          <a:noFill/>
          <a:ln/>
        </p:spPr>
        <p:txBody>
          <a:bodyPr wrap="square" lIns="0" tIns="0" rIns="0" bIns="0" rtlCol="0" anchor="ctr"/>
          <a:lstStyle/>
          <a:p>
            <a:pPr algn="ctr"/>
            <a:r>
              <a:rPr lang="en-US" sz="1067" b="1" dirty="0">
                <a:solidFill>
                  <a:srgbClr val="0A1628"/>
                </a:solidFill>
              </a:rPr>
              <a:t>9</a:t>
            </a:r>
            <a:endParaRPr lang="en-US" sz="1067" dirty="0"/>
          </a:p>
        </p:txBody>
      </p:sp>
      <p:sp>
        <p:nvSpPr>
          <p:cNvPr id="43" name="Text 41"/>
          <p:cNvSpPr/>
          <p:nvPr/>
        </p:nvSpPr>
        <p:spPr>
          <a:xfrm>
            <a:off x="816864" y="4194048"/>
            <a:ext cx="2072640" cy="877824"/>
          </a:xfrm>
          <a:prstGeom prst="rect">
            <a:avLst/>
          </a:prstGeom>
          <a:noFill/>
          <a:ln/>
        </p:spPr>
        <p:txBody>
          <a:bodyPr wrap="square" rtlCol="0" anchor="ctr"/>
          <a:lstStyle/>
          <a:p>
            <a:r>
              <a:rPr lang="en-US" sz="1400" dirty="0">
                <a:solidFill>
                  <a:srgbClr val="FFFFFF"/>
                </a:solidFill>
              </a:rPr>
              <a:t>Mahisagar</a:t>
            </a:r>
            <a:endParaRPr lang="en-US" sz="1400" dirty="0"/>
          </a:p>
        </p:txBody>
      </p:sp>
      <p:sp>
        <p:nvSpPr>
          <p:cNvPr id="44" name="Shape 42"/>
          <p:cNvSpPr/>
          <p:nvPr/>
        </p:nvSpPr>
        <p:spPr>
          <a:xfrm>
            <a:off x="3206496" y="4194048"/>
            <a:ext cx="2657856" cy="877824"/>
          </a:xfrm>
          <a:prstGeom prst="roundRect">
            <a:avLst>
              <a:gd name="adj" fmla="val 9722"/>
            </a:avLst>
          </a:prstGeom>
          <a:solidFill>
            <a:srgbClr val="102040"/>
          </a:solidFill>
          <a:ln w="10160">
            <a:solidFill>
              <a:srgbClr val="1E3A5F"/>
            </a:solidFill>
            <a:prstDash val="solid"/>
          </a:ln>
          <a:effectLst>
            <a:outerShdw blurRad="50800" dist="12700" dir="2700000" algn="bl" rotWithShape="0">
              <a:srgbClr val="000000">
                <a:alpha val="20000"/>
              </a:srgbClr>
            </a:outerShdw>
          </a:effectLst>
        </p:spPr>
      </p:sp>
      <p:sp>
        <p:nvSpPr>
          <p:cNvPr id="45" name="Shape 43"/>
          <p:cNvSpPr/>
          <p:nvPr/>
        </p:nvSpPr>
        <p:spPr>
          <a:xfrm>
            <a:off x="3291840" y="4279392"/>
            <a:ext cx="365760" cy="365760"/>
          </a:xfrm>
          <a:prstGeom prst="ellipse">
            <a:avLst/>
          </a:prstGeom>
          <a:solidFill>
            <a:srgbClr val="4FC3F7"/>
          </a:solidFill>
          <a:ln w="12700">
            <a:solidFill>
              <a:srgbClr val="4FC3F7"/>
            </a:solidFill>
            <a:prstDash val="solid"/>
          </a:ln>
        </p:spPr>
      </p:sp>
      <p:sp>
        <p:nvSpPr>
          <p:cNvPr id="46" name="Text 44"/>
          <p:cNvSpPr/>
          <p:nvPr/>
        </p:nvSpPr>
        <p:spPr>
          <a:xfrm>
            <a:off x="3291840" y="4279392"/>
            <a:ext cx="365760" cy="365760"/>
          </a:xfrm>
          <a:prstGeom prst="rect">
            <a:avLst/>
          </a:prstGeom>
          <a:noFill/>
          <a:ln/>
        </p:spPr>
        <p:txBody>
          <a:bodyPr wrap="square" lIns="0" tIns="0" rIns="0" bIns="0" rtlCol="0" anchor="ctr"/>
          <a:lstStyle/>
          <a:p>
            <a:pPr algn="ctr"/>
            <a:r>
              <a:rPr lang="en-US" sz="1067" b="1" dirty="0">
                <a:solidFill>
                  <a:srgbClr val="0A1628"/>
                </a:solidFill>
              </a:rPr>
              <a:t>10</a:t>
            </a:r>
            <a:endParaRPr lang="en-US" sz="1067" dirty="0"/>
          </a:p>
        </p:txBody>
      </p:sp>
      <p:sp>
        <p:nvSpPr>
          <p:cNvPr id="47" name="Text 45"/>
          <p:cNvSpPr/>
          <p:nvPr/>
        </p:nvSpPr>
        <p:spPr>
          <a:xfrm>
            <a:off x="3718560" y="4194048"/>
            <a:ext cx="2072640" cy="877824"/>
          </a:xfrm>
          <a:prstGeom prst="rect">
            <a:avLst/>
          </a:prstGeom>
          <a:noFill/>
          <a:ln/>
        </p:spPr>
        <p:txBody>
          <a:bodyPr wrap="square" rtlCol="0" anchor="ctr"/>
          <a:lstStyle/>
          <a:p>
            <a:r>
              <a:rPr lang="en-US" sz="1400" dirty="0">
                <a:solidFill>
                  <a:srgbClr val="FFFFFF"/>
                </a:solidFill>
              </a:rPr>
              <a:t>Vadodara</a:t>
            </a:r>
            <a:endParaRPr lang="en-US" sz="1400" dirty="0"/>
          </a:p>
        </p:txBody>
      </p:sp>
      <p:sp>
        <p:nvSpPr>
          <p:cNvPr id="48" name="Shape 46"/>
          <p:cNvSpPr/>
          <p:nvPr/>
        </p:nvSpPr>
        <p:spPr>
          <a:xfrm>
            <a:off x="6108192" y="4194048"/>
            <a:ext cx="2657856" cy="877824"/>
          </a:xfrm>
          <a:prstGeom prst="roundRect">
            <a:avLst>
              <a:gd name="adj" fmla="val 9722"/>
            </a:avLst>
          </a:prstGeom>
          <a:solidFill>
            <a:srgbClr val="102040"/>
          </a:solidFill>
          <a:ln w="10160">
            <a:solidFill>
              <a:srgbClr val="1E3A5F"/>
            </a:solidFill>
            <a:prstDash val="solid"/>
          </a:ln>
          <a:effectLst>
            <a:outerShdw blurRad="50800" dist="12700" dir="2700000" algn="bl" rotWithShape="0">
              <a:srgbClr val="000000">
                <a:alpha val="20000"/>
              </a:srgbClr>
            </a:outerShdw>
          </a:effectLst>
        </p:spPr>
      </p:sp>
      <p:sp>
        <p:nvSpPr>
          <p:cNvPr id="49" name="Shape 47"/>
          <p:cNvSpPr/>
          <p:nvPr/>
        </p:nvSpPr>
        <p:spPr>
          <a:xfrm>
            <a:off x="6193536" y="4279392"/>
            <a:ext cx="365760" cy="365760"/>
          </a:xfrm>
          <a:prstGeom prst="ellipse">
            <a:avLst/>
          </a:prstGeom>
          <a:solidFill>
            <a:srgbClr val="4FC3F7"/>
          </a:solidFill>
          <a:ln w="12700">
            <a:solidFill>
              <a:srgbClr val="4FC3F7"/>
            </a:solidFill>
            <a:prstDash val="solid"/>
          </a:ln>
        </p:spPr>
      </p:sp>
      <p:sp>
        <p:nvSpPr>
          <p:cNvPr id="50" name="Text 48"/>
          <p:cNvSpPr/>
          <p:nvPr/>
        </p:nvSpPr>
        <p:spPr>
          <a:xfrm>
            <a:off x="6193536" y="4279392"/>
            <a:ext cx="365760" cy="365760"/>
          </a:xfrm>
          <a:prstGeom prst="rect">
            <a:avLst/>
          </a:prstGeom>
          <a:noFill/>
          <a:ln/>
        </p:spPr>
        <p:txBody>
          <a:bodyPr wrap="square" lIns="0" tIns="0" rIns="0" bIns="0" rtlCol="0" anchor="ctr"/>
          <a:lstStyle/>
          <a:p>
            <a:pPr algn="ctr"/>
            <a:r>
              <a:rPr lang="en-US" sz="1067" b="1" dirty="0">
                <a:solidFill>
                  <a:srgbClr val="0A1628"/>
                </a:solidFill>
              </a:rPr>
              <a:t>11</a:t>
            </a:r>
            <a:endParaRPr lang="en-US" sz="1067" dirty="0"/>
          </a:p>
        </p:txBody>
      </p:sp>
      <p:sp>
        <p:nvSpPr>
          <p:cNvPr id="51" name="Text 49"/>
          <p:cNvSpPr/>
          <p:nvPr/>
        </p:nvSpPr>
        <p:spPr>
          <a:xfrm>
            <a:off x="6620256" y="4194048"/>
            <a:ext cx="2072640" cy="877824"/>
          </a:xfrm>
          <a:prstGeom prst="rect">
            <a:avLst/>
          </a:prstGeom>
          <a:noFill/>
          <a:ln/>
        </p:spPr>
        <p:txBody>
          <a:bodyPr wrap="square" rtlCol="0" anchor="ctr"/>
          <a:lstStyle/>
          <a:p>
            <a:r>
              <a:rPr lang="en-US" sz="1400" dirty="0">
                <a:solidFill>
                  <a:srgbClr val="FFFFFF"/>
                </a:solidFill>
              </a:rPr>
              <a:t>Chhotaudepur</a:t>
            </a:r>
            <a:endParaRPr lang="en-US" sz="1400" dirty="0"/>
          </a:p>
        </p:txBody>
      </p:sp>
      <p:sp>
        <p:nvSpPr>
          <p:cNvPr id="52" name="Shape 50"/>
          <p:cNvSpPr/>
          <p:nvPr/>
        </p:nvSpPr>
        <p:spPr>
          <a:xfrm>
            <a:off x="9009888" y="4194048"/>
            <a:ext cx="2657856" cy="877824"/>
          </a:xfrm>
          <a:prstGeom prst="roundRect">
            <a:avLst>
              <a:gd name="adj" fmla="val 9722"/>
            </a:avLst>
          </a:prstGeom>
          <a:solidFill>
            <a:srgbClr val="102040"/>
          </a:solidFill>
          <a:ln w="10160">
            <a:solidFill>
              <a:srgbClr val="1E3A5F"/>
            </a:solidFill>
            <a:prstDash val="solid"/>
          </a:ln>
          <a:effectLst>
            <a:outerShdw blurRad="50800" dist="12700" dir="2700000" algn="bl" rotWithShape="0">
              <a:srgbClr val="000000">
                <a:alpha val="20000"/>
              </a:srgbClr>
            </a:outerShdw>
          </a:effectLst>
        </p:spPr>
      </p:sp>
      <p:sp>
        <p:nvSpPr>
          <p:cNvPr id="53" name="Shape 51"/>
          <p:cNvSpPr/>
          <p:nvPr/>
        </p:nvSpPr>
        <p:spPr>
          <a:xfrm>
            <a:off x="9095232" y="4279392"/>
            <a:ext cx="365760" cy="365760"/>
          </a:xfrm>
          <a:prstGeom prst="ellipse">
            <a:avLst/>
          </a:prstGeom>
          <a:solidFill>
            <a:srgbClr val="4FC3F7"/>
          </a:solidFill>
          <a:ln w="12700">
            <a:solidFill>
              <a:srgbClr val="4FC3F7"/>
            </a:solidFill>
            <a:prstDash val="solid"/>
          </a:ln>
        </p:spPr>
      </p:sp>
      <p:sp>
        <p:nvSpPr>
          <p:cNvPr id="54" name="Text 52"/>
          <p:cNvSpPr/>
          <p:nvPr/>
        </p:nvSpPr>
        <p:spPr>
          <a:xfrm>
            <a:off x="9095232" y="4279392"/>
            <a:ext cx="365760" cy="365760"/>
          </a:xfrm>
          <a:prstGeom prst="rect">
            <a:avLst/>
          </a:prstGeom>
          <a:noFill/>
          <a:ln/>
        </p:spPr>
        <p:txBody>
          <a:bodyPr wrap="square" lIns="0" tIns="0" rIns="0" bIns="0" rtlCol="0" anchor="ctr"/>
          <a:lstStyle/>
          <a:p>
            <a:pPr algn="ctr"/>
            <a:r>
              <a:rPr lang="en-US" sz="1067" b="1" dirty="0">
                <a:solidFill>
                  <a:srgbClr val="0A1628"/>
                </a:solidFill>
              </a:rPr>
              <a:t>12</a:t>
            </a:r>
            <a:endParaRPr lang="en-US" sz="1067" dirty="0"/>
          </a:p>
        </p:txBody>
      </p:sp>
      <p:sp>
        <p:nvSpPr>
          <p:cNvPr id="55" name="Text 53"/>
          <p:cNvSpPr/>
          <p:nvPr/>
        </p:nvSpPr>
        <p:spPr>
          <a:xfrm>
            <a:off x="9521952" y="4194048"/>
            <a:ext cx="2072640" cy="877824"/>
          </a:xfrm>
          <a:prstGeom prst="rect">
            <a:avLst/>
          </a:prstGeom>
          <a:noFill/>
          <a:ln/>
        </p:spPr>
        <p:txBody>
          <a:bodyPr wrap="square" rtlCol="0" anchor="ctr"/>
          <a:lstStyle/>
          <a:p>
            <a:r>
              <a:rPr lang="en-US" sz="1400" dirty="0">
                <a:solidFill>
                  <a:srgbClr val="FFFFFF"/>
                </a:solidFill>
              </a:rPr>
              <a:t>Sabarkantha</a:t>
            </a:r>
            <a:endParaRPr lang="en-US" sz="1400" dirty="0"/>
          </a:p>
        </p:txBody>
      </p:sp>
      <p:sp>
        <p:nvSpPr>
          <p:cNvPr id="56" name="Shape 54"/>
          <p:cNvSpPr/>
          <p:nvPr/>
        </p:nvSpPr>
        <p:spPr>
          <a:xfrm>
            <a:off x="0" y="6217920"/>
            <a:ext cx="12192000" cy="329184"/>
          </a:xfrm>
          <a:prstGeom prst="rect">
            <a:avLst/>
          </a:prstGeom>
          <a:solidFill>
            <a:srgbClr val="102040"/>
          </a:solidFill>
          <a:ln w="12700">
            <a:solidFill>
              <a:srgbClr val="102040"/>
            </a:solidFill>
            <a:prstDash val="solid"/>
          </a:ln>
        </p:spPr>
      </p:sp>
      <p:sp>
        <p:nvSpPr>
          <p:cNvPr id="57" name="Text 55"/>
          <p:cNvSpPr/>
          <p:nvPr/>
        </p:nvSpPr>
        <p:spPr>
          <a:xfrm>
            <a:off x="365760" y="6217920"/>
            <a:ext cx="11460480" cy="329184"/>
          </a:xfrm>
          <a:prstGeom prst="rect">
            <a:avLst/>
          </a:prstGeom>
          <a:noFill/>
          <a:ln/>
        </p:spPr>
        <p:txBody>
          <a:bodyPr wrap="square" lIns="0" tIns="0" rIns="0" bIns="0" rtlCol="0" anchor="ctr"/>
          <a:lstStyle/>
          <a:p>
            <a:pPr algn="ctr"/>
            <a:r>
              <a:rPr lang="en-US" sz="1133" i="1" dirty="0">
                <a:solidFill>
                  <a:srgbClr val="C9A84C"/>
                </a:solidFill>
              </a:rPr>
              <a:t>★  Ahmedabad — Principal Seat of the Gujarat State Bench  |  Jurisdiction: Districts of Northern &amp; Central Gujarat and Vadodara region</a:t>
            </a:r>
            <a:endParaRPr lang="en-US" sz="1133" dirty="0"/>
          </a:p>
        </p:txBody>
      </p:sp>
      <p:sp>
        <p:nvSpPr>
          <p:cNvPr id="58" name="Shape 56"/>
          <p:cNvSpPr/>
          <p:nvPr/>
        </p:nvSpPr>
        <p:spPr>
          <a:xfrm>
            <a:off x="-13855" y="6547104"/>
            <a:ext cx="12192000" cy="310896"/>
          </a:xfrm>
          <a:prstGeom prst="rect">
            <a:avLst/>
          </a:prstGeom>
          <a:solidFill>
            <a:srgbClr val="102040"/>
          </a:solidFill>
          <a:ln w="12700">
            <a:solidFill>
              <a:srgbClr val="102040"/>
            </a:solidFill>
            <a:prstDash val="solid"/>
          </a:ln>
        </p:spPr>
      </p:sp>
      <p:sp>
        <p:nvSpPr>
          <p:cNvPr id="59" name="Text 57"/>
          <p:cNvSpPr/>
          <p:nvPr/>
        </p:nvSpPr>
        <p:spPr>
          <a:xfrm>
            <a:off x="243840" y="6547104"/>
            <a:ext cx="11704320" cy="310896"/>
          </a:xfrm>
          <a:prstGeom prst="rect">
            <a:avLst/>
          </a:prstGeom>
          <a:noFill/>
          <a:ln/>
        </p:spPr>
        <p:txBody>
          <a:bodyPr wrap="square" lIns="0" tIns="0" rIns="0" bIns="0" rtlCol="0" anchor="ctr"/>
          <a:lstStyle/>
          <a:p>
            <a:pPr algn="ctr"/>
            <a:endParaRPr lang="en-US" sz="1000" dirty="0"/>
          </a:p>
        </p:txBody>
      </p:sp>
    </p:spTree>
    <p:extLst>
      <p:ext uri="{BB962C8B-B14F-4D97-AF65-F5344CB8AC3E}">
        <p14:creationId xmlns:p14="http://schemas.microsoft.com/office/powerpoint/2010/main" val="335241947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12192000" cy="121920"/>
          </a:xfrm>
          <a:prstGeom prst="rect">
            <a:avLst/>
          </a:prstGeom>
          <a:solidFill>
            <a:srgbClr val="C9A84C"/>
          </a:solidFill>
          <a:ln w="12700">
            <a:solidFill>
              <a:srgbClr val="C9A84C"/>
            </a:solidFill>
            <a:prstDash val="solid"/>
          </a:ln>
        </p:spPr>
      </p:sp>
      <p:sp>
        <p:nvSpPr>
          <p:cNvPr id="3" name="Shape 1"/>
          <p:cNvSpPr/>
          <p:nvPr/>
        </p:nvSpPr>
        <p:spPr>
          <a:xfrm>
            <a:off x="0" y="121920"/>
            <a:ext cx="12192000" cy="914400"/>
          </a:xfrm>
          <a:prstGeom prst="rect">
            <a:avLst/>
          </a:prstGeom>
          <a:solidFill>
            <a:srgbClr val="102040"/>
          </a:solidFill>
          <a:ln w="12700">
            <a:solidFill>
              <a:srgbClr val="102040"/>
            </a:solidFill>
            <a:prstDash val="solid"/>
          </a:ln>
        </p:spPr>
      </p:sp>
      <p:sp>
        <p:nvSpPr>
          <p:cNvPr id="4" name="Shape 2"/>
          <p:cNvSpPr/>
          <p:nvPr/>
        </p:nvSpPr>
        <p:spPr>
          <a:xfrm>
            <a:off x="487680" y="1011936"/>
            <a:ext cx="11216640" cy="42672"/>
          </a:xfrm>
          <a:prstGeom prst="rect">
            <a:avLst/>
          </a:prstGeom>
          <a:solidFill>
            <a:srgbClr val="C9A84C"/>
          </a:solidFill>
          <a:ln w="12700">
            <a:solidFill>
              <a:srgbClr val="C9A84C"/>
            </a:solidFill>
            <a:prstDash val="solid"/>
          </a:ln>
        </p:spPr>
      </p:sp>
      <p:sp>
        <p:nvSpPr>
          <p:cNvPr id="5" name="Text 3"/>
          <p:cNvSpPr/>
          <p:nvPr/>
        </p:nvSpPr>
        <p:spPr>
          <a:xfrm>
            <a:off x="487680" y="121920"/>
            <a:ext cx="11216640" cy="890016"/>
          </a:xfrm>
          <a:prstGeom prst="rect">
            <a:avLst/>
          </a:prstGeom>
          <a:noFill/>
          <a:ln/>
        </p:spPr>
        <p:txBody>
          <a:bodyPr wrap="square" lIns="0" tIns="0" rIns="0" bIns="0" rtlCol="0" anchor="ctr"/>
          <a:lstStyle/>
          <a:p>
            <a:pPr algn="ctr"/>
            <a:r>
              <a:rPr lang="en-US" sz="2400" b="1" dirty="0">
                <a:solidFill>
                  <a:srgbClr val="FFFFFF"/>
                </a:solidFill>
              </a:rPr>
              <a:t>SURAT BENCH — DISTRICT JURISDICTION CHART</a:t>
            </a:r>
            <a:endParaRPr lang="en-US" sz="2400" dirty="0"/>
          </a:p>
        </p:txBody>
      </p:sp>
      <p:sp>
        <p:nvSpPr>
          <p:cNvPr id="6" name="Shape 4"/>
          <p:cNvSpPr/>
          <p:nvPr/>
        </p:nvSpPr>
        <p:spPr>
          <a:xfrm>
            <a:off x="3901440" y="1219200"/>
            <a:ext cx="4389120" cy="633984"/>
          </a:xfrm>
          <a:prstGeom prst="roundRect">
            <a:avLst>
              <a:gd name="adj" fmla="val 15385"/>
            </a:avLst>
          </a:prstGeom>
          <a:solidFill>
            <a:srgbClr val="1A3060"/>
          </a:solidFill>
          <a:ln w="19050">
            <a:solidFill>
              <a:srgbClr val="4FC3F7"/>
            </a:solidFill>
            <a:prstDash val="solid"/>
          </a:ln>
        </p:spPr>
      </p:sp>
      <p:sp>
        <p:nvSpPr>
          <p:cNvPr id="7" name="Text 5"/>
          <p:cNvSpPr/>
          <p:nvPr/>
        </p:nvSpPr>
        <p:spPr>
          <a:xfrm>
            <a:off x="3901440" y="1219200"/>
            <a:ext cx="4389120" cy="633984"/>
          </a:xfrm>
          <a:prstGeom prst="rect">
            <a:avLst/>
          </a:prstGeom>
          <a:noFill/>
          <a:ln/>
        </p:spPr>
        <p:txBody>
          <a:bodyPr wrap="square" lIns="0" tIns="0" rIns="0" bIns="0" rtlCol="0" anchor="ctr"/>
          <a:lstStyle/>
          <a:p>
            <a:pPr algn="ctr"/>
            <a:r>
              <a:rPr lang="en-US" sz="1333" b="1" dirty="0">
                <a:solidFill>
                  <a:srgbClr val="4FC3F7"/>
                </a:solidFill>
              </a:rPr>
              <a:t>SURAT  |  10 Districts + UT  |  Co-equal Seat</a:t>
            </a:r>
            <a:endParaRPr lang="en-US" sz="1333" dirty="0"/>
          </a:p>
        </p:txBody>
      </p:sp>
      <p:sp>
        <p:nvSpPr>
          <p:cNvPr id="8" name="Shape 6"/>
          <p:cNvSpPr/>
          <p:nvPr/>
        </p:nvSpPr>
        <p:spPr>
          <a:xfrm>
            <a:off x="304800" y="2048256"/>
            <a:ext cx="2145792" cy="999744"/>
          </a:xfrm>
          <a:prstGeom prst="roundRect">
            <a:avLst>
              <a:gd name="adj" fmla="val 8537"/>
            </a:avLst>
          </a:prstGeom>
          <a:solidFill>
            <a:srgbClr val="102040"/>
          </a:solidFill>
          <a:ln w="10160">
            <a:solidFill>
              <a:srgbClr val="1E3A5F"/>
            </a:solidFill>
            <a:prstDash val="solid"/>
          </a:ln>
          <a:effectLst>
            <a:outerShdw blurRad="50800" dist="12700" dir="2700000" algn="bl" rotWithShape="0">
              <a:srgbClr val="000000">
                <a:alpha val="20000"/>
              </a:srgbClr>
            </a:outerShdw>
          </a:effectLst>
        </p:spPr>
      </p:sp>
      <p:sp>
        <p:nvSpPr>
          <p:cNvPr id="9" name="Shape 7"/>
          <p:cNvSpPr/>
          <p:nvPr/>
        </p:nvSpPr>
        <p:spPr>
          <a:xfrm>
            <a:off x="390144" y="2133600"/>
            <a:ext cx="341376" cy="341376"/>
          </a:xfrm>
          <a:prstGeom prst="ellipse">
            <a:avLst/>
          </a:prstGeom>
          <a:solidFill>
            <a:srgbClr val="4FC3F7"/>
          </a:solidFill>
          <a:ln w="12700">
            <a:solidFill>
              <a:srgbClr val="000000"/>
            </a:solidFill>
            <a:prstDash val="solid"/>
          </a:ln>
        </p:spPr>
      </p:sp>
      <p:sp>
        <p:nvSpPr>
          <p:cNvPr id="10" name="Text 8"/>
          <p:cNvSpPr/>
          <p:nvPr/>
        </p:nvSpPr>
        <p:spPr>
          <a:xfrm>
            <a:off x="390144" y="2133600"/>
            <a:ext cx="341376" cy="341376"/>
          </a:xfrm>
          <a:prstGeom prst="rect">
            <a:avLst/>
          </a:prstGeom>
          <a:noFill/>
          <a:ln/>
        </p:spPr>
        <p:txBody>
          <a:bodyPr wrap="square" lIns="0" tIns="0" rIns="0" bIns="0" rtlCol="0" anchor="ctr"/>
          <a:lstStyle/>
          <a:p>
            <a:pPr algn="ctr"/>
            <a:r>
              <a:rPr lang="en-US" sz="1000" b="1" dirty="0">
                <a:solidFill>
                  <a:srgbClr val="0A1628"/>
                </a:solidFill>
              </a:rPr>
              <a:t>1</a:t>
            </a:r>
            <a:endParaRPr lang="en-US" sz="1000" dirty="0"/>
          </a:p>
        </p:txBody>
      </p:sp>
      <p:sp>
        <p:nvSpPr>
          <p:cNvPr id="11" name="Text 9"/>
          <p:cNvSpPr/>
          <p:nvPr/>
        </p:nvSpPr>
        <p:spPr>
          <a:xfrm>
            <a:off x="768096" y="2048256"/>
            <a:ext cx="1609344" cy="999744"/>
          </a:xfrm>
          <a:prstGeom prst="rect">
            <a:avLst/>
          </a:prstGeom>
          <a:noFill/>
          <a:ln/>
        </p:spPr>
        <p:txBody>
          <a:bodyPr wrap="square" rtlCol="0" anchor="ctr"/>
          <a:lstStyle/>
          <a:p>
            <a:r>
              <a:rPr lang="en-US" sz="1267" dirty="0">
                <a:solidFill>
                  <a:srgbClr val="FFFFFF"/>
                </a:solidFill>
              </a:rPr>
              <a:t>Anand</a:t>
            </a:r>
            <a:endParaRPr lang="en-US" sz="1267" dirty="0"/>
          </a:p>
        </p:txBody>
      </p:sp>
      <p:sp>
        <p:nvSpPr>
          <p:cNvPr id="12" name="Shape 10"/>
          <p:cNvSpPr/>
          <p:nvPr/>
        </p:nvSpPr>
        <p:spPr>
          <a:xfrm>
            <a:off x="2633472" y="2048256"/>
            <a:ext cx="2145792" cy="999744"/>
          </a:xfrm>
          <a:prstGeom prst="roundRect">
            <a:avLst>
              <a:gd name="adj" fmla="val 8537"/>
            </a:avLst>
          </a:prstGeom>
          <a:solidFill>
            <a:srgbClr val="102040"/>
          </a:solidFill>
          <a:ln w="10160">
            <a:solidFill>
              <a:srgbClr val="1E3A5F"/>
            </a:solidFill>
            <a:prstDash val="solid"/>
          </a:ln>
          <a:effectLst>
            <a:outerShdw blurRad="50800" dist="12700" dir="2700000" algn="bl" rotWithShape="0">
              <a:srgbClr val="000000">
                <a:alpha val="20000"/>
              </a:srgbClr>
            </a:outerShdw>
          </a:effectLst>
        </p:spPr>
      </p:sp>
      <p:sp>
        <p:nvSpPr>
          <p:cNvPr id="13" name="Shape 11"/>
          <p:cNvSpPr/>
          <p:nvPr/>
        </p:nvSpPr>
        <p:spPr>
          <a:xfrm>
            <a:off x="2718816" y="2133600"/>
            <a:ext cx="341376" cy="341376"/>
          </a:xfrm>
          <a:prstGeom prst="ellipse">
            <a:avLst/>
          </a:prstGeom>
          <a:solidFill>
            <a:srgbClr val="4FC3F7"/>
          </a:solidFill>
          <a:ln w="12700">
            <a:solidFill>
              <a:srgbClr val="000000"/>
            </a:solidFill>
            <a:prstDash val="solid"/>
          </a:ln>
        </p:spPr>
      </p:sp>
      <p:sp>
        <p:nvSpPr>
          <p:cNvPr id="14" name="Text 12"/>
          <p:cNvSpPr/>
          <p:nvPr/>
        </p:nvSpPr>
        <p:spPr>
          <a:xfrm>
            <a:off x="2718816" y="2133600"/>
            <a:ext cx="341376" cy="341376"/>
          </a:xfrm>
          <a:prstGeom prst="rect">
            <a:avLst/>
          </a:prstGeom>
          <a:noFill/>
          <a:ln/>
        </p:spPr>
        <p:txBody>
          <a:bodyPr wrap="square" lIns="0" tIns="0" rIns="0" bIns="0" rtlCol="0" anchor="ctr"/>
          <a:lstStyle/>
          <a:p>
            <a:pPr algn="ctr"/>
            <a:r>
              <a:rPr lang="en-US" sz="1000" b="1" dirty="0">
                <a:solidFill>
                  <a:srgbClr val="0A1628"/>
                </a:solidFill>
              </a:rPr>
              <a:t>2</a:t>
            </a:r>
            <a:endParaRPr lang="en-US" sz="1000" dirty="0"/>
          </a:p>
        </p:txBody>
      </p:sp>
      <p:sp>
        <p:nvSpPr>
          <p:cNvPr id="15" name="Text 13"/>
          <p:cNvSpPr/>
          <p:nvPr/>
        </p:nvSpPr>
        <p:spPr>
          <a:xfrm>
            <a:off x="3096768" y="2048256"/>
            <a:ext cx="1609344" cy="999744"/>
          </a:xfrm>
          <a:prstGeom prst="rect">
            <a:avLst/>
          </a:prstGeom>
          <a:noFill/>
          <a:ln/>
        </p:spPr>
        <p:txBody>
          <a:bodyPr wrap="square" rtlCol="0" anchor="ctr"/>
          <a:lstStyle/>
          <a:p>
            <a:r>
              <a:rPr lang="en-US" sz="1267" dirty="0">
                <a:solidFill>
                  <a:srgbClr val="FFFFFF"/>
                </a:solidFill>
              </a:rPr>
              <a:t>Kheda</a:t>
            </a:r>
            <a:endParaRPr lang="en-US" sz="1267" dirty="0"/>
          </a:p>
        </p:txBody>
      </p:sp>
      <p:sp>
        <p:nvSpPr>
          <p:cNvPr id="16" name="Shape 14"/>
          <p:cNvSpPr/>
          <p:nvPr/>
        </p:nvSpPr>
        <p:spPr>
          <a:xfrm>
            <a:off x="4962144" y="2048256"/>
            <a:ext cx="2145792" cy="999744"/>
          </a:xfrm>
          <a:prstGeom prst="roundRect">
            <a:avLst>
              <a:gd name="adj" fmla="val 8537"/>
            </a:avLst>
          </a:prstGeom>
          <a:solidFill>
            <a:srgbClr val="102040"/>
          </a:solidFill>
          <a:ln w="10160">
            <a:solidFill>
              <a:srgbClr val="1E3A5F"/>
            </a:solidFill>
            <a:prstDash val="solid"/>
          </a:ln>
          <a:effectLst>
            <a:outerShdw blurRad="50800" dist="12700" dir="2700000" algn="bl" rotWithShape="0">
              <a:srgbClr val="000000">
                <a:alpha val="20000"/>
              </a:srgbClr>
            </a:outerShdw>
          </a:effectLst>
        </p:spPr>
      </p:sp>
      <p:sp>
        <p:nvSpPr>
          <p:cNvPr id="17" name="Shape 15"/>
          <p:cNvSpPr/>
          <p:nvPr/>
        </p:nvSpPr>
        <p:spPr>
          <a:xfrm>
            <a:off x="5047488" y="2133600"/>
            <a:ext cx="341376" cy="341376"/>
          </a:xfrm>
          <a:prstGeom prst="ellipse">
            <a:avLst/>
          </a:prstGeom>
          <a:solidFill>
            <a:srgbClr val="4FC3F7"/>
          </a:solidFill>
          <a:ln w="12700">
            <a:solidFill>
              <a:srgbClr val="000000"/>
            </a:solidFill>
            <a:prstDash val="solid"/>
          </a:ln>
        </p:spPr>
      </p:sp>
      <p:sp>
        <p:nvSpPr>
          <p:cNvPr id="18" name="Text 16"/>
          <p:cNvSpPr/>
          <p:nvPr/>
        </p:nvSpPr>
        <p:spPr>
          <a:xfrm>
            <a:off x="5047488" y="2133600"/>
            <a:ext cx="341376" cy="341376"/>
          </a:xfrm>
          <a:prstGeom prst="rect">
            <a:avLst/>
          </a:prstGeom>
          <a:noFill/>
          <a:ln/>
        </p:spPr>
        <p:txBody>
          <a:bodyPr wrap="square" lIns="0" tIns="0" rIns="0" bIns="0" rtlCol="0" anchor="ctr"/>
          <a:lstStyle/>
          <a:p>
            <a:pPr algn="ctr"/>
            <a:r>
              <a:rPr lang="en-US" sz="1000" b="1" dirty="0">
                <a:solidFill>
                  <a:srgbClr val="0A1628"/>
                </a:solidFill>
              </a:rPr>
              <a:t>3</a:t>
            </a:r>
            <a:endParaRPr lang="en-US" sz="1000" dirty="0"/>
          </a:p>
        </p:txBody>
      </p:sp>
      <p:sp>
        <p:nvSpPr>
          <p:cNvPr id="19" name="Text 17"/>
          <p:cNvSpPr/>
          <p:nvPr/>
        </p:nvSpPr>
        <p:spPr>
          <a:xfrm>
            <a:off x="5425440" y="2048256"/>
            <a:ext cx="1609344" cy="999744"/>
          </a:xfrm>
          <a:prstGeom prst="rect">
            <a:avLst/>
          </a:prstGeom>
          <a:noFill/>
          <a:ln/>
        </p:spPr>
        <p:txBody>
          <a:bodyPr wrap="square" rtlCol="0" anchor="ctr"/>
          <a:lstStyle/>
          <a:p>
            <a:r>
              <a:rPr lang="en-US" sz="1267" dirty="0">
                <a:solidFill>
                  <a:srgbClr val="FFFFFF"/>
                </a:solidFill>
              </a:rPr>
              <a:t>Tapi-Vyara</a:t>
            </a:r>
            <a:endParaRPr lang="en-US" sz="1267" dirty="0"/>
          </a:p>
        </p:txBody>
      </p:sp>
      <p:sp>
        <p:nvSpPr>
          <p:cNvPr id="20" name="Shape 18"/>
          <p:cNvSpPr/>
          <p:nvPr/>
        </p:nvSpPr>
        <p:spPr>
          <a:xfrm>
            <a:off x="7290816" y="2048256"/>
            <a:ext cx="2145792" cy="999744"/>
          </a:xfrm>
          <a:prstGeom prst="roundRect">
            <a:avLst>
              <a:gd name="adj" fmla="val 8537"/>
            </a:avLst>
          </a:prstGeom>
          <a:solidFill>
            <a:srgbClr val="102040"/>
          </a:solidFill>
          <a:ln w="10160">
            <a:solidFill>
              <a:srgbClr val="1E3A5F"/>
            </a:solidFill>
            <a:prstDash val="solid"/>
          </a:ln>
          <a:effectLst>
            <a:outerShdw blurRad="50800" dist="12700" dir="2700000" algn="bl" rotWithShape="0">
              <a:srgbClr val="000000">
                <a:alpha val="20000"/>
              </a:srgbClr>
            </a:outerShdw>
          </a:effectLst>
        </p:spPr>
      </p:sp>
      <p:sp>
        <p:nvSpPr>
          <p:cNvPr id="21" name="Shape 19"/>
          <p:cNvSpPr/>
          <p:nvPr/>
        </p:nvSpPr>
        <p:spPr>
          <a:xfrm>
            <a:off x="7376160" y="2133600"/>
            <a:ext cx="341376" cy="341376"/>
          </a:xfrm>
          <a:prstGeom prst="ellipse">
            <a:avLst/>
          </a:prstGeom>
          <a:solidFill>
            <a:srgbClr val="4FC3F7"/>
          </a:solidFill>
          <a:ln w="12700">
            <a:solidFill>
              <a:srgbClr val="000000"/>
            </a:solidFill>
            <a:prstDash val="solid"/>
          </a:ln>
        </p:spPr>
      </p:sp>
      <p:sp>
        <p:nvSpPr>
          <p:cNvPr id="22" name="Text 20"/>
          <p:cNvSpPr/>
          <p:nvPr/>
        </p:nvSpPr>
        <p:spPr>
          <a:xfrm>
            <a:off x="7376160" y="2133600"/>
            <a:ext cx="341376" cy="341376"/>
          </a:xfrm>
          <a:prstGeom prst="rect">
            <a:avLst/>
          </a:prstGeom>
          <a:noFill/>
          <a:ln/>
        </p:spPr>
        <p:txBody>
          <a:bodyPr wrap="square" lIns="0" tIns="0" rIns="0" bIns="0" rtlCol="0" anchor="ctr"/>
          <a:lstStyle/>
          <a:p>
            <a:pPr algn="ctr"/>
            <a:r>
              <a:rPr lang="en-US" sz="1000" b="1" dirty="0">
                <a:solidFill>
                  <a:srgbClr val="0A1628"/>
                </a:solidFill>
              </a:rPr>
              <a:t>4</a:t>
            </a:r>
            <a:endParaRPr lang="en-US" sz="1000" dirty="0"/>
          </a:p>
        </p:txBody>
      </p:sp>
      <p:sp>
        <p:nvSpPr>
          <p:cNvPr id="23" name="Text 21"/>
          <p:cNvSpPr/>
          <p:nvPr/>
        </p:nvSpPr>
        <p:spPr>
          <a:xfrm>
            <a:off x="7754112" y="2048256"/>
            <a:ext cx="1609344" cy="999744"/>
          </a:xfrm>
          <a:prstGeom prst="rect">
            <a:avLst/>
          </a:prstGeom>
          <a:noFill/>
          <a:ln/>
        </p:spPr>
        <p:txBody>
          <a:bodyPr wrap="square" rtlCol="0" anchor="ctr"/>
          <a:lstStyle/>
          <a:p>
            <a:r>
              <a:rPr lang="en-US" sz="1267" dirty="0">
                <a:solidFill>
                  <a:srgbClr val="FFFFFF"/>
                </a:solidFill>
              </a:rPr>
              <a:t>Narmada</a:t>
            </a:r>
            <a:endParaRPr lang="en-US" sz="1267" dirty="0"/>
          </a:p>
        </p:txBody>
      </p:sp>
      <p:sp>
        <p:nvSpPr>
          <p:cNvPr id="24" name="Shape 22"/>
          <p:cNvSpPr/>
          <p:nvPr/>
        </p:nvSpPr>
        <p:spPr>
          <a:xfrm>
            <a:off x="9619488" y="2048256"/>
            <a:ext cx="2145792" cy="999744"/>
          </a:xfrm>
          <a:prstGeom prst="roundRect">
            <a:avLst>
              <a:gd name="adj" fmla="val 8537"/>
            </a:avLst>
          </a:prstGeom>
          <a:solidFill>
            <a:srgbClr val="102040"/>
          </a:solidFill>
          <a:ln w="10160">
            <a:solidFill>
              <a:srgbClr val="1E3A5F"/>
            </a:solidFill>
            <a:prstDash val="solid"/>
          </a:ln>
          <a:effectLst>
            <a:outerShdw blurRad="50800" dist="12700" dir="2700000" algn="bl" rotWithShape="0">
              <a:srgbClr val="000000">
                <a:alpha val="20000"/>
              </a:srgbClr>
            </a:outerShdw>
          </a:effectLst>
        </p:spPr>
      </p:sp>
      <p:sp>
        <p:nvSpPr>
          <p:cNvPr id="25" name="Shape 23"/>
          <p:cNvSpPr/>
          <p:nvPr/>
        </p:nvSpPr>
        <p:spPr>
          <a:xfrm>
            <a:off x="9704832" y="2133600"/>
            <a:ext cx="341376" cy="341376"/>
          </a:xfrm>
          <a:prstGeom prst="ellipse">
            <a:avLst/>
          </a:prstGeom>
          <a:solidFill>
            <a:srgbClr val="4FC3F7"/>
          </a:solidFill>
          <a:ln w="12700">
            <a:solidFill>
              <a:srgbClr val="000000"/>
            </a:solidFill>
            <a:prstDash val="solid"/>
          </a:ln>
        </p:spPr>
      </p:sp>
      <p:sp>
        <p:nvSpPr>
          <p:cNvPr id="26" name="Text 24"/>
          <p:cNvSpPr/>
          <p:nvPr/>
        </p:nvSpPr>
        <p:spPr>
          <a:xfrm>
            <a:off x="9704832" y="2133600"/>
            <a:ext cx="341376" cy="341376"/>
          </a:xfrm>
          <a:prstGeom prst="rect">
            <a:avLst/>
          </a:prstGeom>
          <a:noFill/>
          <a:ln/>
        </p:spPr>
        <p:txBody>
          <a:bodyPr wrap="square" lIns="0" tIns="0" rIns="0" bIns="0" rtlCol="0" anchor="ctr"/>
          <a:lstStyle/>
          <a:p>
            <a:pPr algn="ctr"/>
            <a:r>
              <a:rPr lang="en-US" sz="1000" b="1" dirty="0">
                <a:solidFill>
                  <a:srgbClr val="0A1628"/>
                </a:solidFill>
              </a:rPr>
              <a:t>5</a:t>
            </a:r>
            <a:endParaRPr lang="en-US" sz="1000" dirty="0"/>
          </a:p>
        </p:txBody>
      </p:sp>
      <p:sp>
        <p:nvSpPr>
          <p:cNvPr id="27" name="Text 25"/>
          <p:cNvSpPr/>
          <p:nvPr/>
        </p:nvSpPr>
        <p:spPr>
          <a:xfrm>
            <a:off x="10082784" y="2048256"/>
            <a:ext cx="1609344" cy="999744"/>
          </a:xfrm>
          <a:prstGeom prst="rect">
            <a:avLst/>
          </a:prstGeom>
          <a:noFill/>
          <a:ln/>
        </p:spPr>
        <p:txBody>
          <a:bodyPr wrap="square" rtlCol="0" anchor="ctr"/>
          <a:lstStyle/>
          <a:p>
            <a:r>
              <a:rPr lang="en-US" sz="1267" dirty="0">
                <a:solidFill>
                  <a:srgbClr val="FFFFFF"/>
                </a:solidFill>
              </a:rPr>
              <a:t>Navsari</a:t>
            </a:r>
            <a:endParaRPr lang="en-US" sz="1267" dirty="0"/>
          </a:p>
        </p:txBody>
      </p:sp>
      <p:sp>
        <p:nvSpPr>
          <p:cNvPr id="28" name="Shape 26"/>
          <p:cNvSpPr/>
          <p:nvPr/>
        </p:nvSpPr>
        <p:spPr>
          <a:xfrm>
            <a:off x="304800" y="3267456"/>
            <a:ext cx="2145792" cy="999744"/>
          </a:xfrm>
          <a:prstGeom prst="roundRect">
            <a:avLst>
              <a:gd name="adj" fmla="val 8537"/>
            </a:avLst>
          </a:prstGeom>
          <a:solidFill>
            <a:srgbClr val="102040"/>
          </a:solidFill>
          <a:ln w="10160">
            <a:solidFill>
              <a:srgbClr val="1E3A5F"/>
            </a:solidFill>
            <a:prstDash val="solid"/>
          </a:ln>
          <a:effectLst>
            <a:outerShdw blurRad="50800" dist="12700" dir="2700000" algn="bl" rotWithShape="0">
              <a:srgbClr val="000000">
                <a:alpha val="20000"/>
              </a:srgbClr>
            </a:outerShdw>
          </a:effectLst>
        </p:spPr>
      </p:sp>
      <p:sp>
        <p:nvSpPr>
          <p:cNvPr id="29" name="Shape 27"/>
          <p:cNvSpPr/>
          <p:nvPr/>
        </p:nvSpPr>
        <p:spPr>
          <a:xfrm>
            <a:off x="390144" y="3352800"/>
            <a:ext cx="341376" cy="341376"/>
          </a:xfrm>
          <a:prstGeom prst="ellipse">
            <a:avLst/>
          </a:prstGeom>
          <a:solidFill>
            <a:srgbClr val="4FC3F7"/>
          </a:solidFill>
          <a:ln w="12700">
            <a:solidFill>
              <a:srgbClr val="000000"/>
            </a:solidFill>
            <a:prstDash val="solid"/>
          </a:ln>
        </p:spPr>
      </p:sp>
      <p:sp>
        <p:nvSpPr>
          <p:cNvPr id="30" name="Text 28"/>
          <p:cNvSpPr/>
          <p:nvPr/>
        </p:nvSpPr>
        <p:spPr>
          <a:xfrm>
            <a:off x="390144" y="3352800"/>
            <a:ext cx="341376" cy="341376"/>
          </a:xfrm>
          <a:prstGeom prst="rect">
            <a:avLst/>
          </a:prstGeom>
          <a:noFill/>
          <a:ln/>
        </p:spPr>
        <p:txBody>
          <a:bodyPr wrap="square" lIns="0" tIns="0" rIns="0" bIns="0" rtlCol="0" anchor="ctr"/>
          <a:lstStyle/>
          <a:p>
            <a:pPr algn="ctr"/>
            <a:r>
              <a:rPr lang="en-US" sz="1000" b="1" dirty="0">
                <a:solidFill>
                  <a:srgbClr val="0A1628"/>
                </a:solidFill>
              </a:rPr>
              <a:t>6</a:t>
            </a:r>
            <a:endParaRPr lang="en-US" sz="1000" dirty="0"/>
          </a:p>
        </p:txBody>
      </p:sp>
      <p:sp>
        <p:nvSpPr>
          <p:cNvPr id="31" name="Text 29"/>
          <p:cNvSpPr/>
          <p:nvPr/>
        </p:nvSpPr>
        <p:spPr>
          <a:xfrm>
            <a:off x="768096" y="3267456"/>
            <a:ext cx="1609344" cy="999744"/>
          </a:xfrm>
          <a:prstGeom prst="rect">
            <a:avLst/>
          </a:prstGeom>
          <a:noFill/>
          <a:ln/>
        </p:spPr>
        <p:txBody>
          <a:bodyPr wrap="square" rtlCol="0" anchor="ctr"/>
          <a:lstStyle/>
          <a:p>
            <a:r>
              <a:rPr lang="en-US" sz="1267" dirty="0">
                <a:solidFill>
                  <a:srgbClr val="FFFFFF"/>
                </a:solidFill>
              </a:rPr>
              <a:t>Bharuch</a:t>
            </a:r>
            <a:endParaRPr lang="en-US" sz="1267" dirty="0"/>
          </a:p>
        </p:txBody>
      </p:sp>
      <p:sp>
        <p:nvSpPr>
          <p:cNvPr id="32" name="Shape 30"/>
          <p:cNvSpPr/>
          <p:nvPr/>
        </p:nvSpPr>
        <p:spPr>
          <a:xfrm>
            <a:off x="2633472" y="3267456"/>
            <a:ext cx="2145792" cy="999744"/>
          </a:xfrm>
          <a:prstGeom prst="roundRect">
            <a:avLst>
              <a:gd name="adj" fmla="val 8537"/>
            </a:avLst>
          </a:prstGeom>
          <a:solidFill>
            <a:srgbClr val="102040"/>
          </a:solidFill>
          <a:ln w="10160">
            <a:solidFill>
              <a:srgbClr val="1E3A5F"/>
            </a:solidFill>
            <a:prstDash val="solid"/>
          </a:ln>
          <a:effectLst>
            <a:outerShdw blurRad="50800" dist="12700" dir="2700000" algn="bl" rotWithShape="0">
              <a:srgbClr val="000000">
                <a:alpha val="20000"/>
              </a:srgbClr>
            </a:outerShdw>
          </a:effectLst>
        </p:spPr>
      </p:sp>
      <p:sp>
        <p:nvSpPr>
          <p:cNvPr id="33" name="Shape 31"/>
          <p:cNvSpPr/>
          <p:nvPr/>
        </p:nvSpPr>
        <p:spPr>
          <a:xfrm>
            <a:off x="2718816" y="3352800"/>
            <a:ext cx="341376" cy="341376"/>
          </a:xfrm>
          <a:prstGeom prst="ellipse">
            <a:avLst/>
          </a:prstGeom>
          <a:solidFill>
            <a:srgbClr val="4FC3F7"/>
          </a:solidFill>
          <a:ln w="12700">
            <a:solidFill>
              <a:srgbClr val="000000"/>
            </a:solidFill>
            <a:prstDash val="solid"/>
          </a:ln>
        </p:spPr>
      </p:sp>
      <p:sp>
        <p:nvSpPr>
          <p:cNvPr id="34" name="Text 32"/>
          <p:cNvSpPr/>
          <p:nvPr/>
        </p:nvSpPr>
        <p:spPr>
          <a:xfrm>
            <a:off x="2718816" y="3352800"/>
            <a:ext cx="341376" cy="341376"/>
          </a:xfrm>
          <a:prstGeom prst="rect">
            <a:avLst/>
          </a:prstGeom>
          <a:noFill/>
          <a:ln/>
        </p:spPr>
        <p:txBody>
          <a:bodyPr wrap="square" lIns="0" tIns="0" rIns="0" bIns="0" rtlCol="0" anchor="ctr"/>
          <a:lstStyle/>
          <a:p>
            <a:pPr algn="ctr"/>
            <a:r>
              <a:rPr lang="en-US" sz="1000" b="1" dirty="0">
                <a:solidFill>
                  <a:srgbClr val="0A1628"/>
                </a:solidFill>
              </a:rPr>
              <a:t>7</a:t>
            </a:r>
            <a:endParaRPr lang="en-US" sz="1000" dirty="0"/>
          </a:p>
        </p:txBody>
      </p:sp>
      <p:sp>
        <p:nvSpPr>
          <p:cNvPr id="35" name="Text 33"/>
          <p:cNvSpPr/>
          <p:nvPr/>
        </p:nvSpPr>
        <p:spPr>
          <a:xfrm>
            <a:off x="3096768" y="3267456"/>
            <a:ext cx="1609344" cy="999744"/>
          </a:xfrm>
          <a:prstGeom prst="rect">
            <a:avLst/>
          </a:prstGeom>
          <a:noFill/>
          <a:ln/>
        </p:spPr>
        <p:txBody>
          <a:bodyPr wrap="square" rtlCol="0" anchor="ctr"/>
          <a:lstStyle/>
          <a:p>
            <a:r>
              <a:rPr lang="en-US" sz="1267" dirty="0">
                <a:solidFill>
                  <a:srgbClr val="FFFFFF"/>
                </a:solidFill>
              </a:rPr>
              <a:t>Valsad</a:t>
            </a:r>
            <a:endParaRPr lang="en-US" sz="1267" dirty="0"/>
          </a:p>
        </p:txBody>
      </p:sp>
      <p:sp>
        <p:nvSpPr>
          <p:cNvPr id="36" name="Shape 34"/>
          <p:cNvSpPr/>
          <p:nvPr/>
        </p:nvSpPr>
        <p:spPr>
          <a:xfrm>
            <a:off x="4962144" y="3267456"/>
            <a:ext cx="2145792" cy="999744"/>
          </a:xfrm>
          <a:prstGeom prst="roundRect">
            <a:avLst>
              <a:gd name="adj" fmla="val 8537"/>
            </a:avLst>
          </a:prstGeom>
          <a:solidFill>
            <a:srgbClr val="163569"/>
          </a:solidFill>
          <a:ln w="19050">
            <a:solidFill>
              <a:srgbClr val="C9A84C"/>
            </a:solidFill>
            <a:prstDash val="solid"/>
          </a:ln>
          <a:effectLst>
            <a:outerShdw blurRad="50800" dist="12700" dir="2700000" algn="bl" rotWithShape="0">
              <a:srgbClr val="000000">
                <a:alpha val="20000"/>
              </a:srgbClr>
            </a:outerShdw>
          </a:effectLst>
        </p:spPr>
      </p:sp>
      <p:sp>
        <p:nvSpPr>
          <p:cNvPr id="37" name="Shape 35"/>
          <p:cNvSpPr/>
          <p:nvPr/>
        </p:nvSpPr>
        <p:spPr>
          <a:xfrm>
            <a:off x="5047488" y="3352800"/>
            <a:ext cx="341376" cy="341376"/>
          </a:xfrm>
          <a:prstGeom prst="ellipse">
            <a:avLst/>
          </a:prstGeom>
          <a:solidFill>
            <a:srgbClr val="C9A84C"/>
          </a:solidFill>
          <a:ln w="12700">
            <a:solidFill>
              <a:srgbClr val="000000"/>
            </a:solidFill>
            <a:prstDash val="solid"/>
          </a:ln>
        </p:spPr>
      </p:sp>
      <p:sp>
        <p:nvSpPr>
          <p:cNvPr id="38" name="Text 36"/>
          <p:cNvSpPr/>
          <p:nvPr/>
        </p:nvSpPr>
        <p:spPr>
          <a:xfrm>
            <a:off x="5047488" y="3352800"/>
            <a:ext cx="341376" cy="341376"/>
          </a:xfrm>
          <a:prstGeom prst="rect">
            <a:avLst/>
          </a:prstGeom>
          <a:noFill/>
          <a:ln/>
        </p:spPr>
        <p:txBody>
          <a:bodyPr wrap="square" lIns="0" tIns="0" rIns="0" bIns="0" rtlCol="0" anchor="ctr"/>
          <a:lstStyle/>
          <a:p>
            <a:pPr algn="ctr"/>
            <a:r>
              <a:rPr lang="en-US" sz="1000" b="1" dirty="0">
                <a:solidFill>
                  <a:srgbClr val="0A1628"/>
                </a:solidFill>
              </a:rPr>
              <a:t>8</a:t>
            </a:r>
            <a:endParaRPr lang="en-US" sz="1000" dirty="0"/>
          </a:p>
        </p:txBody>
      </p:sp>
      <p:sp>
        <p:nvSpPr>
          <p:cNvPr id="39" name="Text 37"/>
          <p:cNvSpPr/>
          <p:nvPr/>
        </p:nvSpPr>
        <p:spPr>
          <a:xfrm>
            <a:off x="5425440" y="3267456"/>
            <a:ext cx="1609344" cy="999744"/>
          </a:xfrm>
          <a:prstGeom prst="rect">
            <a:avLst/>
          </a:prstGeom>
          <a:noFill/>
          <a:ln/>
        </p:spPr>
        <p:txBody>
          <a:bodyPr wrap="square" rtlCol="0" anchor="ctr"/>
          <a:lstStyle/>
          <a:p>
            <a:r>
              <a:rPr lang="en-US" sz="1267" b="1" dirty="0">
                <a:solidFill>
                  <a:srgbClr val="C9A84C"/>
                </a:solidFill>
              </a:rPr>
              <a:t>Surat</a:t>
            </a:r>
            <a:endParaRPr lang="en-US" sz="1267" dirty="0"/>
          </a:p>
        </p:txBody>
      </p:sp>
      <p:sp>
        <p:nvSpPr>
          <p:cNvPr id="40" name="Shape 38"/>
          <p:cNvSpPr/>
          <p:nvPr/>
        </p:nvSpPr>
        <p:spPr>
          <a:xfrm>
            <a:off x="7290816" y="3267456"/>
            <a:ext cx="2145792" cy="999744"/>
          </a:xfrm>
          <a:prstGeom prst="roundRect">
            <a:avLst>
              <a:gd name="adj" fmla="val 8537"/>
            </a:avLst>
          </a:prstGeom>
          <a:solidFill>
            <a:srgbClr val="102040"/>
          </a:solidFill>
          <a:ln w="10160">
            <a:solidFill>
              <a:srgbClr val="1E3A5F"/>
            </a:solidFill>
            <a:prstDash val="solid"/>
          </a:ln>
          <a:effectLst>
            <a:outerShdw blurRad="50800" dist="12700" dir="2700000" algn="bl" rotWithShape="0">
              <a:srgbClr val="000000">
                <a:alpha val="20000"/>
              </a:srgbClr>
            </a:outerShdw>
          </a:effectLst>
        </p:spPr>
      </p:sp>
      <p:sp>
        <p:nvSpPr>
          <p:cNvPr id="41" name="Shape 39"/>
          <p:cNvSpPr/>
          <p:nvPr/>
        </p:nvSpPr>
        <p:spPr>
          <a:xfrm>
            <a:off x="7376160" y="3352800"/>
            <a:ext cx="341376" cy="341376"/>
          </a:xfrm>
          <a:prstGeom prst="ellipse">
            <a:avLst/>
          </a:prstGeom>
          <a:solidFill>
            <a:srgbClr val="4FC3F7"/>
          </a:solidFill>
          <a:ln w="12700">
            <a:solidFill>
              <a:srgbClr val="000000"/>
            </a:solidFill>
            <a:prstDash val="solid"/>
          </a:ln>
        </p:spPr>
      </p:sp>
      <p:sp>
        <p:nvSpPr>
          <p:cNvPr id="42" name="Text 40"/>
          <p:cNvSpPr/>
          <p:nvPr/>
        </p:nvSpPr>
        <p:spPr>
          <a:xfrm>
            <a:off x="7376160" y="3352800"/>
            <a:ext cx="341376" cy="341376"/>
          </a:xfrm>
          <a:prstGeom prst="rect">
            <a:avLst/>
          </a:prstGeom>
          <a:noFill/>
          <a:ln/>
        </p:spPr>
        <p:txBody>
          <a:bodyPr wrap="square" lIns="0" tIns="0" rIns="0" bIns="0" rtlCol="0" anchor="ctr"/>
          <a:lstStyle/>
          <a:p>
            <a:pPr algn="ctr"/>
            <a:r>
              <a:rPr lang="en-US" sz="1000" b="1" dirty="0">
                <a:solidFill>
                  <a:srgbClr val="0A1628"/>
                </a:solidFill>
              </a:rPr>
              <a:t>9</a:t>
            </a:r>
            <a:endParaRPr lang="en-US" sz="1000" dirty="0"/>
          </a:p>
        </p:txBody>
      </p:sp>
      <p:sp>
        <p:nvSpPr>
          <p:cNvPr id="43" name="Text 41"/>
          <p:cNvSpPr/>
          <p:nvPr/>
        </p:nvSpPr>
        <p:spPr>
          <a:xfrm>
            <a:off x="7754112" y="3267456"/>
            <a:ext cx="1609344" cy="999744"/>
          </a:xfrm>
          <a:prstGeom prst="rect">
            <a:avLst/>
          </a:prstGeom>
          <a:noFill/>
          <a:ln/>
        </p:spPr>
        <p:txBody>
          <a:bodyPr wrap="square" rtlCol="0" anchor="ctr"/>
          <a:lstStyle/>
          <a:p>
            <a:r>
              <a:rPr lang="en-US" sz="1267" dirty="0">
                <a:solidFill>
                  <a:srgbClr val="FFFFFF"/>
                </a:solidFill>
              </a:rPr>
              <a:t>Dang</a:t>
            </a:r>
            <a:endParaRPr lang="en-US" sz="1267" dirty="0"/>
          </a:p>
        </p:txBody>
      </p:sp>
      <p:sp>
        <p:nvSpPr>
          <p:cNvPr id="44" name="Shape 42"/>
          <p:cNvSpPr/>
          <p:nvPr/>
        </p:nvSpPr>
        <p:spPr>
          <a:xfrm>
            <a:off x="9619488" y="3267456"/>
            <a:ext cx="2145792" cy="999744"/>
          </a:xfrm>
          <a:prstGeom prst="roundRect">
            <a:avLst>
              <a:gd name="adj" fmla="val 8537"/>
            </a:avLst>
          </a:prstGeom>
          <a:solidFill>
            <a:srgbClr val="1A3060"/>
          </a:solidFill>
          <a:ln w="19050">
            <a:solidFill>
              <a:srgbClr val="43D9A0"/>
            </a:solidFill>
            <a:prstDash val="solid"/>
          </a:ln>
          <a:effectLst>
            <a:outerShdw blurRad="50800" dist="12700" dir="2700000" algn="bl" rotWithShape="0">
              <a:srgbClr val="000000">
                <a:alpha val="20000"/>
              </a:srgbClr>
            </a:outerShdw>
          </a:effectLst>
        </p:spPr>
      </p:sp>
      <p:sp>
        <p:nvSpPr>
          <p:cNvPr id="45" name="Shape 43"/>
          <p:cNvSpPr/>
          <p:nvPr/>
        </p:nvSpPr>
        <p:spPr>
          <a:xfrm>
            <a:off x="9704832" y="3352800"/>
            <a:ext cx="341376" cy="341376"/>
          </a:xfrm>
          <a:prstGeom prst="ellipse">
            <a:avLst/>
          </a:prstGeom>
          <a:solidFill>
            <a:srgbClr val="43D9A0"/>
          </a:solidFill>
          <a:ln w="12700">
            <a:solidFill>
              <a:srgbClr val="000000"/>
            </a:solidFill>
            <a:prstDash val="solid"/>
          </a:ln>
        </p:spPr>
      </p:sp>
      <p:sp>
        <p:nvSpPr>
          <p:cNvPr id="46" name="Text 44"/>
          <p:cNvSpPr/>
          <p:nvPr/>
        </p:nvSpPr>
        <p:spPr>
          <a:xfrm>
            <a:off x="9704832" y="3352800"/>
            <a:ext cx="341376" cy="341376"/>
          </a:xfrm>
          <a:prstGeom prst="rect">
            <a:avLst/>
          </a:prstGeom>
          <a:noFill/>
          <a:ln/>
        </p:spPr>
        <p:txBody>
          <a:bodyPr wrap="square" lIns="0" tIns="0" rIns="0" bIns="0" rtlCol="0" anchor="ctr"/>
          <a:lstStyle/>
          <a:p>
            <a:pPr algn="ctr"/>
            <a:r>
              <a:rPr lang="en-US" sz="1000" b="1" dirty="0">
                <a:solidFill>
                  <a:srgbClr val="0A1628"/>
                </a:solidFill>
              </a:rPr>
              <a:t>10</a:t>
            </a:r>
            <a:endParaRPr lang="en-US" sz="1000" dirty="0"/>
          </a:p>
        </p:txBody>
      </p:sp>
      <p:sp>
        <p:nvSpPr>
          <p:cNvPr id="47" name="Text 45"/>
          <p:cNvSpPr/>
          <p:nvPr/>
        </p:nvSpPr>
        <p:spPr>
          <a:xfrm>
            <a:off x="10082784" y="3267456"/>
            <a:ext cx="1609344" cy="999744"/>
          </a:xfrm>
          <a:prstGeom prst="rect">
            <a:avLst/>
          </a:prstGeom>
          <a:noFill/>
          <a:ln/>
        </p:spPr>
        <p:txBody>
          <a:bodyPr wrap="square" rtlCol="0" anchor="ctr"/>
          <a:lstStyle/>
          <a:p>
            <a:r>
              <a:rPr lang="en-US" sz="1267" dirty="0">
                <a:solidFill>
                  <a:srgbClr val="43D9A0"/>
                </a:solidFill>
              </a:rPr>
              <a:t>UT of D&amp;NH and</a:t>
            </a:r>
            <a:endParaRPr lang="en-US" sz="1267" dirty="0"/>
          </a:p>
          <a:p>
            <a:r>
              <a:rPr lang="en-US" sz="1267" dirty="0">
                <a:solidFill>
                  <a:srgbClr val="43D9A0"/>
                </a:solidFill>
              </a:rPr>
              <a:t>DD&amp;D</a:t>
            </a:r>
            <a:endParaRPr lang="en-US" sz="1267" dirty="0"/>
          </a:p>
        </p:txBody>
      </p:sp>
      <p:sp>
        <p:nvSpPr>
          <p:cNvPr id="53" name="Shape 51"/>
          <p:cNvSpPr/>
          <p:nvPr/>
        </p:nvSpPr>
        <p:spPr>
          <a:xfrm>
            <a:off x="-60960" y="6217920"/>
            <a:ext cx="12192000" cy="329184"/>
          </a:xfrm>
          <a:prstGeom prst="rect">
            <a:avLst/>
          </a:prstGeom>
          <a:solidFill>
            <a:srgbClr val="102040"/>
          </a:solidFill>
          <a:ln w="12700">
            <a:solidFill>
              <a:srgbClr val="102040"/>
            </a:solidFill>
            <a:prstDash val="solid"/>
          </a:ln>
        </p:spPr>
      </p:sp>
      <p:sp>
        <p:nvSpPr>
          <p:cNvPr id="54" name="Text 52"/>
          <p:cNvSpPr/>
          <p:nvPr/>
        </p:nvSpPr>
        <p:spPr>
          <a:xfrm>
            <a:off x="365760" y="6217920"/>
            <a:ext cx="11460480" cy="329184"/>
          </a:xfrm>
          <a:prstGeom prst="rect">
            <a:avLst/>
          </a:prstGeom>
          <a:noFill/>
          <a:ln/>
        </p:spPr>
        <p:txBody>
          <a:bodyPr wrap="square" lIns="0" tIns="0" rIns="0" bIns="0" rtlCol="0" anchor="ctr"/>
          <a:lstStyle/>
          <a:p>
            <a:pPr algn="ctr"/>
            <a:r>
              <a:rPr lang="en-US" sz="1133" i="1" dirty="0">
                <a:solidFill>
                  <a:srgbClr val="C9A84C"/>
                </a:solidFill>
              </a:rPr>
              <a:t>★  UT of Dadra &amp; Nagar Haveli and Daman &amp; Diu is subsumed within Surat Bench </a:t>
            </a:r>
            <a:r>
              <a:rPr lang="en-US" sz="1133" i="1" dirty="0" smtClean="0">
                <a:solidFill>
                  <a:srgbClr val="C9A84C"/>
                </a:solidFill>
              </a:rPr>
              <a:t>jurisdiction</a:t>
            </a:r>
            <a:endParaRPr lang="en-US" sz="1133" dirty="0"/>
          </a:p>
        </p:txBody>
      </p:sp>
      <p:sp>
        <p:nvSpPr>
          <p:cNvPr id="56" name="Text 54"/>
          <p:cNvSpPr/>
          <p:nvPr/>
        </p:nvSpPr>
        <p:spPr>
          <a:xfrm>
            <a:off x="243840" y="6547104"/>
            <a:ext cx="11704320" cy="310896"/>
          </a:xfrm>
          <a:prstGeom prst="rect">
            <a:avLst/>
          </a:prstGeom>
          <a:noFill/>
          <a:ln/>
        </p:spPr>
        <p:txBody>
          <a:bodyPr wrap="square" lIns="0" tIns="0" rIns="0" bIns="0" rtlCol="0" anchor="ctr"/>
          <a:lstStyle/>
          <a:p>
            <a:pPr algn="ctr"/>
            <a:endParaRPr lang="en-US" sz="1000" dirty="0"/>
          </a:p>
        </p:txBody>
      </p:sp>
    </p:spTree>
    <p:extLst>
      <p:ext uri="{BB962C8B-B14F-4D97-AF65-F5344CB8AC3E}">
        <p14:creationId xmlns:p14="http://schemas.microsoft.com/office/powerpoint/2010/main" val="268847929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12192000" cy="121920"/>
          </a:xfrm>
          <a:prstGeom prst="rect">
            <a:avLst/>
          </a:prstGeom>
          <a:solidFill>
            <a:srgbClr val="C9A84C"/>
          </a:solidFill>
          <a:ln w="12700">
            <a:solidFill>
              <a:srgbClr val="C9A84C"/>
            </a:solidFill>
            <a:prstDash val="solid"/>
          </a:ln>
        </p:spPr>
      </p:sp>
      <p:sp>
        <p:nvSpPr>
          <p:cNvPr id="3" name="Shape 1"/>
          <p:cNvSpPr/>
          <p:nvPr/>
        </p:nvSpPr>
        <p:spPr>
          <a:xfrm>
            <a:off x="0" y="121920"/>
            <a:ext cx="12192000" cy="914400"/>
          </a:xfrm>
          <a:prstGeom prst="rect">
            <a:avLst/>
          </a:prstGeom>
          <a:solidFill>
            <a:srgbClr val="102040"/>
          </a:solidFill>
          <a:ln w="12700">
            <a:solidFill>
              <a:srgbClr val="102040"/>
            </a:solidFill>
            <a:prstDash val="solid"/>
          </a:ln>
        </p:spPr>
      </p:sp>
      <p:sp>
        <p:nvSpPr>
          <p:cNvPr id="4" name="Shape 2"/>
          <p:cNvSpPr/>
          <p:nvPr/>
        </p:nvSpPr>
        <p:spPr>
          <a:xfrm>
            <a:off x="487680" y="1011936"/>
            <a:ext cx="11216640" cy="42672"/>
          </a:xfrm>
          <a:prstGeom prst="rect">
            <a:avLst/>
          </a:prstGeom>
          <a:solidFill>
            <a:srgbClr val="C9A84C"/>
          </a:solidFill>
          <a:ln w="12700">
            <a:solidFill>
              <a:srgbClr val="C9A84C"/>
            </a:solidFill>
            <a:prstDash val="solid"/>
          </a:ln>
        </p:spPr>
      </p:sp>
      <p:sp>
        <p:nvSpPr>
          <p:cNvPr id="5" name="Text 3"/>
          <p:cNvSpPr/>
          <p:nvPr/>
        </p:nvSpPr>
        <p:spPr>
          <a:xfrm>
            <a:off x="487680" y="121920"/>
            <a:ext cx="11216640" cy="890016"/>
          </a:xfrm>
          <a:prstGeom prst="rect">
            <a:avLst/>
          </a:prstGeom>
          <a:noFill/>
          <a:ln/>
        </p:spPr>
        <p:txBody>
          <a:bodyPr wrap="square" lIns="0" tIns="0" rIns="0" bIns="0" rtlCol="0" anchor="ctr"/>
          <a:lstStyle/>
          <a:p>
            <a:pPr algn="ctr"/>
            <a:r>
              <a:rPr lang="en-US" sz="2667" b="1" dirty="0">
                <a:solidFill>
                  <a:srgbClr val="FFFFFF"/>
                </a:solidFill>
              </a:rPr>
              <a:t>RAJKOT CIRCUIT BENCH — DISTRICT JURISDICTION</a:t>
            </a:r>
            <a:endParaRPr lang="en-US" sz="2667" dirty="0"/>
          </a:p>
        </p:txBody>
      </p:sp>
      <p:sp>
        <p:nvSpPr>
          <p:cNvPr id="6" name="Shape 4"/>
          <p:cNvSpPr/>
          <p:nvPr/>
        </p:nvSpPr>
        <p:spPr>
          <a:xfrm>
            <a:off x="4267200" y="1182624"/>
            <a:ext cx="3657600" cy="487680"/>
          </a:xfrm>
          <a:prstGeom prst="roundRect">
            <a:avLst>
              <a:gd name="adj" fmla="val 17500"/>
            </a:avLst>
          </a:prstGeom>
          <a:solidFill>
            <a:srgbClr val="1A3060"/>
          </a:solidFill>
          <a:ln w="15240">
            <a:solidFill>
              <a:srgbClr val="43D9A0"/>
            </a:solidFill>
            <a:prstDash val="solid"/>
          </a:ln>
        </p:spPr>
      </p:sp>
      <p:sp>
        <p:nvSpPr>
          <p:cNvPr id="7" name="Text 5"/>
          <p:cNvSpPr/>
          <p:nvPr/>
        </p:nvSpPr>
        <p:spPr>
          <a:xfrm>
            <a:off x="4267200" y="1182624"/>
            <a:ext cx="3657600" cy="487680"/>
          </a:xfrm>
          <a:prstGeom prst="rect">
            <a:avLst/>
          </a:prstGeom>
          <a:noFill/>
          <a:ln/>
        </p:spPr>
        <p:txBody>
          <a:bodyPr wrap="square" lIns="0" tIns="0" rIns="0" bIns="0" rtlCol="0" anchor="ctr"/>
          <a:lstStyle/>
          <a:p>
            <a:pPr algn="ctr"/>
            <a:r>
              <a:rPr lang="en-US" sz="1333" b="1" dirty="0">
                <a:solidFill>
                  <a:srgbClr val="43D9A0"/>
                </a:solidFill>
              </a:rPr>
              <a:t>12 Districts  |  Circuit / Sitting Bench</a:t>
            </a:r>
            <a:endParaRPr lang="en-US" sz="1333" dirty="0"/>
          </a:p>
        </p:txBody>
      </p:sp>
      <p:sp>
        <p:nvSpPr>
          <p:cNvPr id="8" name="Shape 6"/>
          <p:cNvSpPr/>
          <p:nvPr/>
        </p:nvSpPr>
        <p:spPr>
          <a:xfrm>
            <a:off x="341376" y="1865376"/>
            <a:ext cx="2657856" cy="975360"/>
          </a:xfrm>
          <a:prstGeom prst="roundRect">
            <a:avLst>
              <a:gd name="adj" fmla="val 10000"/>
            </a:avLst>
          </a:prstGeom>
          <a:solidFill>
            <a:srgbClr val="102040"/>
          </a:solidFill>
          <a:ln w="10160">
            <a:solidFill>
              <a:srgbClr val="1E3A5F"/>
            </a:solidFill>
            <a:prstDash val="solid"/>
          </a:ln>
          <a:effectLst>
            <a:outerShdw blurRad="63500" dist="25400" dir="2700000" algn="bl" rotWithShape="0">
              <a:srgbClr val="000000">
                <a:alpha val="25000"/>
              </a:srgbClr>
            </a:outerShdw>
          </a:effectLst>
        </p:spPr>
      </p:sp>
      <p:sp>
        <p:nvSpPr>
          <p:cNvPr id="9" name="Shape 7"/>
          <p:cNvSpPr/>
          <p:nvPr/>
        </p:nvSpPr>
        <p:spPr>
          <a:xfrm>
            <a:off x="463296" y="1987296"/>
            <a:ext cx="365760" cy="365760"/>
          </a:xfrm>
          <a:prstGeom prst="ellipse">
            <a:avLst/>
          </a:prstGeom>
          <a:solidFill>
            <a:srgbClr val="43D9A0"/>
          </a:solidFill>
          <a:ln w="12700">
            <a:solidFill>
              <a:srgbClr val="000000"/>
            </a:solidFill>
            <a:prstDash val="solid"/>
          </a:ln>
        </p:spPr>
      </p:sp>
      <p:sp>
        <p:nvSpPr>
          <p:cNvPr id="10" name="Text 8"/>
          <p:cNvSpPr/>
          <p:nvPr/>
        </p:nvSpPr>
        <p:spPr>
          <a:xfrm>
            <a:off x="463296" y="1987296"/>
            <a:ext cx="365760" cy="365760"/>
          </a:xfrm>
          <a:prstGeom prst="rect">
            <a:avLst/>
          </a:prstGeom>
          <a:noFill/>
          <a:ln/>
        </p:spPr>
        <p:txBody>
          <a:bodyPr wrap="square" lIns="0" tIns="0" rIns="0" bIns="0" rtlCol="0" anchor="ctr"/>
          <a:lstStyle/>
          <a:p>
            <a:pPr algn="ctr"/>
            <a:r>
              <a:rPr lang="en-US" sz="1133" b="1" dirty="0">
                <a:solidFill>
                  <a:srgbClr val="0A1628"/>
                </a:solidFill>
              </a:rPr>
              <a:t>1</a:t>
            </a:r>
            <a:endParaRPr lang="en-US" sz="1133" dirty="0"/>
          </a:p>
        </p:txBody>
      </p:sp>
      <p:sp>
        <p:nvSpPr>
          <p:cNvPr id="11" name="Text 9"/>
          <p:cNvSpPr/>
          <p:nvPr/>
        </p:nvSpPr>
        <p:spPr>
          <a:xfrm>
            <a:off x="902208" y="1865376"/>
            <a:ext cx="2023872" cy="975360"/>
          </a:xfrm>
          <a:prstGeom prst="rect">
            <a:avLst/>
          </a:prstGeom>
          <a:noFill/>
          <a:ln/>
        </p:spPr>
        <p:txBody>
          <a:bodyPr wrap="square" rtlCol="0" anchor="ctr"/>
          <a:lstStyle/>
          <a:p>
            <a:r>
              <a:rPr lang="en-US" sz="1533" dirty="0">
                <a:solidFill>
                  <a:srgbClr val="FFFFFF"/>
                </a:solidFill>
              </a:rPr>
              <a:t>Amreli</a:t>
            </a:r>
            <a:endParaRPr lang="en-US" sz="1533" dirty="0"/>
          </a:p>
        </p:txBody>
      </p:sp>
      <p:sp>
        <p:nvSpPr>
          <p:cNvPr id="12" name="Shape 10"/>
          <p:cNvSpPr/>
          <p:nvPr/>
        </p:nvSpPr>
        <p:spPr>
          <a:xfrm>
            <a:off x="3243072" y="1865376"/>
            <a:ext cx="2657856" cy="975360"/>
          </a:xfrm>
          <a:prstGeom prst="roundRect">
            <a:avLst>
              <a:gd name="adj" fmla="val 10000"/>
            </a:avLst>
          </a:prstGeom>
          <a:solidFill>
            <a:srgbClr val="102040"/>
          </a:solidFill>
          <a:ln w="10160">
            <a:solidFill>
              <a:srgbClr val="1E3A5F"/>
            </a:solidFill>
            <a:prstDash val="solid"/>
          </a:ln>
          <a:effectLst>
            <a:outerShdw blurRad="63500" dist="25400" dir="2700000" algn="bl" rotWithShape="0">
              <a:srgbClr val="000000">
                <a:alpha val="25000"/>
              </a:srgbClr>
            </a:outerShdw>
          </a:effectLst>
        </p:spPr>
      </p:sp>
      <p:sp>
        <p:nvSpPr>
          <p:cNvPr id="13" name="Shape 11"/>
          <p:cNvSpPr/>
          <p:nvPr/>
        </p:nvSpPr>
        <p:spPr>
          <a:xfrm>
            <a:off x="3364992" y="1987296"/>
            <a:ext cx="365760" cy="365760"/>
          </a:xfrm>
          <a:prstGeom prst="ellipse">
            <a:avLst/>
          </a:prstGeom>
          <a:solidFill>
            <a:srgbClr val="43D9A0"/>
          </a:solidFill>
          <a:ln w="12700">
            <a:solidFill>
              <a:srgbClr val="000000"/>
            </a:solidFill>
            <a:prstDash val="solid"/>
          </a:ln>
        </p:spPr>
      </p:sp>
      <p:sp>
        <p:nvSpPr>
          <p:cNvPr id="14" name="Text 12"/>
          <p:cNvSpPr/>
          <p:nvPr/>
        </p:nvSpPr>
        <p:spPr>
          <a:xfrm>
            <a:off x="3364992" y="1987296"/>
            <a:ext cx="365760" cy="365760"/>
          </a:xfrm>
          <a:prstGeom prst="rect">
            <a:avLst/>
          </a:prstGeom>
          <a:noFill/>
          <a:ln/>
        </p:spPr>
        <p:txBody>
          <a:bodyPr wrap="square" lIns="0" tIns="0" rIns="0" bIns="0" rtlCol="0" anchor="ctr"/>
          <a:lstStyle/>
          <a:p>
            <a:pPr algn="ctr"/>
            <a:r>
              <a:rPr lang="en-US" sz="1133" b="1" dirty="0">
                <a:solidFill>
                  <a:srgbClr val="0A1628"/>
                </a:solidFill>
              </a:rPr>
              <a:t>2</a:t>
            </a:r>
            <a:endParaRPr lang="en-US" sz="1133" dirty="0"/>
          </a:p>
        </p:txBody>
      </p:sp>
      <p:sp>
        <p:nvSpPr>
          <p:cNvPr id="15" name="Text 13"/>
          <p:cNvSpPr/>
          <p:nvPr/>
        </p:nvSpPr>
        <p:spPr>
          <a:xfrm>
            <a:off x="3803904" y="1865376"/>
            <a:ext cx="2023872" cy="975360"/>
          </a:xfrm>
          <a:prstGeom prst="rect">
            <a:avLst/>
          </a:prstGeom>
          <a:noFill/>
          <a:ln/>
        </p:spPr>
        <p:txBody>
          <a:bodyPr wrap="square" rtlCol="0" anchor="ctr"/>
          <a:lstStyle/>
          <a:p>
            <a:r>
              <a:rPr lang="en-US" sz="1533" dirty="0">
                <a:solidFill>
                  <a:srgbClr val="FFFFFF"/>
                </a:solidFill>
              </a:rPr>
              <a:t>Jamnagar</a:t>
            </a:r>
            <a:endParaRPr lang="en-US" sz="1533" dirty="0"/>
          </a:p>
        </p:txBody>
      </p:sp>
      <p:sp>
        <p:nvSpPr>
          <p:cNvPr id="16" name="Shape 14"/>
          <p:cNvSpPr/>
          <p:nvPr/>
        </p:nvSpPr>
        <p:spPr>
          <a:xfrm>
            <a:off x="6144768" y="1865376"/>
            <a:ext cx="2657856" cy="975360"/>
          </a:xfrm>
          <a:prstGeom prst="roundRect">
            <a:avLst>
              <a:gd name="adj" fmla="val 10000"/>
            </a:avLst>
          </a:prstGeom>
          <a:solidFill>
            <a:srgbClr val="102040"/>
          </a:solidFill>
          <a:ln w="10160">
            <a:solidFill>
              <a:srgbClr val="1E3A5F"/>
            </a:solidFill>
            <a:prstDash val="solid"/>
          </a:ln>
          <a:effectLst>
            <a:outerShdw blurRad="63500" dist="25400" dir="2700000" algn="bl" rotWithShape="0">
              <a:srgbClr val="000000">
                <a:alpha val="25000"/>
              </a:srgbClr>
            </a:outerShdw>
          </a:effectLst>
        </p:spPr>
      </p:sp>
      <p:sp>
        <p:nvSpPr>
          <p:cNvPr id="17" name="Shape 15"/>
          <p:cNvSpPr/>
          <p:nvPr/>
        </p:nvSpPr>
        <p:spPr>
          <a:xfrm>
            <a:off x="6266688" y="1987296"/>
            <a:ext cx="365760" cy="365760"/>
          </a:xfrm>
          <a:prstGeom prst="ellipse">
            <a:avLst/>
          </a:prstGeom>
          <a:solidFill>
            <a:srgbClr val="43D9A0"/>
          </a:solidFill>
          <a:ln w="12700">
            <a:solidFill>
              <a:srgbClr val="000000"/>
            </a:solidFill>
            <a:prstDash val="solid"/>
          </a:ln>
        </p:spPr>
      </p:sp>
      <p:sp>
        <p:nvSpPr>
          <p:cNvPr id="18" name="Text 16"/>
          <p:cNvSpPr/>
          <p:nvPr/>
        </p:nvSpPr>
        <p:spPr>
          <a:xfrm>
            <a:off x="6266688" y="1987296"/>
            <a:ext cx="365760" cy="365760"/>
          </a:xfrm>
          <a:prstGeom prst="rect">
            <a:avLst/>
          </a:prstGeom>
          <a:noFill/>
          <a:ln/>
        </p:spPr>
        <p:txBody>
          <a:bodyPr wrap="square" lIns="0" tIns="0" rIns="0" bIns="0" rtlCol="0" anchor="ctr"/>
          <a:lstStyle/>
          <a:p>
            <a:pPr algn="ctr"/>
            <a:r>
              <a:rPr lang="en-US" sz="1133" b="1" dirty="0">
                <a:solidFill>
                  <a:srgbClr val="0A1628"/>
                </a:solidFill>
              </a:rPr>
              <a:t>3</a:t>
            </a:r>
            <a:endParaRPr lang="en-US" sz="1133" dirty="0"/>
          </a:p>
        </p:txBody>
      </p:sp>
      <p:sp>
        <p:nvSpPr>
          <p:cNvPr id="19" name="Text 17"/>
          <p:cNvSpPr/>
          <p:nvPr/>
        </p:nvSpPr>
        <p:spPr>
          <a:xfrm>
            <a:off x="6705600" y="1865376"/>
            <a:ext cx="2023872" cy="975360"/>
          </a:xfrm>
          <a:prstGeom prst="rect">
            <a:avLst/>
          </a:prstGeom>
          <a:noFill/>
          <a:ln/>
        </p:spPr>
        <p:txBody>
          <a:bodyPr wrap="square" rtlCol="0" anchor="ctr"/>
          <a:lstStyle/>
          <a:p>
            <a:r>
              <a:rPr lang="en-US" sz="1533" dirty="0">
                <a:solidFill>
                  <a:srgbClr val="FFFFFF"/>
                </a:solidFill>
              </a:rPr>
              <a:t>Junagadh</a:t>
            </a:r>
            <a:endParaRPr lang="en-US" sz="1533" dirty="0"/>
          </a:p>
        </p:txBody>
      </p:sp>
      <p:sp>
        <p:nvSpPr>
          <p:cNvPr id="20" name="Shape 18"/>
          <p:cNvSpPr/>
          <p:nvPr/>
        </p:nvSpPr>
        <p:spPr>
          <a:xfrm>
            <a:off x="9046464" y="1865376"/>
            <a:ext cx="2657856" cy="975360"/>
          </a:xfrm>
          <a:prstGeom prst="roundRect">
            <a:avLst>
              <a:gd name="adj" fmla="val 10000"/>
            </a:avLst>
          </a:prstGeom>
          <a:solidFill>
            <a:srgbClr val="102040"/>
          </a:solidFill>
          <a:ln w="10160">
            <a:solidFill>
              <a:srgbClr val="1E3A5F"/>
            </a:solidFill>
            <a:prstDash val="solid"/>
          </a:ln>
          <a:effectLst>
            <a:outerShdw blurRad="63500" dist="25400" dir="2700000" algn="bl" rotWithShape="0">
              <a:srgbClr val="000000">
                <a:alpha val="25000"/>
              </a:srgbClr>
            </a:outerShdw>
          </a:effectLst>
        </p:spPr>
      </p:sp>
      <p:sp>
        <p:nvSpPr>
          <p:cNvPr id="21" name="Shape 19"/>
          <p:cNvSpPr/>
          <p:nvPr/>
        </p:nvSpPr>
        <p:spPr>
          <a:xfrm>
            <a:off x="9168384" y="1987296"/>
            <a:ext cx="365760" cy="365760"/>
          </a:xfrm>
          <a:prstGeom prst="ellipse">
            <a:avLst/>
          </a:prstGeom>
          <a:solidFill>
            <a:srgbClr val="43D9A0"/>
          </a:solidFill>
          <a:ln w="12700">
            <a:solidFill>
              <a:srgbClr val="000000"/>
            </a:solidFill>
            <a:prstDash val="solid"/>
          </a:ln>
        </p:spPr>
      </p:sp>
      <p:sp>
        <p:nvSpPr>
          <p:cNvPr id="22" name="Text 20"/>
          <p:cNvSpPr/>
          <p:nvPr/>
        </p:nvSpPr>
        <p:spPr>
          <a:xfrm>
            <a:off x="9168384" y="1987296"/>
            <a:ext cx="365760" cy="365760"/>
          </a:xfrm>
          <a:prstGeom prst="rect">
            <a:avLst/>
          </a:prstGeom>
          <a:noFill/>
          <a:ln/>
        </p:spPr>
        <p:txBody>
          <a:bodyPr wrap="square" lIns="0" tIns="0" rIns="0" bIns="0" rtlCol="0" anchor="ctr"/>
          <a:lstStyle/>
          <a:p>
            <a:pPr algn="ctr"/>
            <a:r>
              <a:rPr lang="en-US" sz="1133" b="1" dirty="0">
                <a:solidFill>
                  <a:srgbClr val="0A1628"/>
                </a:solidFill>
              </a:rPr>
              <a:t>4</a:t>
            </a:r>
            <a:endParaRPr lang="en-US" sz="1133" dirty="0"/>
          </a:p>
        </p:txBody>
      </p:sp>
      <p:sp>
        <p:nvSpPr>
          <p:cNvPr id="23" name="Text 21"/>
          <p:cNvSpPr/>
          <p:nvPr/>
        </p:nvSpPr>
        <p:spPr>
          <a:xfrm>
            <a:off x="9607296" y="1865376"/>
            <a:ext cx="2023872" cy="975360"/>
          </a:xfrm>
          <a:prstGeom prst="rect">
            <a:avLst/>
          </a:prstGeom>
          <a:noFill/>
          <a:ln/>
        </p:spPr>
        <p:txBody>
          <a:bodyPr wrap="square" rtlCol="0" anchor="ctr"/>
          <a:lstStyle/>
          <a:p>
            <a:r>
              <a:rPr lang="en-US" sz="1533" dirty="0">
                <a:solidFill>
                  <a:srgbClr val="FFFFFF"/>
                </a:solidFill>
              </a:rPr>
              <a:t>Porbandar</a:t>
            </a:r>
            <a:endParaRPr lang="en-US" sz="1533" dirty="0"/>
          </a:p>
        </p:txBody>
      </p:sp>
      <p:sp>
        <p:nvSpPr>
          <p:cNvPr id="24" name="Shape 22"/>
          <p:cNvSpPr/>
          <p:nvPr/>
        </p:nvSpPr>
        <p:spPr>
          <a:xfrm>
            <a:off x="341376" y="3084576"/>
            <a:ext cx="2657856" cy="975360"/>
          </a:xfrm>
          <a:prstGeom prst="roundRect">
            <a:avLst>
              <a:gd name="adj" fmla="val 10000"/>
            </a:avLst>
          </a:prstGeom>
          <a:solidFill>
            <a:srgbClr val="102040"/>
          </a:solidFill>
          <a:ln w="10160">
            <a:solidFill>
              <a:srgbClr val="1E3A5F"/>
            </a:solidFill>
            <a:prstDash val="solid"/>
          </a:ln>
          <a:effectLst>
            <a:outerShdw blurRad="63500" dist="25400" dir="2700000" algn="bl" rotWithShape="0">
              <a:srgbClr val="000000">
                <a:alpha val="25000"/>
              </a:srgbClr>
            </a:outerShdw>
          </a:effectLst>
        </p:spPr>
      </p:sp>
      <p:sp>
        <p:nvSpPr>
          <p:cNvPr id="25" name="Shape 23"/>
          <p:cNvSpPr/>
          <p:nvPr/>
        </p:nvSpPr>
        <p:spPr>
          <a:xfrm>
            <a:off x="463296" y="3206496"/>
            <a:ext cx="365760" cy="365760"/>
          </a:xfrm>
          <a:prstGeom prst="ellipse">
            <a:avLst/>
          </a:prstGeom>
          <a:solidFill>
            <a:srgbClr val="43D9A0"/>
          </a:solidFill>
          <a:ln w="12700">
            <a:solidFill>
              <a:srgbClr val="000000"/>
            </a:solidFill>
            <a:prstDash val="solid"/>
          </a:ln>
        </p:spPr>
      </p:sp>
      <p:sp>
        <p:nvSpPr>
          <p:cNvPr id="26" name="Text 24"/>
          <p:cNvSpPr/>
          <p:nvPr/>
        </p:nvSpPr>
        <p:spPr>
          <a:xfrm>
            <a:off x="463296" y="3206496"/>
            <a:ext cx="365760" cy="365760"/>
          </a:xfrm>
          <a:prstGeom prst="rect">
            <a:avLst/>
          </a:prstGeom>
          <a:noFill/>
          <a:ln/>
        </p:spPr>
        <p:txBody>
          <a:bodyPr wrap="square" lIns="0" tIns="0" rIns="0" bIns="0" rtlCol="0" anchor="ctr"/>
          <a:lstStyle/>
          <a:p>
            <a:pPr algn="ctr"/>
            <a:r>
              <a:rPr lang="en-US" sz="1133" b="1" dirty="0">
                <a:solidFill>
                  <a:srgbClr val="0A1628"/>
                </a:solidFill>
              </a:rPr>
              <a:t>5</a:t>
            </a:r>
            <a:endParaRPr lang="en-US" sz="1133" dirty="0"/>
          </a:p>
        </p:txBody>
      </p:sp>
      <p:sp>
        <p:nvSpPr>
          <p:cNvPr id="27" name="Text 25"/>
          <p:cNvSpPr/>
          <p:nvPr/>
        </p:nvSpPr>
        <p:spPr>
          <a:xfrm>
            <a:off x="902208" y="3084576"/>
            <a:ext cx="2023872" cy="975360"/>
          </a:xfrm>
          <a:prstGeom prst="rect">
            <a:avLst/>
          </a:prstGeom>
          <a:noFill/>
          <a:ln/>
        </p:spPr>
        <p:txBody>
          <a:bodyPr wrap="square" rtlCol="0" anchor="ctr"/>
          <a:lstStyle/>
          <a:p>
            <a:r>
              <a:rPr lang="en-US" sz="1533" dirty="0">
                <a:solidFill>
                  <a:srgbClr val="FFFFFF"/>
                </a:solidFill>
              </a:rPr>
              <a:t>Bhavnagar</a:t>
            </a:r>
            <a:endParaRPr lang="en-US" sz="1533" dirty="0"/>
          </a:p>
        </p:txBody>
      </p:sp>
      <p:sp>
        <p:nvSpPr>
          <p:cNvPr id="28" name="Shape 26"/>
          <p:cNvSpPr/>
          <p:nvPr/>
        </p:nvSpPr>
        <p:spPr>
          <a:xfrm>
            <a:off x="3243072" y="3084576"/>
            <a:ext cx="2657856" cy="975360"/>
          </a:xfrm>
          <a:prstGeom prst="roundRect">
            <a:avLst>
              <a:gd name="adj" fmla="val 10000"/>
            </a:avLst>
          </a:prstGeom>
          <a:solidFill>
            <a:srgbClr val="102040"/>
          </a:solidFill>
          <a:ln w="10160">
            <a:solidFill>
              <a:srgbClr val="1E3A5F"/>
            </a:solidFill>
            <a:prstDash val="solid"/>
          </a:ln>
          <a:effectLst>
            <a:outerShdw blurRad="63500" dist="25400" dir="2700000" algn="bl" rotWithShape="0">
              <a:srgbClr val="000000">
                <a:alpha val="25000"/>
              </a:srgbClr>
            </a:outerShdw>
          </a:effectLst>
        </p:spPr>
      </p:sp>
      <p:sp>
        <p:nvSpPr>
          <p:cNvPr id="29" name="Shape 27"/>
          <p:cNvSpPr/>
          <p:nvPr/>
        </p:nvSpPr>
        <p:spPr>
          <a:xfrm>
            <a:off x="3364992" y="3206496"/>
            <a:ext cx="365760" cy="365760"/>
          </a:xfrm>
          <a:prstGeom prst="ellipse">
            <a:avLst/>
          </a:prstGeom>
          <a:solidFill>
            <a:srgbClr val="43D9A0"/>
          </a:solidFill>
          <a:ln w="12700">
            <a:solidFill>
              <a:srgbClr val="000000"/>
            </a:solidFill>
            <a:prstDash val="solid"/>
          </a:ln>
        </p:spPr>
      </p:sp>
      <p:sp>
        <p:nvSpPr>
          <p:cNvPr id="30" name="Text 28"/>
          <p:cNvSpPr/>
          <p:nvPr/>
        </p:nvSpPr>
        <p:spPr>
          <a:xfrm>
            <a:off x="3364992" y="3206496"/>
            <a:ext cx="365760" cy="365760"/>
          </a:xfrm>
          <a:prstGeom prst="rect">
            <a:avLst/>
          </a:prstGeom>
          <a:noFill/>
          <a:ln/>
        </p:spPr>
        <p:txBody>
          <a:bodyPr wrap="square" lIns="0" tIns="0" rIns="0" bIns="0" rtlCol="0" anchor="ctr"/>
          <a:lstStyle/>
          <a:p>
            <a:pPr algn="ctr"/>
            <a:r>
              <a:rPr lang="en-US" sz="1133" b="1" dirty="0">
                <a:solidFill>
                  <a:srgbClr val="0A1628"/>
                </a:solidFill>
              </a:rPr>
              <a:t>6</a:t>
            </a:r>
            <a:endParaRPr lang="en-US" sz="1133" dirty="0"/>
          </a:p>
        </p:txBody>
      </p:sp>
      <p:sp>
        <p:nvSpPr>
          <p:cNvPr id="31" name="Text 29"/>
          <p:cNvSpPr/>
          <p:nvPr/>
        </p:nvSpPr>
        <p:spPr>
          <a:xfrm>
            <a:off x="3803904" y="3084576"/>
            <a:ext cx="2023872" cy="975360"/>
          </a:xfrm>
          <a:prstGeom prst="rect">
            <a:avLst/>
          </a:prstGeom>
          <a:noFill/>
          <a:ln/>
        </p:spPr>
        <p:txBody>
          <a:bodyPr wrap="square" rtlCol="0" anchor="ctr"/>
          <a:lstStyle/>
          <a:p>
            <a:r>
              <a:rPr lang="en-US" sz="1533" dirty="0">
                <a:solidFill>
                  <a:srgbClr val="FFFFFF"/>
                </a:solidFill>
              </a:rPr>
              <a:t>Morbi</a:t>
            </a:r>
            <a:endParaRPr lang="en-US" sz="1533" dirty="0"/>
          </a:p>
        </p:txBody>
      </p:sp>
      <p:sp>
        <p:nvSpPr>
          <p:cNvPr id="32" name="Shape 30"/>
          <p:cNvSpPr/>
          <p:nvPr/>
        </p:nvSpPr>
        <p:spPr>
          <a:xfrm>
            <a:off x="6144768" y="3084576"/>
            <a:ext cx="2657856" cy="975360"/>
          </a:xfrm>
          <a:prstGeom prst="roundRect">
            <a:avLst>
              <a:gd name="adj" fmla="val 10000"/>
            </a:avLst>
          </a:prstGeom>
          <a:solidFill>
            <a:srgbClr val="163569"/>
          </a:solidFill>
          <a:ln w="22860">
            <a:solidFill>
              <a:srgbClr val="C9A84C"/>
            </a:solidFill>
            <a:prstDash val="solid"/>
          </a:ln>
          <a:effectLst>
            <a:outerShdw blurRad="63500" dist="25400" dir="2700000" algn="bl" rotWithShape="0">
              <a:srgbClr val="000000">
                <a:alpha val="25000"/>
              </a:srgbClr>
            </a:outerShdw>
          </a:effectLst>
        </p:spPr>
      </p:sp>
      <p:sp>
        <p:nvSpPr>
          <p:cNvPr id="33" name="Shape 31"/>
          <p:cNvSpPr/>
          <p:nvPr/>
        </p:nvSpPr>
        <p:spPr>
          <a:xfrm>
            <a:off x="6266688" y="3206496"/>
            <a:ext cx="365760" cy="365760"/>
          </a:xfrm>
          <a:prstGeom prst="ellipse">
            <a:avLst/>
          </a:prstGeom>
          <a:solidFill>
            <a:srgbClr val="C9A84C"/>
          </a:solidFill>
          <a:ln w="12700">
            <a:solidFill>
              <a:srgbClr val="000000"/>
            </a:solidFill>
            <a:prstDash val="solid"/>
          </a:ln>
        </p:spPr>
      </p:sp>
      <p:sp>
        <p:nvSpPr>
          <p:cNvPr id="34" name="Text 32"/>
          <p:cNvSpPr/>
          <p:nvPr/>
        </p:nvSpPr>
        <p:spPr>
          <a:xfrm>
            <a:off x="6266688" y="3206496"/>
            <a:ext cx="365760" cy="365760"/>
          </a:xfrm>
          <a:prstGeom prst="rect">
            <a:avLst/>
          </a:prstGeom>
          <a:noFill/>
          <a:ln/>
        </p:spPr>
        <p:txBody>
          <a:bodyPr wrap="square" lIns="0" tIns="0" rIns="0" bIns="0" rtlCol="0" anchor="ctr"/>
          <a:lstStyle/>
          <a:p>
            <a:pPr algn="ctr"/>
            <a:r>
              <a:rPr lang="en-US" sz="1133" b="1" dirty="0">
                <a:solidFill>
                  <a:srgbClr val="0A1628"/>
                </a:solidFill>
              </a:rPr>
              <a:t>7</a:t>
            </a:r>
            <a:endParaRPr lang="en-US" sz="1133" dirty="0"/>
          </a:p>
        </p:txBody>
      </p:sp>
      <p:sp>
        <p:nvSpPr>
          <p:cNvPr id="35" name="Text 33"/>
          <p:cNvSpPr/>
          <p:nvPr/>
        </p:nvSpPr>
        <p:spPr>
          <a:xfrm>
            <a:off x="6705600" y="3084576"/>
            <a:ext cx="2023872" cy="975360"/>
          </a:xfrm>
          <a:prstGeom prst="rect">
            <a:avLst/>
          </a:prstGeom>
          <a:noFill/>
          <a:ln/>
        </p:spPr>
        <p:txBody>
          <a:bodyPr wrap="square" rtlCol="0" anchor="ctr"/>
          <a:lstStyle/>
          <a:p>
            <a:r>
              <a:rPr lang="en-US" sz="1533" b="1" dirty="0">
                <a:solidFill>
                  <a:srgbClr val="C9A84C"/>
                </a:solidFill>
              </a:rPr>
              <a:t>Rajkot</a:t>
            </a:r>
            <a:endParaRPr lang="en-US" sz="1533" dirty="0"/>
          </a:p>
        </p:txBody>
      </p:sp>
      <p:sp>
        <p:nvSpPr>
          <p:cNvPr id="36" name="Shape 34"/>
          <p:cNvSpPr/>
          <p:nvPr/>
        </p:nvSpPr>
        <p:spPr>
          <a:xfrm>
            <a:off x="9046464" y="3084576"/>
            <a:ext cx="2657856" cy="975360"/>
          </a:xfrm>
          <a:prstGeom prst="roundRect">
            <a:avLst>
              <a:gd name="adj" fmla="val 10000"/>
            </a:avLst>
          </a:prstGeom>
          <a:solidFill>
            <a:srgbClr val="102040"/>
          </a:solidFill>
          <a:ln w="10160">
            <a:solidFill>
              <a:srgbClr val="1E3A5F"/>
            </a:solidFill>
            <a:prstDash val="solid"/>
          </a:ln>
          <a:effectLst>
            <a:outerShdw blurRad="63500" dist="25400" dir="2700000" algn="bl" rotWithShape="0">
              <a:srgbClr val="000000">
                <a:alpha val="25000"/>
              </a:srgbClr>
            </a:outerShdw>
          </a:effectLst>
        </p:spPr>
      </p:sp>
      <p:sp>
        <p:nvSpPr>
          <p:cNvPr id="37" name="Shape 35"/>
          <p:cNvSpPr/>
          <p:nvPr/>
        </p:nvSpPr>
        <p:spPr>
          <a:xfrm>
            <a:off x="9168384" y="3206496"/>
            <a:ext cx="365760" cy="365760"/>
          </a:xfrm>
          <a:prstGeom prst="ellipse">
            <a:avLst/>
          </a:prstGeom>
          <a:solidFill>
            <a:srgbClr val="43D9A0"/>
          </a:solidFill>
          <a:ln w="12700">
            <a:solidFill>
              <a:srgbClr val="000000"/>
            </a:solidFill>
            <a:prstDash val="solid"/>
          </a:ln>
        </p:spPr>
      </p:sp>
      <p:sp>
        <p:nvSpPr>
          <p:cNvPr id="38" name="Text 36"/>
          <p:cNvSpPr/>
          <p:nvPr/>
        </p:nvSpPr>
        <p:spPr>
          <a:xfrm>
            <a:off x="9168384" y="3206496"/>
            <a:ext cx="365760" cy="365760"/>
          </a:xfrm>
          <a:prstGeom prst="rect">
            <a:avLst/>
          </a:prstGeom>
          <a:noFill/>
          <a:ln/>
        </p:spPr>
        <p:txBody>
          <a:bodyPr wrap="square" lIns="0" tIns="0" rIns="0" bIns="0" rtlCol="0" anchor="ctr"/>
          <a:lstStyle/>
          <a:p>
            <a:pPr algn="ctr"/>
            <a:r>
              <a:rPr lang="en-US" sz="1133" b="1" dirty="0">
                <a:solidFill>
                  <a:srgbClr val="0A1628"/>
                </a:solidFill>
              </a:rPr>
              <a:t>8</a:t>
            </a:r>
            <a:endParaRPr lang="en-US" sz="1133" dirty="0"/>
          </a:p>
        </p:txBody>
      </p:sp>
      <p:sp>
        <p:nvSpPr>
          <p:cNvPr id="39" name="Text 37"/>
          <p:cNvSpPr/>
          <p:nvPr/>
        </p:nvSpPr>
        <p:spPr>
          <a:xfrm>
            <a:off x="9607296" y="3084576"/>
            <a:ext cx="2023872" cy="975360"/>
          </a:xfrm>
          <a:prstGeom prst="rect">
            <a:avLst/>
          </a:prstGeom>
          <a:noFill/>
          <a:ln/>
        </p:spPr>
        <p:txBody>
          <a:bodyPr wrap="square" rtlCol="0" anchor="ctr"/>
          <a:lstStyle/>
          <a:p>
            <a:r>
              <a:rPr lang="en-US" sz="1533" dirty="0">
                <a:solidFill>
                  <a:srgbClr val="FFFFFF"/>
                </a:solidFill>
              </a:rPr>
              <a:t>Surendranagar</a:t>
            </a:r>
            <a:endParaRPr lang="en-US" sz="1533" dirty="0"/>
          </a:p>
        </p:txBody>
      </p:sp>
      <p:sp>
        <p:nvSpPr>
          <p:cNvPr id="40" name="Shape 38"/>
          <p:cNvSpPr/>
          <p:nvPr/>
        </p:nvSpPr>
        <p:spPr>
          <a:xfrm>
            <a:off x="341376" y="4303776"/>
            <a:ext cx="2657856" cy="975360"/>
          </a:xfrm>
          <a:prstGeom prst="roundRect">
            <a:avLst>
              <a:gd name="adj" fmla="val 10000"/>
            </a:avLst>
          </a:prstGeom>
          <a:solidFill>
            <a:srgbClr val="102040"/>
          </a:solidFill>
          <a:ln w="10160">
            <a:solidFill>
              <a:srgbClr val="1E3A5F"/>
            </a:solidFill>
            <a:prstDash val="solid"/>
          </a:ln>
          <a:effectLst>
            <a:outerShdw blurRad="63500" dist="25400" dir="2700000" algn="bl" rotWithShape="0">
              <a:srgbClr val="000000">
                <a:alpha val="25000"/>
              </a:srgbClr>
            </a:outerShdw>
          </a:effectLst>
        </p:spPr>
      </p:sp>
      <p:sp>
        <p:nvSpPr>
          <p:cNvPr id="41" name="Shape 39"/>
          <p:cNvSpPr/>
          <p:nvPr/>
        </p:nvSpPr>
        <p:spPr>
          <a:xfrm>
            <a:off x="463296" y="4425696"/>
            <a:ext cx="365760" cy="365760"/>
          </a:xfrm>
          <a:prstGeom prst="ellipse">
            <a:avLst/>
          </a:prstGeom>
          <a:solidFill>
            <a:srgbClr val="43D9A0"/>
          </a:solidFill>
          <a:ln w="12700">
            <a:solidFill>
              <a:srgbClr val="000000"/>
            </a:solidFill>
            <a:prstDash val="solid"/>
          </a:ln>
        </p:spPr>
      </p:sp>
      <p:sp>
        <p:nvSpPr>
          <p:cNvPr id="42" name="Text 40"/>
          <p:cNvSpPr/>
          <p:nvPr/>
        </p:nvSpPr>
        <p:spPr>
          <a:xfrm>
            <a:off x="463296" y="4425696"/>
            <a:ext cx="365760" cy="365760"/>
          </a:xfrm>
          <a:prstGeom prst="rect">
            <a:avLst/>
          </a:prstGeom>
          <a:noFill/>
          <a:ln/>
        </p:spPr>
        <p:txBody>
          <a:bodyPr wrap="square" lIns="0" tIns="0" rIns="0" bIns="0" rtlCol="0" anchor="ctr"/>
          <a:lstStyle/>
          <a:p>
            <a:pPr algn="ctr"/>
            <a:r>
              <a:rPr lang="en-US" sz="1133" b="1" dirty="0">
                <a:solidFill>
                  <a:srgbClr val="0A1628"/>
                </a:solidFill>
              </a:rPr>
              <a:t>9</a:t>
            </a:r>
            <a:endParaRPr lang="en-US" sz="1133" dirty="0"/>
          </a:p>
        </p:txBody>
      </p:sp>
      <p:sp>
        <p:nvSpPr>
          <p:cNvPr id="43" name="Text 41"/>
          <p:cNvSpPr/>
          <p:nvPr/>
        </p:nvSpPr>
        <p:spPr>
          <a:xfrm>
            <a:off x="902208" y="4303776"/>
            <a:ext cx="2023872" cy="975360"/>
          </a:xfrm>
          <a:prstGeom prst="rect">
            <a:avLst/>
          </a:prstGeom>
          <a:noFill/>
          <a:ln/>
        </p:spPr>
        <p:txBody>
          <a:bodyPr wrap="square" rtlCol="0" anchor="ctr"/>
          <a:lstStyle/>
          <a:p>
            <a:r>
              <a:rPr lang="en-US" sz="1533" dirty="0">
                <a:solidFill>
                  <a:srgbClr val="FFFFFF"/>
                </a:solidFill>
              </a:rPr>
              <a:t>Kutchh</a:t>
            </a:r>
            <a:endParaRPr lang="en-US" sz="1533" dirty="0"/>
          </a:p>
        </p:txBody>
      </p:sp>
      <p:sp>
        <p:nvSpPr>
          <p:cNvPr id="44" name="Shape 42"/>
          <p:cNvSpPr/>
          <p:nvPr/>
        </p:nvSpPr>
        <p:spPr>
          <a:xfrm>
            <a:off x="3243072" y="4303776"/>
            <a:ext cx="2657856" cy="975360"/>
          </a:xfrm>
          <a:prstGeom prst="roundRect">
            <a:avLst>
              <a:gd name="adj" fmla="val 10000"/>
            </a:avLst>
          </a:prstGeom>
          <a:solidFill>
            <a:srgbClr val="102040"/>
          </a:solidFill>
          <a:ln w="10160">
            <a:solidFill>
              <a:srgbClr val="1E3A5F"/>
            </a:solidFill>
            <a:prstDash val="solid"/>
          </a:ln>
          <a:effectLst>
            <a:outerShdw blurRad="63500" dist="25400" dir="2700000" algn="bl" rotWithShape="0">
              <a:srgbClr val="000000">
                <a:alpha val="25000"/>
              </a:srgbClr>
            </a:outerShdw>
          </a:effectLst>
        </p:spPr>
      </p:sp>
      <p:sp>
        <p:nvSpPr>
          <p:cNvPr id="45" name="Shape 43"/>
          <p:cNvSpPr/>
          <p:nvPr/>
        </p:nvSpPr>
        <p:spPr>
          <a:xfrm>
            <a:off x="3364992" y="4425696"/>
            <a:ext cx="365760" cy="365760"/>
          </a:xfrm>
          <a:prstGeom prst="ellipse">
            <a:avLst/>
          </a:prstGeom>
          <a:solidFill>
            <a:srgbClr val="43D9A0"/>
          </a:solidFill>
          <a:ln w="12700">
            <a:solidFill>
              <a:srgbClr val="000000"/>
            </a:solidFill>
            <a:prstDash val="solid"/>
          </a:ln>
        </p:spPr>
      </p:sp>
      <p:sp>
        <p:nvSpPr>
          <p:cNvPr id="46" name="Text 44"/>
          <p:cNvSpPr/>
          <p:nvPr/>
        </p:nvSpPr>
        <p:spPr>
          <a:xfrm>
            <a:off x="3364992" y="4425696"/>
            <a:ext cx="365760" cy="365760"/>
          </a:xfrm>
          <a:prstGeom prst="rect">
            <a:avLst/>
          </a:prstGeom>
          <a:noFill/>
          <a:ln/>
        </p:spPr>
        <p:txBody>
          <a:bodyPr wrap="square" lIns="0" tIns="0" rIns="0" bIns="0" rtlCol="0" anchor="ctr"/>
          <a:lstStyle/>
          <a:p>
            <a:pPr algn="ctr"/>
            <a:r>
              <a:rPr lang="en-US" sz="1133" b="1" dirty="0">
                <a:solidFill>
                  <a:srgbClr val="0A1628"/>
                </a:solidFill>
              </a:rPr>
              <a:t>10</a:t>
            </a:r>
            <a:endParaRPr lang="en-US" sz="1133" dirty="0"/>
          </a:p>
        </p:txBody>
      </p:sp>
      <p:sp>
        <p:nvSpPr>
          <p:cNvPr id="47" name="Text 45"/>
          <p:cNvSpPr/>
          <p:nvPr/>
        </p:nvSpPr>
        <p:spPr>
          <a:xfrm>
            <a:off x="3803904" y="4303776"/>
            <a:ext cx="2023872" cy="975360"/>
          </a:xfrm>
          <a:prstGeom prst="rect">
            <a:avLst/>
          </a:prstGeom>
          <a:noFill/>
          <a:ln/>
        </p:spPr>
        <p:txBody>
          <a:bodyPr wrap="square" rtlCol="0" anchor="ctr"/>
          <a:lstStyle/>
          <a:p>
            <a:r>
              <a:rPr lang="en-US" sz="1533" dirty="0">
                <a:solidFill>
                  <a:srgbClr val="FFFFFF"/>
                </a:solidFill>
              </a:rPr>
              <a:t>Gir-Somnath</a:t>
            </a:r>
            <a:endParaRPr lang="en-US" sz="1533" dirty="0"/>
          </a:p>
        </p:txBody>
      </p:sp>
      <p:sp>
        <p:nvSpPr>
          <p:cNvPr id="48" name="Shape 46"/>
          <p:cNvSpPr/>
          <p:nvPr/>
        </p:nvSpPr>
        <p:spPr>
          <a:xfrm>
            <a:off x="6144768" y="4303776"/>
            <a:ext cx="2657856" cy="975360"/>
          </a:xfrm>
          <a:prstGeom prst="roundRect">
            <a:avLst>
              <a:gd name="adj" fmla="val 10000"/>
            </a:avLst>
          </a:prstGeom>
          <a:solidFill>
            <a:srgbClr val="102040"/>
          </a:solidFill>
          <a:ln w="10160">
            <a:solidFill>
              <a:srgbClr val="1E3A5F"/>
            </a:solidFill>
            <a:prstDash val="solid"/>
          </a:ln>
          <a:effectLst>
            <a:outerShdw blurRad="63500" dist="25400" dir="2700000" algn="bl" rotWithShape="0">
              <a:srgbClr val="000000">
                <a:alpha val="25000"/>
              </a:srgbClr>
            </a:outerShdw>
          </a:effectLst>
        </p:spPr>
      </p:sp>
      <p:sp>
        <p:nvSpPr>
          <p:cNvPr id="49" name="Shape 47"/>
          <p:cNvSpPr/>
          <p:nvPr/>
        </p:nvSpPr>
        <p:spPr>
          <a:xfrm>
            <a:off x="6266688" y="4425696"/>
            <a:ext cx="365760" cy="365760"/>
          </a:xfrm>
          <a:prstGeom prst="ellipse">
            <a:avLst/>
          </a:prstGeom>
          <a:solidFill>
            <a:srgbClr val="43D9A0"/>
          </a:solidFill>
          <a:ln w="12700">
            <a:solidFill>
              <a:srgbClr val="000000"/>
            </a:solidFill>
            <a:prstDash val="solid"/>
          </a:ln>
        </p:spPr>
      </p:sp>
      <p:sp>
        <p:nvSpPr>
          <p:cNvPr id="50" name="Text 48"/>
          <p:cNvSpPr/>
          <p:nvPr/>
        </p:nvSpPr>
        <p:spPr>
          <a:xfrm>
            <a:off x="6266688" y="4425696"/>
            <a:ext cx="365760" cy="365760"/>
          </a:xfrm>
          <a:prstGeom prst="rect">
            <a:avLst/>
          </a:prstGeom>
          <a:noFill/>
          <a:ln/>
        </p:spPr>
        <p:txBody>
          <a:bodyPr wrap="square" lIns="0" tIns="0" rIns="0" bIns="0" rtlCol="0" anchor="ctr"/>
          <a:lstStyle/>
          <a:p>
            <a:pPr algn="ctr"/>
            <a:r>
              <a:rPr lang="en-US" sz="1133" b="1" dirty="0">
                <a:solidFill>
                  <a:srgbClr val="0A1628"/>
                </a:solidFill>
              </a:rPr>
              <a:t>11</a:t>
            </a:r>
            <a:endParaRPr lang="en-US" sz="1133" dirty="0"/>
          </a:p>
        </p:txBody>
      </p:sp>
      <p:sp>
        <p:nvSpPr>
          <p:cNvPr id="51" name="Text 49"/>
          <p:cNvSpPr/>
          <p:nvPr/>
        </p:nvSpPr>
        <p:spPr>
          <a:xfrm>
            <a:off x="6705600" y="4303776"/>
            <a:ext cx="2023872" cy="975360"/>
          </a:xfrm>
          <a:prstGeom prst="rect">
            <a:avLst/>
          </a:prstGeom>
          <a:noFill/>
          <a:ln/>
        </p:spPr>
        <p:txBody>
          <a:bodyPr wrap="square" rtlCol="0" anchor="ctr"/>
          <a:lstStyle/>
          <a:p>
            <a:r>
              <a:rPr lang="en-US" sz="1533" dirty="0">
                <a:solidFill>
                  <a:srgbClr val="FFFFFF"/>
                </a:solidFill>
              </a:rPr>
              <a:t>Devbhumi Dwarka</a:t>
            </a:r>
            <a:endParaRPr lang="en-US" sz="1533" dirty="0"/>
          </a:p>
        </p:txBody>
      </p:sp>
      <p:sp>
        <p:nvSpPr>
          <p:cNvPr id="52" name="Shape 50"/>
          <p:cNvSpPr/>
          <p:nvPr/>
        </p:nvSpPr>
        <p:spPr>
          <a:xfrm>
            <a:off x="9046464" y="4303776"/>
            <a:ext cx="2657856" cy="975360"/>
          </a:xfrm>
          <a:prstGeom prst="roundRect">
            <a:avLst>
              <a:gd name="adj" fmla="val 10000"/>
            </a:avLst>
          </a:prstGeom>
          <a:solidFill>
            <a:srgbClr val="102040"/>
          </a:solidFill>
          <a:ln w="10160">
            <a:solidFill>
              <a:srgbClr val="1E3A5F"/>
            </a:solidFill>
            <a:prstDash val="solid"/>
          </a:ln>
          <a:effectLst>
            <a:outerShdw blurRad="63500" dist="25400" dir="2700000" algn="bl" rotWithShape="0">
              <a:srgbClr val="000000">
                <a:alpha val="25000"/>
              </a:srgbClr>
            </a:outerShdw>
          </a:effectLst>
        </p:spPr>
      </p:sp>
      <p:sp>
        <p:nvSpPr>
          <p:cNvPr id="53" name="Shape 51"/>
          <p:cNvSpPr/>
          <p:nvPr/>
        </p:nvSpPr>
        <p:spPr>
          <a:xfrm>
            <a:off x="9168384" y="4425696"/>
            <a:ext cx="365760" cy="365760"/>
          </a:xfrm>
          <a:prstGeom prst="ellipse">
            <a:avLst/>
          </a:prstGeom>
          <a:solidFill>
            <a:srgbClr val="43D9A0"/>
          </a:solidFill>
          <a:ln w="12700">
            <a:solidFill>
              <a:srgbClr val="000000"/>
            </a:solidFill>
            <a:prstDash val="solid"/>
          </a:ln>
        </p:spPr>
      </p:sp>
      <p:sp>
        <p:nvSpPr>
          <p:cNvPr id="54" name="Text 52"/>
          <p:cNvSpPr/>
          <p:nvPr/>
        </p:nvSpPr>
        <p:spPr>
          <a:xfrm>
            <a:off x="9168384" y="4425696"/>
            <a:ext cx="365760" cy="365760"/>
          </a:xfrm>
          <a:prstGeom prst="rect">
            <a:avLst/>
          </a:prstGeom>
          <a:noFill/>
          <a:ln/>
        </p:spPr>
        <p:txBody>
          <a:bodyPr wrap="square" lIns="0" tIns="0" rIns="0" bIns="0" rtlCol="0" anchor="ctr"/>
          <a:lstStyle/>
          <a:p>
            <a:pPr algn="ctr"/>
            <a:r>
              <a:rPr lang="en-US" sz="1133" b="1" dirty="0">
                <a:solidFill>
                  <a:srgbClr val="0A1628"/>
                </a:solidFill>
              </a:rPr>
              <a:t>12</a:t>
            </a:r>
            <a:endParaRPr lang="en-US" sz="1133" dirty="0"/>
          </a:p>
        </p:txBody>
      </p:sp>
      <p:sp>
        <p:nvSpPr>
          <p:cNvPr id="55" name="Text 53"/>
          <p:cNvSpPr/>
          <p:nvPr/>
        </p:nvSpPr>
        <p:spPr>
          <a:xfrm>
            <a:off x="9607296" y="4303776"/>
            <a:ext cx="2023872" cy="975360"/>
          </a:xfrm>
          <a:prstGeom prst="rect">
            <a:avLst/>
          </a:prstGeom>
          <a:noFill/>
          <a:ln/>
        </p:spPr>
        <p:txBody>
          <a:bodyPr wrap="square" rtlCol="0" anchor="ctr"/>
          <a:lstStyle/>
          <a:p>
            <a:r>
              <a:rPr lang="en-US" sz="1533" dirty="0">
                <a:solidFill>
                  <a:srgbClr val="FFFFFF"/>
                </a:solidFill>
              </a:rPr>
              <a:t>Botad</a:t>
            </a:r>
            <a:endParaRPr lang="en-US" sz="1533" dirty="0"/>
          </a:p>
        </p:txBody>
      </p:sp>
      <p:sp>
        <p:nvSpPr>
          <p:cNvPr id="59" name="Text 57"/>
          <p:cNvSpPr/>
          <p:nvPr/>
        </p:nvSpPr>
        <p:spPr>
          <a:xfrm>
            <a:off x="243840" y="6547104"/>
            <a:ext cx="11704320" cy="310896"/>
          </a:xfrm>
          <a:prstGeom prst="rect">
            <a:avLst/>
          </a:prstGeom>
          <a:noFill/>
          <a:ln/>
        </p:spPr>
        <p:txBody>
          <a:bodyPr wrap="square" lIns="0" tIns="0" rIns="0" bIns="0" rtlCol="0" anchor="ctr"/>
          <a:lstStyle/>
          <a:p>
            <a:pPr algn="ctr"/>
            <a:endParaRPr lang="en-US" sz="1067" dirty="0"/>
          </a:p>
        </p:txBody>
      </p:sp>
      <p:sp>
        <p:nvSpPr>
          <p:cNvPr id="60" name="Shape 51"/>
          <p:cNvSpPr/>
          <p:nvPr/>
        </p:nvSpPr>
        <p:spPr>
          <a:xfrm>
            <a:off x="0" y="6217920"/>
            <a:ext cx="12192000" cy="329184"/>
          </a:xfrm>
          <a:prstGeom prst="rect">
            <a:avLst/>
          </a:prstGeom>
          <a:solidFill>
            <a:srgbClr val="102040"/>
          </a:solidFill>
          <a:ln w="12700">
            <a:solidFill>
              <a:srgbClr val="102040"/>
            </a:solidFill>
            <a:prstDash val="solid"/>
          </a:ln>
        </p:spPr>
      </p:sp>
    </p:spTree>
    <p:extLst>
      <p:ext uri="{BB962C8B-B14F-4D97-AF65-F5344CB8AC3E}">
        <p14:creationId xmlns:p14="http://schemas.microsoft.com/office/powerpoint/2010/main" val="403303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0A1628"/>
        </a:solidFill>
        <a:effectLst/>
      </p:bgPr>
    </p:bg>
    <p:spTree>
      <p:nvGrpSpPr>
        <p:cNvPr id="1" name=""/>
        <p:cNvGrpSpPr/>
        <p:nvPr/>
      </p:nvGrpSpPr>
      <p:grpSpPr>
        <a:xfrm>
          <a:off x="0" y="0"/>
          <a:ext cx="0" cy="0"/>
          <a:chOff x="0" y="0"/>
          <a:chExt cx="0" cy="0"/>
        </a:xfrm>
      </p:grpSpPr>
      <p:sp>
        <p:nvSpPr>
          <p:cNvPr id="2" name="Shape 0"/>
          <p:cNvSpPr/>
          <p:nvPr/>
        </p:nvSpPr>
        <p:spPr>
          <a:xfrm>
            <a:off x="0" y="0"/>
            <a:ext cx="609600" cy="6858000"/>
          </a:xfrm>
          <a:prstGeom prst="rect">
            <a:avLst/>
          </a:prstGeom>
          <a:solidFill>
            <a:srgbClr val="C9A84C"/>
          </a:solidFill>
          <a:ln w="12700">
            <a:solidFill>
              <a:srgbClr val="C9A84C"/>
            </a:solidFill>
            <a:prstDash val="solid"/>
          </a:ln>
        </p:spPr>
      </p:sp>
      <p:sp>
        <p:nvSpPr>
          <p:cNvPr id="3" name="Shape 1"/>
          <p:cNvSpPr/>
          <p:nvPr/>
        </p:nvSpPr>
        <p:spPr>
          <a:xfrm>
            <a:off x="0" y="4998720"/>
            <a:ext cx="12192000" cy="1859280"/>
          </a:xfrm>
          <a:prstGeom prst="rect">
            <a:avLst/>
          </a:prstGeom>
          <a:solidFill>
            <a:srgbClr val="0D1F3C"/>
          </a:solidFill>
          <a:ln w="12700">
            <a:solidFill>
              <a:srgbClr val="0D1F3C"/>
            </a:solidFill>
            <a:prstDash val="solid"/>
          </a:ln>
        </p:spPr>
      </p:sp>
      <p:sp>
        <p:nvSpPr>
          <p:cNvPr id="5" name="Text 3"/>
          <p:cNvSpPr/>
          <p:nvPr/>
        </p:nvSpPr>
        <p:spPr>
          <a:xfrm>
            <a:off x="1036320" y="2377440"/>
            <a:ext cx="10485120" cy="2438400"/>
          </a:xfrm>
          <a:prstGeom prst="rect">
            <a:avLst/>
          </a:prstGeom>
          <a:noFill/>
          <a:ln/>
        </p:spPr>
        <p:txBody>
          <a:bodyPr wrap="square" rtlCol="0" anchor="ctr"/>
          <a:lstStyle/>
          <a:p>
            <a:pPr defTabSz="1219170"/>
            <a:r>
              <a:rPr lang="en-US" sz="6133" b="1" dirty="0">
                <a:solidFill>
                  <a:srgbClr val="FFFFFF"/>
                </a:solidFill>
                <a:latin typeface="Calibri" pitchFamily="34" charset="0"/>
                <a:ea typeface="Calibri" pitchFamily="34" charset="-122"/>
                <a:cs typeface="Calibri" pitchFamily="34" charset="-120"/>
              </a:rPr>
              <a:t>GSTAT </a:t>
            </a:r>
            <a:r>
              <a:rPr lang="en-US" sz="6133" b="1" dirty="0" smtClean="0">
                <a:solidFill>
                  <a:srgbClr val="FFFFFF"/>
                </a:solidFill>
                <a:latin typeface="Calibri" pitchFamily="34" charset="0"/>
                <a:ea typeface="Calibri" pitchFamily="34" charset="-122"/>
                <a:cs typeface="Calibri" pitchFamily="34" charset="-120"/>
              </a:rPr>
              <a:t>Structure</a:t>
            </a:r>
            <a:endParaRPr lang="en-US" sz="6133" dirty="0">
              <a:solidFill>
                <a:prstClr val="black"/>
              </a:solidFill>
              <a:latin typeface="Calibri" panose="020F0502020204030204"/>
            </a:endParaRPr>
          </a:p>
        </p:txBody>
      </p:sp>
      <p:sp>
        <p:nvSpPr>
          <p:cNvPr id="6" name="Text 4"/>
          <p:cNvSpPr/>
          <p:nvPr/>
        </p:nvSpPr>
        <p:spPr>
          <a:xfrm>
            <a:off x="1021806" y="5478851"/>
            <a:ext cx="10728960" cy="487680"/>
          </a:xfrm>
          <a:prstGeom prst="rect">
            <a:avLst/>
          </a:prstGeom>
          <a:noFill/>
          <a:ln/>
        </p:spPr>
        <p:txBody>
          <a:bodyPr wrap="square" rtlCol="0" anchor="ctr"/>
          <a:lstStyle/>
          <a:p>
            <a:pPr defTabSz="1219170"/>
            <a:r>
              <a:rPr lang="en-US" sz="2400" dirty="0">
                <a:solidFill>
                  <a:srgbClr val="E8C96A"/>
                </a:solidFill>
                <a:latin typeface="Calibri" pitchFamily="34" charset="0"/>
                <a:ea typeface="Calibri" pitchFamily="34" charset="-122"/>
                <a:cs typeface="Calibri" pitchFamily="34" charset="-120"/>
              </a:rPr>
              <a:t>Principal Bench  ·  State Benches  ·  Category Allocation  ·  Single Member Bench</a:t>
            </a:r>
            <a:endParaRPr lang="en-US" sz="2400" dirty="0">
              <a:solidFill>
                <a:prstClr val="black"/>
              </a:solidFill>
              <a:latin typeface="Calibri" panose="020F0502020204030204"/>
            </a:endParaRPr>
          </a:p>
        </p:txBody>
      </p:sp>
    </p:spTree>
    <p:extLst>
      <p:ext uri="{BB962C8B-B14F-4D97-AF65-F5344CB8AC3E}">
        <p14:creationId xmlns:p14="http://schemas.microsoft.com/office/powerpoint/2010/main" val="232043566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Shape 0"/>
          <p:cNvSpPr/>
          <p:nvPr/>
        </p:nvSpPr>
        <p:spPr>
          <a:xfrm>
            <a:off x="0" y="0"/>
            <a:ext cx="12192000" cy="97536"/>
          </a:xfrm>
          <a:prstGeom prst="rect">
            <a:avLst/>
          </a:prstGeom>
          <a:solidFill>
            <a:srgbClr val="C9A84C"/>
          </a:solidFill>
          <a:ln w="12700">
            <a:solidFill>
              <a:srgbClr val="C9A84C"/>
            </a:solidFill>
            <a:prstDash val="solid"/>
          </a:ln>
        </p:spPr>
      </p:sp>
      <p:sp>
        <p:nvSpPr>
          <p:cNvPr id="3" name="Text 1"/>
          <p:cNvSpPr/>
          <p:nvPr/>
        </p:nvSpPr>
        <p:spPr>
          <a:xfrm>
            <a:off x="670560" y="268224"/>
            <a:ext cx="10850880" cy="792480"/>
          </a:xfrm>
          <a:prstGeom prst="rect">
            <a:avLst/>
          </a:prstGeom>
          <a:noFill/>
          <a:ln/>
        </p:spPr>
        <p:txBody>
          <a:bodyPr wrap="square" rtlCol="0" anchor="ctr"/>
          <a:lstStyle/>
          <a:p>
            <a:pPr defTabSz="1219170"/>
            <a:r>
              <a:rPr lang="en-US" sz="3467" b="1" dirty="0">
                <a:solidFill>
                  <a:srgbClr val="002060"/>
                </a:solidFill>
                <a:latin typeface="Calibri" pitchFamily="34" charset="0"/>
                <a:ea typeface="Calibri" pitchFamily="34" charset="-122"/>
                <a:cs typeface="Calibri" pitchFamily="34" charset="-120"/>
              </a:rPr>
              <a:t>GSTAT Structure: Two-Tier Bench System</a:t>
            </a:r>
            <a:endParaRPr lang="en-US" sz="3467" dirty="0">
              <a:solidFill>
                <a:srgbClr val="002060"/>
              </a:solidFill>
              <a:latin typeface="Calibri" panose="020F0502020204030204"/>
            </a:endParaRPr>
          </a:p>
        </p:txBody>
      </p:sp>
      <p:sp>
        <p:nvSpPr>
          <p:cNvPr id="4" name="Shape 2"/>
          <p:cNvSpPr/>
          <p:nvPr/>
        </p:nvSpPr>
        <p:spPr>
          <a:xfrm>
            <a:off x="670560" y="1121664"/>
            <a:ext cx="10850880" cy="0"/>
          </a:xfrm>
          <a:prstGeom prst="line">
            <a:avLst/>
          </a:prstGeom>
          <a:noFill/>
          <a:ln w="12700">
            <a:solidFill>
              <a:srgbClr val="1E3A6A"/>
            </a:solidFill>
            <a:prstDash val="solid"/>
          </a:ln>
        </p:spPr>
      </p:sp>
      <p:sp>
        <p:nvSpPr>
          <p:cNvPr id="5" name="Shape 3"/>
          <p:cNvSpPr/>
          <p:nvPr/>
        </p:nvSpPr>
        <p:spPr>
          <a:xfrm>
            <a:off x="548640" y="1316736"/>
            <a:ext cx="4998720" cy="4053550"/>
          </a:xfrm>
          <a:prstGeom prst="roundRect">
            <a:avLst>
              <a:gd name="adj" fmla="val 3117"/>
            </a:avLst>
          </a:prstGeom>
          <a:solidFill>
            <a:srgbClr val="0D1F3C"/>
          </a:solidFill>
          <a:ln w="19050">
            <a:solidFill>
              <a:srgbClr val="C9A84C"/>
            </a:solidFill>
            <a:prstDash val="solid"/>
          </a:ln>
          <a:effectLst>
            <a:outerShdw blurRad="127000" dist="38100" dir="8100000" algn="bl" rotWithShape="0">
              <a:srgbClr val="000000">
                <a:alpha val="25000"/>
              </a:srgbClr>
            </a:outerShdw>
          </a:effectLst>
        </p:spPr>
      </p:sp>
      <p:sp>
        <p:nvSpPr>
          <p:cNvPr id="7" name="Text 5"/>
          <p:cNvSpPr/>
          <p:nvPr/>
        </p:nvSpPr>
        <p:spPr>
          <a:xfrm>
            <a:off x="2316480" y="1584960"/>
            <a:ext cx="1341120" cy="1341120"/>
          </a:xfrm>
          <a:prstGeom prst="rect">
            <a:avLst/>
          </a:prstGeom>
          <a:noFill/>
          <a:ln/>
        </p:spPr>
        <p:txBody>
          <a:bodyPr wrap="square" rtlCol="0" anchor="ctr"/>
          <a:lstStyle/>
          <a:p>
            <a:pPr algn="ctr" defTabSz="1219170"/>
            <a:endParaRPr lang="en-US" sz="2400" dirty="0">
              <a:solidFill>
                <a:prstClr val="black"/>
              </a:solidFill>
              <a:latin typeface="Calibri" panose="020F0502020204030204"/>
            </a:endParaRPr>
          </a:p>
        </p:txBody>
      </p:sp>
      <p:sp>
        <p:nvSpPr>
          <p:cNvPr id="8" name="Text 6"/>
          <p:cNvSpPr/>
          <p:nvPr/>
        </p:nvSpPr>
        <p:spPr>
          <a:xfrm>
            <a:off x="731520" y="2192238"/>
            <a:ext cx="4632960" cy="548640"/>
          </a:xfrm>
          <a:prstGeom prst="rect">
            <a:avLst/>
          </a:prstGeom>
          <a:noFill/>
          <a:ln/>
        </p:spPr>
        <p:txBody>
          <a:bodyPr wrap="square" rtlCol="0" anchor="ctr"/>
          <a:lstStyle/>
          <a:p>
            <a:pPr algn="ctr" defTabSz="1219170"/>
            <a:r>
              <a:rPr lang="en-US" sz="3600" b="1" dirty="0">
                <a:solidFill>
                  <a:srgbClr val="FFFFFF"/>
                </a:solidFill>
                <a:latin typeface="Calibri" pitchFamily="34" charset="0"/>
                <a:ea typeface="Calibri" pitchFamily="34" charset="-122"/>
                <a:cs typeface="Calibri" pitchFamily="34" charset="-120"/>
              </a:rPr>
              <a:t>Principal Bench</a:t>
            </a:r>
            <a:endParaRPr lang="en-US" sz="3600" dirty="0">
              <a:solidFill>
                <a:prstClr val="black"/>
              </a:solidFill>
              <a:latin typeface="Calibri" panose="020F0502020204030204"/>
            </a:endParaRPr>
          </a:p>
        </p:txBody>
      </p:sp>
      <p:sp>
        <p:nvSpPr>
          <p:cNvPr id="9" name="Shape 7"/>
          <p:cNvSpPr/>
          <p:nvPr/>
        </p:nvSpPr>
        <p:spPr>
          <a:xfrm>
            <a:off x="1036320" y="2859894"/>
            <a:ext cx="4023360" cy="0"/>
          </a:xfrm>
          <a:prstGeom prst="line">
            <a:avLst/>
          </a:prstGeom>
          <a:noFill/>
          <a:ln w="9525">
            <a:solidFill>
              <a:srgbClr val="C9A84C"/>
            </a:solidFill>
            <a:prstDash val="solid"/>
          </a:ln>
        </p:spPr>
      </p:sp>
      <p:sp>
        <p:nvSpPr>
          <p:cNvPr id="10" name="Text 8"/>
          <p:cNvSpPr/>
          <p:nvPr/>
        </p:nvSpPr>
        <p:spPr>
          <a:xfrm>
            <a:off x="914400" y="3117668"/>
            <a:ext cx="4267200" cy="1706880"/>
          </a:xfrm>
          <a:prstGeom prst="rect">
            <a:avLst/>
          </a:prstGeom>
          <a:noFill/>
          <a:ln/>
        </p:spPr>
        <p:txBody>
          <a:bodyPr wrap="square" rtlCol="0" anchor="ctr"/>
          <a:lstStyle/>
          <a:p>
            <a:pPr marL="457189" indent="-457189" algn="just" defTabSz="1219170">
              <a:buSzPct val="100000"/>
              <a:buFontTx/>
              <a:buChar char="•"/>
            </a:pPr>
            <a:r>
              <a:rPr lang="en-US" sz="2400" dirty="0">
                <a:solidFill>
                  <a:srgbClr val="E8EEF6"/>
                </a:solidFill>
                <a:latin typeface="Calibri" pitchFamily="34" charset="0"/>
                <a:ea typeface="Calibri" pitchFamily="34" charset="-122"/>
                <a:cs typeface="Calibri" pitchFamily="34" charset="-120"/>
              </a:rPr>
              <a:t>Oversees national-level cases</a:t>
            </a:r>
            <a:endParaRPr lang="en-US" sz="2400" dirty="0">
              <a:solidFill>
                <a:prstClr val="black"/>
              </a:solidFill>
              <a:latin typeface="Calibri" panose="020F0502020204030204"/>
            </a:endParaRPr>
          </a:p>
          <a:p>
            <a:pPr marL="457189" indent="-457189" algn="just" defTabSz="1219170">
              <a:buSzPct val="100000"/>
              <a:buFontTx/>
              <a:buChar char="•"/>
            </a:pPr>
            <a:r>
              <a:rPr lang="en-US" sz="2400" dirty="0">
                <a:solidFill>
                  <a:srgbClr val="E8EEF6"/>
                </a:solidFill>
                <a:latin typeface="Calibri" pitchFamily="34" charset="0"/>
                <a:ea typeface="Calibri" pitchFamily="34" charset="-122"/>
                <a:cs typeface="Calibri" pitchFamily="34" charset="-120"/>
              </a:rPr>
              <a:t>Central judicial authority</a:t>
            </a:r>
            <a:endParaRPr lang="en-US" sz="2400" dirty="0">
              <a:solidFill>
                <a:prstClr val="black"/>
              </a:solidFill>
              <a:latin typeface="Calibri" panose="020F0502020204030204"/>
            </a:endParaRPr>
          </a:p>
          <a:p>
            <a:pPr marL="457189" indent="-457189" algn="just" defTabSz="1219170">
              <a:buSzPct val="100000"/>
              <a:buFontTx/>
              <a:buChar char="•"/>
            </a:pPr>
            <a:r>
              <a:rPr lang="en-US" sz="2400" dirty="0">
                <a:solidFill>
                  <a:srgbClr val="E8EEF6"/>
                </a:solidFill>
                <a:latin typeface="Calibri" pitchFamily="34" charset="0"/>
                <a:ea typeface="Calibri" pitchFamily="34" charset="-122"/>
                <a:cs typeface="Calibri" pitchFamily="34" charset="-120"/>
              </a:rPr>
              <a:t>Located in New Delhi</a:t>
            </a:r>
            <a:endParaRPr lang="en-US" sz="2400" dirty="0">
              <a:solidFill>
                <a:prstClr val="black"/>
              </a:solidFill>
              <a:latin typeface="Calibri" panose="020F0502020204030204"/>
            </a:endParaRPr>
          </a:p>
        </p:txBody>
      </p:sp>
      <p:sp>
        <p:nvSpPr>
          <p:cNvPr id="11" name="Shape 9"/>
          <p:cNvSpPr/>
          <p:nvPr/>
        </p:nvSpPr>
        <p:spPr>
          <a:xfrm>
            <a:off x="6644640" y="1316736"/>
            <a:ext cx="4998720" cy="4053550"/>
          </a:xfrm>
          <a:prstGeom prst="roundRect">
            <a:avLst>
              <a:gd name="adj" fmla="val 3117"/>
            </a:avLst>
          </a:prstGeom>
          <a:solidFill>
            <a:srgbClr val="0D1F3C"/>
          </a:solidFill>
          <a:ln w="19050">
            <a:solidFill>
              <a:srgbClr val="7A9ABF"/>
            </a:solidFill>
            <a:prstDash val="solid"/>
          </a:ln>
          <a:effectLst>
            <a:outerShdw blurRad="127000" dist="38100" dir="8100000" algn="bl" rotWithShape="0">
              <a:srgbClr val="000000">
                <a:alpha val="25000"/>
              </a:srgbClr>
            </a:outerShdw>
          </a:effectLst>
        </p:spPr>
      </p:sp>
      <p:sp>
        <p:nvSpPr>
          <p:cNvPr id="13" name="Text 11"/>
          <p:cNvSpPr/>
          <p:nvPr/>
        </p:nvSpPr>
        <p:spPr>
          <a:xfrm>
            <a:off x="8473440" y="1584960"/>
            <a:ext cx="1341120" cy="1341120"/>
          </a:xfrm>
          <a:prstGeom prst="rect">
            <a:avLst/>
          </a:prstGeom>
          <a:noFill/>
          <a:ln/>
        </p:spPr>
        <p:txBody>
          <a:bodyPr wrap="square" rtlCol="0" anchor="ctr"/>
          <a:lstStyle/>
          <a:p>
            <a:pPr algn="ctr" defTabSz="1219170"/>
            <a:endParaRPr lang="en-US" sz="2400" dirty="0">
              <a:solidFill>
                <a:prstClr val="black"/>
              </a:solidFill>
              <a:latin typeface="Calibri" panose="020F0502020204030204"/>
            </a:endParaRPr>
          </a:p>
        </p:txBody>
      </p:sp>
      <p:sp>
        <p:nvSpPr>
          <p:cNvPr id="14" name="Text 12"/>
          <p:cNvSpPr/>
          <p:nvPr/>
        </p:nvSpPr>
        <p:spPr>
          <a:xfrm>
            <a:off x="6766560" y="2192238"/>
            <a:ext cx="4754880" cy="548640"/>
          </a:xfrm>
          <a:prstGeom prst="rect">
            <a:avLst/>
          </a:prstGeom>
          <a:noFill/>
          <a:ln/>
        </p:spPr>
        <p:txBody>
          <a:bodyPr wrap="square" rtlCol="0" anchor="ctr"/>
          <a:lstStyle/>
          <a:p>
            <a:pPr algn="ctr" defTabSz="1219170"/>
            <a:r>
              <a:rPr lang="en-US" sz="3600" b="1" dirty="0">
                <a:solidFill>
                  <a:srgbClr val="FFFFFF"/>
                </a:solidFill>
                <a:latin typeface="Calibri" pitchFamily="34" charset="0"/>
                <a:ea typeface="Calibri" pitchFamily="34" charset="-122"/>
                <a:cs typeface="Calibri" pitchFamily="34" charset="-120"/>
              </a:rPr>
              <a:t>State-Level Benches</a:t>
            </a:r>
            <a:endParaRPr lang="en-US" sz="3600" dirty="0">
              <a:solidFill>
                <a:prstClr val="black"/>
              </a:solidFill>
              <a:latin typeface="Calibri" panose="020F0502020204030204"/>
            </a:endParaRPr>
          </a:p>
        </p:txBody>
      </p:sp>
      <p:sp>
        <p:nvSpPr>
          <p:cNvPr id="15" name="Shape 13"/>
          <p:cNvSpPr/>
          <p:nvPr/>
        </p:nvSpPr>
        <p:spPr>
          <a:xfrm>
            <a:off x="7010400" y="2859894"/>
            <a:ext cx="4023360" cy="0"/>
          </a:xfrm>
          <a:prstGeom prst="line">
            <a:avLst/>
          </a:prstGeom>
          <a:noFill/>
          <a:ln w="9525">
            <a:solidFill>
              <a:srgbClr val="7A9ABF"/>
            </a:solidFill>
            <a:prstDash val="solid"/>
          </a:ln>
        </p:spPr>
      </p:sp>
      <p:sp>
        <p:nvSpPr>
          <p:cNvPr id="16" name="Text 14"/>
          <p:cNvSpPr/>
          <p:nvPr/>
        </p:nvSpPr>
        <p:spPr>
          <a:xfrm>
            <a:off x="6888480" y="3117668"/>
            <a:ext cx="4511040" cy="1706880"/>
          </a:xfrm>
          <a:prstGeom prst="rect">
            <a:avLst/>
          </a:prstGeom>
          <a:noFill/>
          <a:ln/>
        </p:spPr>
        <p:txBody>
          <a:bodyPr wrap="square" rtlCol="0" anchor="ctr"/>
          <a:lstStyle/>
          <a:p>
            <a:pPr marL="457189" indent="-457189" algn="just" defTabSz="1219170">
              <a:buSzPct val="100000"/>
              <a:buFontTx/>
              <a:buChar char="•"/>
            </a:pPr>
            <a:r>
              <a:rPr lang="en-US" sz="2400" dirty="0">
                <a:solidFill>
                  <a:srgbClr val="E8EEF6"/>
                </a:solidFill>
                <a:latin typeface="Calibri" pitchFamily="34" charset="0"/>
                <a:ea typeface="Calibri" pitchFamily="34" charset="-122"/>
                <a:cs typeface="Calibri" pitchFamily="34" charset="-120"/>
              </a:rPr>
              <a:t>Handles regional jurisdiction cases</a:t>
            </a:r>
            <a:endParaRPr lang="en-US" sz="2400" dirty="0">
              <a:solidFill>
                <a:prstClr val="black"/>
              </a:solidFill>
              <a:latin typeface="Calibri" panose="020F0502020204030204"/>
            </a:endParaRPr>
          </a:p>
          <a:p>
            <a:pPr marL="457189" indent="-457189" algn="just" defTabSz="1219170">
              <a:buSzPct val="100000"/>
              <a:buFontTx/>
              <a:buChar char="•"/>
            </a:pPr>
            <a:r>
              <a:rPr lang="en-US" sz="2400" dirty="0">
                <a:solidFill>
                  <a:srgbClr val="E8EEF6"/>
                </a:solidFill>
                <a:latin typeface="Calibri" pitchFamily="34" charset="0"/>
                <a:ea typeface="Calibri" pitchFamily="34" charset="-122"/>
                <a:cs typeface="Calibri" pitchFamily="34" charset="-120"/>
              </a:rPr>
              <a:t>State judicial body</a:t>
            </a:r>
            <a:endParaRPr lang="en-US" sz="2400" dirty="0">
              <a:solidFill>
                <a:prstClr val="black"/>
              </a:solidFill>
              <a:latin typeface="Calibri" panose="020F0502020204030204"/>
            </a:endParaRPr>
          </a:p>
        </p:txBody>
      </p:sp>
      <p:sp>
        <p:nvSpPr>
          <p:cNvPr id="17" name="Shape 15"/>
          <p:cNvSpPr/>
          <p:nvPr/>
        </p:nvSpPr>
        <p:spPr>
          <a:xfrm>
            <a:off x="5632704" y="3267456"/>
            <a:ext cx="926592" cy="926592"/>
          </a:xfrm>
          <a:prstGeom prst="ellipse">
            <a:avLst/>
          </a:prstGeom>
          <a:solidFill>
            <a:srgbClr val="0A1628"/>
          </a:solidFill>
          <a:ln w="19050">
            <a:solidFill>
              <a:srgbClr val="1E3A6A"/>
            </a:solidFill>
            <a:prstDash val="solid"/>
          </a:ln>
        </p:spPr>
      </p:sp>
      <p:sp>
        <p:nvSpPr>
          <p:cNvPr id="18" name="Text 16"/>
          <p:cNvSpPr/>
          <p:nvPr/>
        </p:nvSpPr>
        <p:spPr>
          <a:xfrm>
            <a:off x="5632704" y="3267456"/>
            <a:ext cx="926592" cy="926592"/>
          </a:xfrm>
          <a:prstGeom prst="rect">
            <a:avLst/>
          </a:prstGeom>
          <a:noFill/>
          <a:ln/>
        </p:spPr>
        <p:txBody>
          <a:bodyPr wrap="square" rtlCol="0" anchor="ctr"/>
          <a:lstStyle/>
          <a:p>
            <a:pPr algn="ctr" defTabSz="1219170"/>
            <a:r>
              <a:rPr lang="en-US" sz="1333" b="1" dirty="0">
                <a:solidFill>
                  <a:srgbClr val="7A9ABF"/>
                </a:solidFill>
                <a:latin typeface="Calibri" pitchFamily="34" charset="0"/>
                <a:ea typeface="Calibri" pitchFamily="34" charset="-122"/>
                <a:cs typeface="Calibri" pitchFamily="34" charset="-120"/>
              </a:rPr>
              <a:t>VS</a:t>
            </a:r>
            <a:endParaRPr lang="en-US" sz="1333" dirty="0">
              <a:solidFill>
                <a:prstClr val="black"/>
              </a:solidFill>
              <a:latin typeface="Calibri" panose="020F0502020204030204"/>
            </a:endParaRPr>
          </a:p>
        </p:txBody>
      </p:sp>
    </p:spTree>
    <p:extLst>
      <p:ext uri="{BB962C8B-B14F-4D97-AF65-F5344CB8AC3E}">
        <p14:creationId xmlns:p14="http://schemas.microsoft.com/office/powerpoint/2010/main" val="343604436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Shape 0"/>
          <p:cNvSpPr/>
          <p:nvPr/>
        </p:nvSpPr>
        <p:spPr>
          <a:xfrm>
            <a:off x="0" y="0"/>
            <a:ext cx="12192000" cy="97536"/>
          </a:xfrm>
          <a:prstGeom prst="rect">
            <a:avLst/>
          </a:prstGeom>
          <a:solidFill>
            <a:srgbClr val="C9A84C"/>
          </a:solidFill>
          <a:ln w="12700">
            <a:solidFill>
              <a:srgbClr val="C9A84C"/>
            </a:solidFill>
            <a:prstDash val="solid"/>
          </a:ln>
        </p:spPr>
      </p:sp>
      <p:sp>
        <p:nvSpPr>
          <p:cNvPr id="3" name="Text 1"/>
          <p:cNvSpPr/>
          <p:nvPr/>
        </p:nvSpPr>
        <p:spPr>
          <a:xfrm>
            <a:off x="670560" y="268224"/>
            <a:ext cx="10850880" cy="792480"/>
          </a:xfrm>
          <a:prstGeom prst="rect">
            <a:avLst/>
          </a:prstGeom>
          <a:noFill/>
          <a:ln/>
        </p:spPr>
        <p:txBody>
          <a:bodyPr wrap="square" rtlCol="0" anchor="ctr"/>
          <a:lstStyle/>
          <a:p>
            <a:pPr defTabSz="1219170"/>
            <a:r>
              <a:rPr lang="en-US" sz="3467" b="1" dirty="0">
                <a:solidFill>
                  <a:srgbClr val="002060"/>
                </a:solidFill>
                <a:latin typeface="Calibri" pitchFamily="34" charset="0"/>
                <a:ea typeface="Calibri" pitchFamily="34" charset="-122"/>
                <a:cs typeface="Calibri" pitchFamily="34" charset="-120"/>
              </a:rPr>
              <a:t>Detailed Composition of Principal Bench</a:t>
            </a:r>
            <a:endParaRPr lang="en-US" sz="3467" dirty="0">
              <a:solidFill>
                <a:srgbClr val="002060"/>
              </a:solidFill>
              <a:latin typeface="Calibri" panose="020F0502020204030204"/>
            </a:endParaRPr>
          </a:p>
        </p:txBody>
      </p:sp>
      <p:sp>
        <p:nvSpPr>
          <p:cNvPr id="4" name="Shape 2"/>
          <p:cNvSpPr/>
          <p:nvPr/>
        </p:nvSpPr>
        <p:spPr>
          <a:xfrm>
            <a:off x="670560" y="1121664"/>
            <a:ext cx="10850880" cy="0"/>
          </a:xfrm>
          <a:prstGeom prst="line">
            <a:avLst/>
          </a:prstGeom>
          <a:noFill/>
          <a:ln w="12700">
            <a:solidFill>
              <a:srgbClr val="1E3A6A"/>
            </a:solidFill>
            <a:prstDash val="solid"/>
          </a:ln>
        </p:spPr>
      </p:sp>
      <p:sp>
        <p:nvSpPr>
          <p:cNvPr id="5" name="Shape 3"/>
          <p:cNvSpPr/>
          <p:nvPr/>
        </p:nvSpPr>
        <p:spPr>
          <a:xfrm>
            <a:off x="548640" y="1194816"/>
            <a:ext cx="3535680" cy="5242560"/>
          </a:xfrm>
          <a:prstGeom prst="roundRect">
            <a:avLst>
              <a:gd name="adj" fmla="val 3448"/>
            </a:avLst>
          </a:prstGeom>
          <a:solidFill>
            <a:srgbClr val="0D1F3C"/>
          </a:solidFill>
          <a:ln w="19050">
            <a:solidFill>
              <a:srgbClr val="C9A84C"/>
            </a:solidFill>
            <a:prstDash val="solid"/>
          </a:ln>
          <a:effectLst>
            <a:outerShdw blurRad="127000" dist="38100" dir="8100000" algn="bl" rotWithShape="0">
              <a:srgbClr val="000000">
                <a:alpha val="25000"/>
              </a:srgbClr>
            </a:outerShdw>
          </a:effectLst>
        </p:spPr>
      </p:sp>
      <p:sp>
        <p:nvSpPr>
          <p:cNvPr id="8" name="Text 6"/>
          <p:cNvSpPr/>
          <p:nvPr/>
        </p:nvSpPr>
        <p:spPr>
          <a:xfrm>
            <a:off x="694944" y="1892083"/>
            <a:ext cx="3243072" cy="365760"/>
          </a:xfrm>
          <a:prstGeom prst="rect">
            <a:avLst/>
          </a:prstGeom>
          <a:noFill/>
          <a:ln/>
        </p:spPr>
        <p:txBody>
          <a:bodyPr wrap="square" rtlCol="0" anchor="ctr"/>
          <a:lstStyle/>
          <a:p>
            <a:pPr algn="ctr" defTabSz="1219170"/>
            <a:r>
              <a:rPr lang="en-US" b="1" kern="0" spc="267" dirty="0">
                <a:solidFill>
                  <a:srgbClr val="C9A84C"/>
                </a:solidFill>
                <a:latin typeface="Calibri" pitchFamily="34" charset="0"/>
                <a:ea typeface="Calibri" pitchFamily="34" charset="-122"/>
                <a:cs typeface="Calibri" pitchFamily="34" charset="-120"/>
              </a:rPr>
              <a:t>CONSTITUTION DETAILS</a:t>
            </a:r>
            <a:endParaRPr lang="en-US" dirty="0">
              <a:solidFill>
                <a:prstClr val="black"/>
              </a:solidFill>
              <a:latin typeface="Calibri" panose="020F0502020204030204"/>
            </a:endParaRPr>
          </a:p>
        </p:txBody>
      </p:sp>
      <p:sp>
        <p:nvSpPr>
          <p:cNvPr id="9" name="Shape 7"/>
          <p:cNvSpPr/>
          <p:nvPr/>
        </p:nvSpPr>
        <p:spPr>
          <a:xfrm>
            <a:off x="768096" y="2287448"/>
            <a:ext cx="3096768" cy="0"/>
          </a:xfrm>
          <a:prstGeom prst="line">
            <a:avLst/>
          </a:prstGeom>
          <a:noFill/>
          <a:ln w="9525">
            <a:solidFill>
              <a:srgbClr val="1E3A6A"/>
            </a:solidFill>
            <a:prstDash val="solid"/>
          </a:ln>
        </p:spPr>
      </p:sp>
      <p:sp>
        <p:nvSpPr>
          <p:cNvPr id="10" name="Text 8"/>
          <p:cNvSpPr/>
          <p:nvPr/>
        </p:nvSpPr>
        <p:spPr>
          <a:xfrm>
            <a:off x="768096" y="2569030"/>
            <a:ext cx="3096768" cy="1853184"/>
          </a:xfrm>
          <a:prstGeom prst="rect">
            <a:avLst/>
          </a:prstGeom>
          <a:noFill/>
          <a:ln/>
        </p:spPr>
        <p:txBody>
          <a:bodyPr wrap="square" rtlCol="0" anchor="t"/>
          <a:lstStyle/>
          <a:p>
            <a:pPr marL="457189" indent="-457189" algn="just" defTabSz="1219170">
              <a:buSzPct val="100000"/>
              <a:buFontTx/>
              <a:buChar char="•"/>
            </a:pPr>
            <a:r>
              <a:rPr lang="en-US" dirty="0">
                <a:solidFill>
                  <a:srgbClr val="E8EEF6"/>
                </a:solidFill>
                <a:latin typeface="Calibri" pitchFamily="34" charset="0"/>
                <a:ea typeface="Calibri" pitchFamily="34" charset="-122"/>
                <a:cs typeface="Calibri" pitchFamily="34" charset="-120"/>
              </a:rPr>
              <a:t>President (Chairperson)</a:t>
            </a:r>
            <a:endParaRPr lang="en-US" dirty="0">
              <a:solidFill>
                <a:prstClr val="black"/>
              </a:solidFill>
              <a:latin typeface="Calibri" panose="020F0502020204030204"/>
            </a:endParaRPr>
          </a:p>
          <a:p>
            <a:pPr marL="457189" indent="-457189" algn="just" defTabSz="1219170">
              <a:buSzPct val="100000"/>
              <a:buFontTx/>
              <a:buChar char="•"/>
            </a:pPr>
            <a:r>
              <a:rPr lang="en-US" dirty="0">
                <a:solidFill>
                  <a:srgbClr val="E8EEF6"/>
                </a:solidFill>
                <a:latin typeface="Calibri" pitchFamily="34" charset="0"/>
                <a:ea typeface="Calibri" pitchFamily="34" charset="-122"/>
                <a:cs typeface="Calibri" pitchFamily="34" charset="-120"/>
              </a:rPr>
              <a:t>1 Judicial Member</a:t>
            </a:r>
            <a:endParaRPr lang="en-US" dirty="0">
              <a:solidFill>
                <a:prstClr val="black"/>
              </a:solidFill>
              <a:latin typeface="Calibri" panose="020F0502020204030204"/>
            </a:endParaRPr>
          </a:p>
          <a:p>
            <a:pPr marL="457189" indent="-457189" algn="just" defTabSz="1219170">
              <a:buSzPct val="100000"/>
              <a:buFontTx/>
              <a:buChar char="•"/>
            </a:pPr>
            <a:r>
              <a:rPr lang="en-US" dirty="0">
                <a:solidFill>
                  <a:srgbClr val="E8EEF6"/>
                </a:solidFill>
                <a:latin typeface="Calibri" pitchFamily="34" charset="0"/>
                <a:ea typeface="Calibri" pitchFamily="34" charset="-122"/>
                <a:cs typeface="Calibri" pitchFamily="34" charset="-120"/>
              </a:rPr>
              <a:t>1 Technical Member (Centre)</a:t>
            </a:r>
            <a:endParaRPr lang="en-US" dirty="0">
              <a:solidFill>
                <a:prstClr val="black"/>
              </a:solidFill>
              <a:latin typeface="Calibri" panose="020F0502020204030204"/>
            </a:endParaRPr>
          </a:p>
          <a:p>
            <a:pPr marL="457189" indent="-457189" algn="just" defTabSz="1219170">
              <a:buSzPct val="100000"/>
              <a:buFontTx/>
              <a:buChar char="•"/>
            </a:pPr>
            <a:r>
              <a:rPr lang="en-US" dirty="0">
                <a:solidFill>
                  <a:srgbClr val="E8EEF6"/>
                </a:solidFill>
                <a:latin typeface="Calibri" pitchFamily="34" charset="0"/>
                <a:ea typeface="Calibri" pitchFamily="34" charset="-122"/>
                <a:cs typeface="Calibri" pitchFamily="34" charset="-120"/>
              </a:rPr>
              <a:t>1 Technical Member (State)</a:t>
            </a:r>
            <a:endParaRPr lang="en-US" dirty="0">
              <a:solidFill>
                <a:prstClr val="black"/>
              </a:solidFill>
              <a:latin typeface="Calibri" panose="020F0502020204030204"/>
            </a:endParaRPr>
          </a:p>
        </p:txBody>
      </p:sp>
      <p:sp>
        <p:nvSpPr>
          <p:cNvPr id="11" name="Text 9"/>
          <p:cNvSpPr/>
          <p:nvPr/>
        </p:nvSpPr>
        <p:spPr>
          <a:xfrm>
            <a:off x="768096" y="5169408"/>
            <a:ext cx="3096768" cy="512064"/>
          </a:xfrm>
          <a:prstGeom prst="rect">
            <a:avLst/>
          </a:prstGeom>
          <a:noFill/>
          <a:ln/>
        </p:spPr>
        <p:txBody>
          <a:bodyPr wrap="square" rtlCol="0" anchor="ctr"/>
          <a:lstStyle/>
          <a:p>
            <a:pPr defTabSz="1219170"/>
            <a:r>
              <a:rPr lang="en-US" sz="2000" b="1" dirty="0">
                <a:solidFill>
                  <a:srgbClr val="E8C96A"/>
                </a:solidFill>
                <a:latin typeface="Calibri" pitchFamily="34" charset="0"/>
                <a:ea typeface="Calibri" pitchFamily="34" charset="-122"/>
                <a:cs typeface="Calibri" pitchFamily="34" charset="-120"/>
              </a:rPr>
              <a:t>Location: </a:t>
            </a:r>
            <a:r>
              <a:rPr lang="en-US" sz="2000" dirty="0">
                <a:solidFill>
                  <a:srgbClr val="E8EEF6"/>
                </a:solidFill>
                <a:latin typeface="Calibri" pitchFamily="34" charset="0"/>
                <a:ea typeface="Calibri" pitchFamily="34" charset="-122"/>
                <a:cs typeface="Calibri" pitchFamily="34" charset="-120"/>
              </a:rPr>
              <a:t>New Delhi</a:t>
            </a:r>
            <a:endParaRPr lang="en-US" sz="2000" dirty="0">
              <a:solidFill>
                <a:prstClr val="black"/>
              </a:solidFill>
              <a:latin typeface="Calibri" panose="020F0502020204030204"/>
            </a:endParaRPr>
          </a:p>
        </p:txBody>
      </p:sp>
      <p:sp>
        <p:nvSpPr>
          <p:cNvPr id="12" name="Shape 10"/>
          <p:cNvSpPr/>
          <p:nvPr/>
        </p:nvSpPr>
        <p:spPr>
          <a:xfrm>
            <a:off x="4303776" y="1194816"/>
            <a:ext cx="3535680" cy="5242560"/>
          </a:xfrm>
          <a:prstGeom prst="roundRect">
            <a:avLst>
              <a:gd name="adj" fmla="val 3448"/>
            </a:avLst>
          </a:prstGeom>
          <a:solidFill>
            <a:srgbClr val="0D1F3C"/>
          </a:solidFill>
          <a:ln w="19050">
            <a:solidFill>
              <a:srgbClr val="4A90D9"/>
            </a:solidFill>
            <a:prstDash val="solid"/>
          </a:ln>
          <a:effectLst>
            <a:outerShdw blurRad="127000" dist="38100" dir="8100000" algn="bl" rotWithShape="0">
              <a:srgbClr val="000000">
                <a:alpha val="25000"/>
              </a:srgbClr>
            </a:outerShdw>
          </a:effectLst>
        </p:spPr>
      </p:sp>
      <p:sp>
        <p:nvSpPr>
          <p:cNvPr id="15" name="Text 13"/>
          <p:cNvSpPr/>
          <p:nvPr/>
        </p:nvSpPr>
        <p:spPr>
          <a:xfrm>
            <a:off x="4450080" y="1892083"/>
            <a:ext cx="3243072" cy="365760"/>
          </a:xfrm>
          <a:prstGeom prst="rect">
            <a:avLst/>
          </a:prstGeom>
          <a:noFill/>
          <a:ln/>
        </p:spPr>
        <p:txBody>
          <a:bodyPr wrap="square" rtlCol="0" anchor="ctr"/>
          <a:lstStyle/>
          <a:p>
            <a:pPr algn="ctr" defTabSz="1219170"/>
            <a:r>
              <a:rPr lang="en-US" b="1" kern="0" spc="267" dirty="0">
                <a:solidFill>
                  <a:srgbClr val="4A90D9"/>
                </a:solidFill>
                <a:latin typeface="Calibri" pitchFamily="34" charset="0"/>
                <a:ea typeface="Calibri" pitchFamily="34" charset="-122"/>
                <a:cs typeface="Calibri" pitchFamily="34" charset="-120"/>
              </a:rPr>
              <a:t>APPELLATE HIERARCHY</a:t>
            </a:r>
            <a:endParaRPr lang="en-US" dirty="0">
              <a:solidFill>
                <a:prstClr val="black"/>
              </a:solidFill>
              <a:latin typeface="Calibri" panose="020F0502020204030204"/>
            </a:endParaRPr>
          </a:p>
        </p:txBody>
      </p:sp>
      <p:sp>
        <p:nvSpPr>
          <p:cNvPr id="16" name="Shape 14"/>
          <p:cNvSpPr/>
          <p:nvPr/>
        </p:nvSpPr>
        <p:spPr>
          <a:xfrm>
            <a:off x="4523232" y="2287448"/>
            <a:ext cx="3096768" cy="0"/>
          </a:xfrm>
          <a:prstGeom prst="line">
            <a:avLst/>
          </a:prstGeom>
          <a:noFill/>
          <a:ln w="9525">
            <a:solidFill>
              <a:srgbClr val="1E3A6A"/>
            </a:solidFill>
            <a:prstDash val="solid"/>
          </a:ln>
        </p:spPr>
      </p:sp>
      <p:sp>
        <p:nvSpPr>
          <p:cNvPr id="17" name="Text 15"/>
          <p:cNvSpPr/>
          <p:nvPr/>
        </p:nvSpPr>
        <p:spPr>
          <a:xfrm>
            <a:off x="4523232" y="2569030"/>
            <a:ext cx="3096768" cy="1243584"/>
          </a:xfrm>
          <a:prstGeom prst="rect">
            <a:avLst/>
          </a:prstGeom>
          <a:noFill/>
          <a:ln/>
        </p:spPr>
        <p:txBody>
          <a:bodyPr wrap="square" rtlCol="0" anchor="t"/>
          <a:lstStyle/>
          <a:p>
            <a:pPr algn="just" defTabSz="1219170"/>
            <a:r>
              <a:rPr lang="en-US" dirty="0">
                <a:solidFill>
                  <a:srgbClr val="E8EEF6"/>
                </a:solidFill>
                <a:latin typeface="Calibri" pitchFamily="34" charset="0"/>
                <a:ea typeface="Calibri" pitchFamily="34" charset="-122"/>
                <a:cs typeface="Calibri" pitchFamily="34" charset="-120"/>
              </a:rPr>
              <a:t>Appeals against Principal Bench orders go directly to the Supreme Court of India</a:t>
            </a:r>
            <a:endParaRPr lang="en-US" dirty="0">
              <a:solidFill>
                <a:prstClr val="black"/>
              </a:solidFill>
              <a:latin typeface="Calibri" panose="020F0502020204030204"/>
            </a:endParaRPr>
          </a:p>
        </p:txBody>
      </p:sp>
      <p:sp>
        <p:nvSpPr>
          <p:cNvPr id="18" name="Shape 16"/>
          <p:cNvSpPr/>
          <p:nvPr/>
        </p:nvSpPr>
        <p:spPr>
          <a:xfrm>
            <a:off x="8058912" y="1194816"/>
            <a:ext cx="3535680" cy="5242560"/>
          </a:xfrm>
          <a:prstGeom prst="roundRect">
            <a:avLst>
              <a:gd name="adj" fmla="val 3448"/>
            </a:avLst>
          </a:prstGeom>
          <a:solidFill>
            <a:srgbClr val="0D1F3C"/>
          </a:solidFill>
          <a:ln w="19050">
            <a:solidFill>
              <a:srgbClr val="4DB87A"/>
            </a:solidFill>
            <a:prstDash val="solid"/>
          </a:ln>
          <a:effectLst>
            <a:outerShdw blurRad="127000" dist="38100" dir="8100000" algn="bl" rotWithShape="0">
              <a:srgbClr val="000000">
                <a:alpha val="25000"/>
              </a:srgbClr>
            </a:outerShdw>
          </a:effectLst>
        </p:spPr>
      </p:sp>
      <p:sp>
        <p:nvSpPr>
          <p:cNvPr id="21" name="Text 19"/>
          <p:cNvSpPr/>
          <p:nvPr/>
        </p:nvSpPr>
        <p:spPr>
          <a:xfrm>
            <a:off x="8205216" y="1892083"/>
            <a:ext cx="3243072" cy="365760"/>
          </a:xfrm>
          <a:prstGeom prst="rect">
            <a:avLst/>
          </a:prstGeom>
          <a:noFill/>
          <a:ln/>
        </p:spPr>
        <p:txBody>
          <a:bodyPr wrap="square" rtlCol="0" anchor="ctr"/>
          <a:lstStyle/>
          <a:p>
            <a:pPr algn="ctr" defTabSz="1219170"/>
            <a:r>
              <a:rPr lang="en-US" b="1" kern="0" spc="267" dirty="0">
                <a:solidFill>
                  <a:srgbClr val="4DB87A"/>
                </a:solidFill>
                <a:latin typeface="Calibri" pitchFamily="34" charset="0"/>
                <a:ea typeface="Calibri" pitchFamily="34" charset="-122"/>
                <a:cs typeface="Calibri" pitchFamily="34" charset="-120"/>
              </a:rPr>
              <a:t>KEY CHARACTERISTICS</a:t>
            </a:r>
            <a:endParaRPr lang="en-US" dirty="0">
              <a:solidFill>
                <a:prstClr val="black"/>
              </a:solidFill>
              <a:latin typeface="Calibri" panose="020F0502020204030204"/>
            </a:endParaRPr>
          </a:p>
        </p:txBody>
      </p:sp>
      <p:sp>
        <p:nvSpPr>
          <p:cNvPr id="22" name="Shape 20"/>
          <p:cNvSpPr/>
          <p:nvPr/>
        </p:nvSpPr>
        <p:spPr>
          <a:xfrm>
            <a:off x="8278368" y="2287448"/>
            <a:ext cx="3096768" cy="0"/>
          </a:xfrm>
          <a:prstGeom prst="line">
            <a:avLst/>
          </a:prstGeom>
          <a:noFill/>
          <a:ln w="9525">
            <a:solidFill>
              <a:srgbClr val="1E3A6A"/>
            </a:solidFill>
            <a:prstDash val="solid"/>
          </a:ln>
        </p:spPr>
      </p:sp>
      <p:sp>
        <p:nvSpPr>
          <p:cNvPr id="23" name="Text 21"/>
          <p:cNvSpPr/>
          <p:nvPr/>
        </p:nvSpPr>
        <p:spPr>
          <a:xfrm>
            <a:off x="8278368" y="2569030"/>
            <a:ext cx="3096768" cy="658368"/>
          </a:xfrm>
          <a:prstGeom prst="rect">
            <a:avLst/>
          </a:prstGeom>
          <a:noFill/>
          <a:ln/>
        </p:spPr>
        <p:txBody>
          <a:bodyPr wrap="square" rtlCol="0" anchor="t"/>
          <a:lstStyle/>
          <a:p>
            <a:pPr defTabSz="1219170"/>
            <a:r>
              <a:rPr lang="en-US" sz="1600" dirty="0">
                <a:solidFill>
                  <a:srgbClr val="E8EEF6"/>
                </a:solidFill>
                <a:latin typeface="Calibri" pitchFamily="34" charset="0"/>
                <a:ea typeface="Calibri" pitchFamily="34" charset="-122"/>
                <a:cs typeface="Calibri" pitchFamily="34" charset="-120"/>
              </a:rPr>
              <a:t>Handles matters involving:</a:t>
            </a:r>
            <a:endParaRPr lang="en-US" sz="1600" dirty="0">
              <a:solidFill>
                <a:prstClr val="black"/>
              </a:solidFill>
              <a:latin typeface="Calibri" panose="020F0502020204030204"/>
            </a:endParaRPr>
          </a:p>
        </p:txBody>
      </p:sp>
      <p:sp>
        <p:nvSpPr>
          <p:cNvPr id="24" name="Text 22"/>
          <p:cNvSpPr/>
          <p:nvPr/>
        </p:nvSpPr>
        <p:spPr>
          <a:xfrm>
            <a:off x="8205216" y="2955110"/>
            <a:ext cx="3389376" cy="3482266"/>
          </a:xfrm>
          <a:prstGeom prst="rect">
            <a:avLst/>
          </a:prstGeom>
          <a:noFill/>
          <a:ln/>
        </p:spPr>
        <p:txBody>
          <a:bodyPr wrap="square" rtlCol="0" anchor="t"/>
          <a:lstStyle/>
          <a:p>
            <a:pPr marL="457189" indent="-457189" algn="just" defTabSz="1219170">
              <a:buSzPct val="100000"/>
              <a:buFontTx/>
              <a:buChar char="•"/>
            </a:pPr>
            <a:r>
              <a:rPr lang="en-US" dirty="0">
                <a:solidFill>
                  <a:srgbClr val="E8EEF6"/>
                </a:solidFill>
                <a:latin typeface="Calibri" pitchFamily="34" charset="0"/>
                <a:ea typeface="Calibri" pitchFamily="34" charset="-122"/>
                <a:cs typeface="Calibri" pitchFamily="34" charset="-120"/>
              </a:rPr>
              <a:t>Place of Supply (PoS) issues</a:t>
            </a:r>
            <a:endParaRPr lang="en-US" dirty="0">
              <a:solidFill>
                <a:prstClr val="black"/>
              </a:solidFill>
              <a:latin typeface="Calibri" panose="020F0502020204030204"/>
            </a:endParaRPr>
          </a:p>
          <a:p>
            <a:pPr marL="457189" indent="-457189" algn="just" defTabSz="1219170">
              <a:buSzPct val="100000"/>
              <a:buFontTx/>
              <a:buChar char="•"/>
            </a:pPr>
            <a:r>
              <a:rPr lang="en-US" dirty="0">
                <a:solidFill>
                  <a:srgbClr val="E8EEF6"/>
                </a:solidFill>
                <a:latin typeface="Calibri" pitchFamily="34" charset="0"/>
                <a:ea typeface="Calibri" pitchFamily="34" charset="-122"/>
                <a:cs typeface="Calibri" pitchFamily="34" charset="-120"/>
              </a:rPr>
              <a:t>Hears cases pending before two or more State Benches with identical questions of law</a:t>
            </a:r>
            <a:endParaRPr lang="en-US" dirty="0">
              <a:solidFill>
                <a:prstClr val="black"/>
              </a:solidFill>
              <a:latin typeface="Calibri" panose="020F0502020204030204"/>
            </a:endParaRPr>
          </a:p>
          <a:p>
            <a:pPr marL="457189" indent="-457189" algn="just" defTabSz="1219170">
              <a:buSzPct val="100000"/>
              <a:buFontTx/>
              <a:buChar char="•"/>
            </a:pPr>
            <a:r>
              <a:rPr lang="en-US" dirty="0">
                <a:solidFill>
                  <a:srgbClr val="E8EEF6"/>
                </a:solidFill>
                <a:latin typeface="Calibri" pitchFamily="34" charset="0"/>
                <a:ea typeface="Calibri" pitchFamily="34" charset="-122"/>
                <a:cs typeface="Calibri" pitchFamily="34" charset="-120"/>
              </a:rPr>
              <a:t>Jurisdiction over </a:t>
            </a:r>
            <a:r>
              <a:rPr lang="en-US" dirty="0" smtClean="0">
                <a:solidFill>
                  <a:srgbClr val="E8EEF6"/>
                </a:solidFill>
                <a:latin typeface="Calibri" pitchFamily="34" charset="0"/>
                <a:ea typeface="Calibri" pitchFamily="34" charset="-122"/>
                <a:cs typeface="Calibri" pitchFamily="34" charset="-120"/>
              </a:rPr>
              <a:t>OIDAR services </a:t>
            </a:r>
            <a:r>
              <a:rPr lang="en-US" dirty="0">
                <a:solidFill>
                  <a:srgbClr val="E8EEF6"/>
                </a:solidFill>
                <a:latin typeface="Calibri" pitchFamily="34" charset="0"/>
                <a:ea typeface="Calibri" pitchFamily="34" charset="-122"/>
                <a:cs typeface="Calibri" pitchFamily="34" charset="-120"/>
              </a:rPr>
              <a:t>(Section 14) and online money gaming disputes (Section 14A)</a:t>
            </a:r>
            <a:endParaRPr lang="en-US" dirty="0">
              <a:solidFill>
                <a:prstClr val="black"/>
              </a:solidFill>
              <a:latin typeface="Calibri" panose="020F0502020204030204"/>
            </a:endParaRPr>
          </a:p>
          <a:p>
            <a:pPr marL="457189" indent="-457189" algn="just" defTabSz="1219170">
              <a:buSzPct val="100000"/>
              <a:buFontTx/>
              <a:buChar char="•"/>
            </a:pPr>
            <a:r>
              <a:rPr lang="en-US" dirty="0">
                <a:solidFill>
                  <a:srgbClr val="E8EEF6"/>
                </a:solidFill>
                <a:latin typeface="Calibri" pitchFamily="34" charset="0"/>
                <a:ea typeface="Calibri" pitchFamily="34" charset="-122"/>
                <a:cs typeface="Calibri" pitchFamily="34" charset="-120"/>
              </a:rPr>
              <a:t>Handles Input Service Distributor (ISD) credit disputes (Section 20)</a:t>
            </a:r>
            <a:endParaRPr lang="en-US" dirty="0">
              <a:solidFill>
                <a:prstClr val="black"/>
              </a:solidFill>
              <a:latin typeface="Calibri" panose="020F0502020204030204"/>
            </a:endParaRPr>
          </a:p>
        </p:txBody>
      </p:sp>
    </p:spTree>
    <p:extLst>
      <p:ext uri="{BB962C8B-B14F-4D97-AF65-F5344CB8AC3E}">
        <p14:creationId xmlns:p14="http://schemas.microsoft.com/office/powerpoint/2010/main" val="151869384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Shape 0"/>
          <p:cNvSpPr/>
          <p:nvPr/>
        </p:nvSpPr>
        <p:spPr>
          <a:xfrm>
            <a:off x="0" y="0"/>
            <a:ext cx="12192000" cy="97536"/>
          </a:xfrm>
          <a:prstGeom prst="rect">
            <a:avLst/>
          </a:prstGeom>
          <a:solidFill>
            <a:srgbClr val="C9A84C"/>
          </a:solidFill>
          <a:ln w="12700">
            <a:solidFill>
              <a:srgbClr val="C9A84C"/>
            </a:solidFill>
            <a:prstDash val="solid"/>
          </a:ln>
        </p:spPr>
      </p:sp>
      <p:sp>
        <p:nvSpPr>
          <p:cNvPr id="3" name="Text 1"/>
          <p:cNvSpPr/>
          <p:nvPr/>
        </p:nvSpPr>
        <p:spPr>
          <a:xfrm>
            <a:off x="670560" y="268224"/>
            <a:ext cx="10850880" cy="792480"/>
          </a:xfrm>
          <a:prstGeom prst="rect">
            <a:avLst/>
          </a:prstGeom>
          <a:noFill/>
          <a:ln/>
        </p:spPr>
        <p:txBody>
          <a:bodyPr wrap="square" rtlCol="0" anchor="ctr"/>
          <a:lstStyle/>
          <a:p>
            <a:pPr defTabSz="1219170"/>
            <a:r>
              <a:rPr lang="en-US" sz="3467" b="1" dirty="0">
                <a:solidFill>
                  <a:srgbClr val="002060"/>
                </a:solidFill>
                <a:latin typeface="Calibri" pitchFamily="34" charset="0"/>
                <a:ea typeface="Calibri" pitchFamily="34" charset="-122"/>
                <a:cs typeface="Calibri" pitchFamily="34" charset="-120"/>
              </a:rPr>
              <a:t>Detailed Composition of State Bench</a:t>
            </a:r>
            <a:endParaRPr lang="en-US" sz="3467" dirty="0">
              <a:solidFill>
                <a:srgbClr val="002060"/>
              </a:solidFill>
              <a:latin typeface="Calibri" panose="020F0502020204030204"/>
            </a:endParaRPr>
          </a:p>
        </p:txBody>
      </p:sp>
      <p:sp>
        <p:nvSpPr>
          <p:cNvPr id="4" name="Shape 2"/>
          <p:cNvSpPr/>
          <p:nvPr/>
        </p:nvSpPr>
        <p:spPr>
          <a:xfrm>
            <a:off x="670560" y="1121664"/>
            <a:ext cx="10850880" cy="0"/>
          </a:xfrm>
          <a:prstGeom prst="line">
            <a:avLst/>
          </a:prstGeom>
          <a:noFill/>
          <a:ln w="12700">
            <a:solidFill>
              <a:srgbClr val="1E3A6A"/>
            </a:solidFill>
            <a:prstDash val="solid"/>
          </a:ln>
        </p:spPr>
      </p:sp>
      <p:sp>
        <p:nvSpPr>
          <p:cNvPr id="5" name="Shape 3"/>
          <p:cNvSpPr/>
          <p:nvPr/>
        </p:nvSpPr>
        <p:spPr>
          <a:xfrm>
            <a:off x="548640" y="1194816"/>
            <a:ext cx="3535680" cy="5242560"/>
          </a:xfrm>
          <a:prstGeom prst="roundRect">
            <a:avLst>
              <a:gd name="adj" fmla="val 3448"/>
            </a:avLst>
          </a:prstGeom>
          <a:solidFill>
            <a:srgbClr val="0D1F3C"/>
          </a:solidFill>
          <a:ln w="19050">
            <a:solidFill>
              <a:srgbClr val="C9A84C"/>
            </a:solidFill>
            <a:prstDash val="solid"/>
          </a:ln>
          <a:effectLst>
            <a:outerShdw blurRad="127000" dist="38100" dir="8100000" algn="bl" rotWithShape="0">
              <a:srgbClr val="000000">
                <a:alpha val="25000"/>
              </a:srgbClr>
            </a:outerShdw>
          </a:effectLst>
        </p:spPr>
      </p:sp>
      <p:sp>
        <p:nvSpPr>
          <p:cNvPr id="8" name="Text 6"/>
          <p:cNvSpPr/>
          <p:nvPr/>
        </p:nvSpPr>
        <p:spPr>
          <a:xfrm>
            <a:off x="694944" y="1775968"/>
            <a:ext cx="3243072" cy="365760"/>
          </a:xfrm>
          <a:prstGeom prst="rect">
            <a:avLst/>
          </a:prstGeom>
          <a:noFill/>
          <a:ln/>
        </p:spPr>
        <p:txBody>
          <a:bodyPr wrap="square" rtlCol="0" anchor="ctr"/>
          <a:lstStyle/>
          <a:p>
            <a:pPr algn="ctr" defTabSz="1219170"/>
            <a:r>
              <a:rPr lang="en-US" b="1" kern="0" spc="267" dirty="0">
                <a:solidFill>
                  <a:srgbClr val="C9A84C"/>
                </a:solidFill>
                <a:latin typeface="Calibri" pitchFamily="34" charset="0"/>
                <a:ea typeface="Calibri" pitchFamily="34" charset="-122"/>
                <a:cs typeface="Calibri" pitchFamily="34" charset="-120"/>
              </a:rPr>
              <a:t>CONSTITUTION DETAILS</a:t>
            </a:r>
            <a:endParaRPr lang="en-US" dirty="0">
              <a:solidFill>
                <a:prstClr val="black"/>
              </a:solidFill>
              <a:latin typeface="Calibri" panose="020F0502020204030204"/>
            </a:endParaRPr>
          </a:p>
        </p:txBody>
      </p:sp>
      <p:sp>
        <p:nvSpPr>
          <p:cNvPr id="9" name="Shape 7"/>
          <p:cNvSpPr/>
          <p:nvPr/>
        </p:nvSpPr>
        <p:spPr>
          <a:xfrm>
            <a:off x="768096" y="2389057"/>
            <a:ext cx="3096768" cy="0"/>
          </a:xfrm>
          <a:prstGeom prst="line">
            <a:avLst/>
          </a:prstGeom>
          <a:noFill/>
          <a:ln w="9525">
            <a:solidFill>
              <a:srgbClr val="1E3A6A"/>
            </a:solidFill>
            <a:prstDash val="solid"/>
          </a:ln>
        </p:spPr>
      </p:sp>
      <p:sp>
        <p:nvSpPr>
          <p:cNvPr id="10" name="Text 8"/>
          <p:cNvSpPr/>
          <p:nvPr/>
        </p:nvSpPr>
        <p:spPr>
          <a:xfrm>
            <a:off x="768096" y="2844803"/>
            <a:ext cx="3096768" cy="1389888"/>
          </a:xfrm>
          <a:prstGeom prst="rect">
            <a:avLst/>
          </a:prstGeom>
          <a:noFill/>
          <a:ln/>
        </p:spPr>
        <p:txBody>
          <a:bodyPr wrap="square" rtlCol="0" anchor="t"/>
          <a:lstStyle/>
          <a:p>
            <a:pPr marL="457189" indent="-457189" algn="just" defTabSz="1219170">
              <a:buSzPct val="100000"/>
              <a:buFontTx/>
              <a:buChar char="•"/>
            </a:pPr>
            <a:r>
              <a:rPr lang="en-US" sz="2000" dirty="0">
                <a:solidFill>
                  <a:srgbClr val="E8EEF6"/>
                </a:solidFill>
                <a:latin typeface="Calibri" pitchFamily="34" charset="0"/>
                <a:ea typeface="Calibri" pitchFamily="34" charset="-122"/>
                <a:cs typeface="Calibri" pitchFamily="34" charset="-120"/>
              </a:rPr>
              <a:t>Judicial Member</a:t>
            </a:r>
            <a:endParaRPr lang="en-US" sz="2000" dirty="0">
              <a:solidFill>
                <a:prstClr val="black"/>
              </a:solidFill>
              <a:latin typeface="Calibri" panose="020F0502020204030204"/>
            </a:endParaRPr>
          </a:p>
          <a:p>
            <a:pPr marL="457189" indent="-457189" algn="just" defTabSz="1219170">
              <a:buSzPct val="100000"/>
              <a:buFontTx/>
              <a:buChar char="•"/>
            </a:pPr>
            <a:r>
              <a:rPr lang="en-US" sz="2000" dirty="0">
                <a:solidFill>
                  <a:srgbClr val="E8EEF6"/>
                </a:solidFill>
                <a:latin typeface="Calibri" pitchFamily="34" charset="0"/>
                <a:ea typeface="Calibri" pitchFamily="34" charset="-122"/>
                <a:cs typeface="Calibri" pitchFamily="34" charset="-120"/>
              </a:rPr>
              <a:t>Technical Member (Centre) or</a:t>
            </a:r>
            <a:endParaRPr lang="en-US" sz="2000" dirty="0">
              <a:solidFill>
                <a:prstClr val="black"/>
              </a:solidFill>
              <a:latin typeface="Calibri" panose="020F0502020204030204"/>
            </a:endParaRPr>
          </a:p>
          <a:p>
            <a:pPr marL="457189" indent="-457189" algn="just" defTabSz="1219170">
              <a:buSzPct val="100000"/>
              <a:buFontTx/>
              <a:buChar char="•"/>
            </a:pPr>
            <a:r>
              <a:rPr lang="en-US" sz="2000" dirty="0">
                <a:solidFill>
                  <a:srgbClr val="E8EEF6"/>
                </a:solidFill>
                <a:latin typeface="Calibri" pitchFamily="34" charset="0"/>
                <a:ea typeface="Calibri" pitchFamily="34" charset="-122"/>
                <a:cs typeface="Calibri" pitchFamily="34" charset="-120"/>
              </a:rPr>
              <a:t>Technical Member (State)</a:t>
            </a:r>
            <a:endParaRPr lang="en-US" sz="2000" dirty="0">
              <a:solidFill>
                <a:prstClr val="black"/>
              </a:solidFill>
              <a:latin typeface="Calibri" panose="020F0502020204030204"/>
            </a:endParaRPr>
          </a:p>
        </p:txBody>
      </p:sp>
      <p:sp>
        <p:nvSpPr>
          <p:cNvPr id="11" name="Shape 9"/>
          <p:cNvSpPr/>
          <p:nvPr/>
        </p:nvSpPr>
        <p:spPr>
          <a:xfrm>
            <a:off x="4303776" y="1194816"/>
            <a:ext cx="3535680" cy="5242560"/>
          </a:xfrm>
          <a:prstGeom prst="roundRect">
            <a:avLst>
              <a:gd name="adj" fmla="val 3448"/>
            </a:avLst>
          </a:prstGeom>
          <a:solidFill>
            <a:srgbClr val="0D1F3C"/>
          </a:solidFill>
          <a:ln w="19050">
            <a:solidFill>
              <a:srgbClr val="4A90D9"/>
            </a:solidFill>
            <a:prstDash val="solid"/>
          </a:ln>
          <a:effectLst>
            <a:outerShdw blurRad="127000" dist="38100" dir="8100000" algn="bl" rotWithShape="0">
              <a:srgbClr val="000000">
                <a:alpha val="25000"/>
              </a:srgbClr>
            </a:outerShdw>
          </a:effectLst>
        </p:spPr>
      </p:sp>
      <p:sp>
        <p:nvSpPr>
          <p:cNvPr id="14" name="Text 12"/>
          <p:cNvSpPr/>
          <p:nvPr/>
        </p:nvSpPr>
        <p:spPr>
          <a:xfrm>
            <a:off x="4450080" y="1775968"/>
            <a:ext cx="3243072" cy="365760"/>
          </a:xfrm>
          <a:prstGeom prst="rect">
            <a:avLst/>
          </a:prstGeom>
          <a:noFill/>
          <a:ln/>
        </p:spPr>
        <p:txBody>
          <a:bodyPr wrap="square" rtlCol="0" anchor="ctr"/>
          <a:lstStyle/>
          <a:p>
            <a:pPr algn="ctr" defTabSz="1219170"/>
            <a:r>
              <a:rPr lang="en-US" b="1" kern="0" spc="267" dirty="0">
                <a:solidFill>
                  <a:srgbClr val="4A90D9"/>
                </a:solidFill>
                <a:latin typeface="Calibri" pitchFamily="34" charset="0"/>
                <a:ea typeface="Calibri" pitchFamily="34" charset="-122"/>
                <a:cs typeface="Calibri" pitchFamily="34" charset="-120"/>
              </a:rPr>
              <a:t>APPELLATE HIERARCHY</a:t>
            </a:r>
            <a:endParaRPr lang="en-US" dirty="0">
              <a:solidFill>
                <a:prstClr val="black"/>
              </a:solidFill>
              <a:latin typeface="Calibri" panose="020F0502020204030204"/>
            </a:endParaRPr>
          </a:p>
        </p:txBody>
      </p:sp>
      <p:sp>
        <p:nvSpPr>
          <p:cNvPr id="15" name="Shape 13"/>
          <p:cNvSpPr/>
          <p:nvPr/>
        </p:nvSpPr>
        <p:spPr>
          <a:xfrm>
            <a:off x="4523232" y="2389057"/>
            <a:ext cx="3096768" cy="0"/>
          </a:xfrm>
          <a:prstGeom prst="line">
            <a:avLst/>
          </a:prstGeom>
          <a:noFill/>
          <a:ln w="9525">
            <a:solidFill>
              <a:srgbClr val="1E3A6A"/>
            </a:solidFill>
            <a:prstDash val="solid"/>
          </a:ln>
        </p:spPr>
      </p:sp>
      <p:sp>
        <p:nvSpPr>
          <p:cNvPr id="16" name="Text 14"/>
          <p:cNvSpPr/>
          <p:nvPr/>
        </p:nvSpPr>
        <p:spPr>
          <a:xfrm>
            <a:off x="4523232" y="2844803"/>
            <a:ext cx="3096768" cy="512064"/>
          </a:xfrm>
          <a:prstGeom prst="rect">
            <a:avLst/>
          </a:prstGeom>
          <a:noFill/>
          <a:ln/>
        </p:spPr>
        <p:txBody>
          <a:bodyPr wrap="square" rtlCol="0" anchor="ctr"/>
          <a:lstStyle/>
          <a:p>
            <a:pPr algn="just" defTabSz="1219170"/>
            <a:r>
              <a:rPr lang="en-US" sz="2000" b="1" dirty="0">
                <a:solidFill>
                  <a:srgbClr val="E8C96A"/>
                </a:solidFill>
                <a:latin typeface="Calibri" pitchFamily="34" charset="0"/>
                <a:ea typeface="Calibri" pitchFamily="34" charset="-122"/>
                <a:cs typeface="Calibri" pitchFamily="34" charset="-120"/>
              </a:rPr>
              <a:t>First Appeal: </a:t>
            </a:r>
            <a:r>
              <a:rPr lang="en-US" sz="2000" dirty="0">
                <a:solidFill>
                  <a:srgbClr val="E8EEF6"/>
                </a:solidFill>
                <a:latin typeface="Calibri" pitchFamily="34" charset="0"/>
                <a:ea typeface="Calibri" pitchFamily="34" charset="-122"/>
                <a:cs typeface="Calibri" pitchFamily="34" charset="-120"/>
              </a:rPr>
              <a:t>Jurisdictional High Court</a:t>
            </a:r>
            <a:endParaRPr lang="en-US" sz="2000" dirty="0">
              <a:solidFill>
                <a:prstClr val="black"/>
              </a:solidFill>
              <a:latin typeface="Calibri" panose="020F0502020204030204"/>
            </a:endParaRPr>
          </a:p>
        </p:txBody>
      </p:sp>
      <p:sp>
        <p:nvSpPr>
          <p:cNvPr id="17" name="Text 15"/>
          <p:cNvSpPr/>
          <p:nvPr/>
        </p:nvSpPr>
        <p:spPr>
          <a:xfrm>
            <a:off x="4523232" y="3576323"/>
            <a:ext cx="3096768" cy="512064"/>
          </a:xfrm>
          <a:prstGeom prst="rect">
            <a:avLst/>
          </a:prstGeom>
          <a:noFill/>
          <a:ln/>
        </p:spPr>
        <p:txBody>
          <a:bodyPr wrap="square" rtlCol="0" anchor="ctr"/>
          <a:lstStyle/>
          <a:p>
            <a:pPr algn="just" defTabSz="1219170"/>
            <a:r>
              <a:rPr lang="en-US" sz="2000" b="1" dirty="0">
                <a:solidFill>
                  <a:srgbClr val="E8C96A"/>
                </a:solidFill>
                <a:latin typeface="Calibri" pitchFamily="34" charset="0"/>
                <a:ea typeface="Calibri" pitchFamily="34" charset="-122"/>
                <a:cs typeface="Calibri" pitchFamily="34" charset="-120"/>
              </a:rPr>
              <a:t>Second Appeal: </a:t>
            </a:r>
            <a:r>
              <a:rPr lang="en-US" sz="2000" dirty="0">
                <a:solidFill>
                  <a:srgbClr val="E8EEF6"/>
                </a:solidFill>
                <a:latin typeface="Calibri" pitchFamily="34" charset="0"/>
                <a:ea typeface="Calibri" pitchFamily="34" charset="-122"/>
                <a:cs typeface="Calibri" pitchFamily="34" charset="-120"/>
              </a:rPr>
              <a:t>Supreme Court of India</a:t>
            </a:r>
            <a:endParaRPr lang="en-US" sz="2000" dirty="0">
              <a:solidFill>
                <a:prstClr val="black"/>
              </a:solidFill>
              <a:latin typeface="Calibri" panose="020F0502020204030204"/>
            </a:endParaRPr>
          </a:p>
        </p:txBody>
      </p:sp>
      <p:sp>
        <p:nvSpPr>
          <p:cNvPr id="18" name="Shape 16"/>
          <p:cNvSpPr/>
          <p:nvPr/>
        </p:nvSpPr>
        <p:spPr>
          <a:xfrm>
            <a:off x="8058912" y="1194816"/>
            <a:ext cx="3535680" cy="5242560"/>
          </a:xfrm>
          <a:prstGeom prst="roundRect">
            <a:avLst>
              <a:gd name="adj" fmla="val 3448"/>
            </a:avLst>
          </a:prstGeom>
          <a:solidFill>
            <a:srgbClr val="0D1F3C"/>
          </a:solidFill>
          <a:ln w="19050">
            <a:solidFill>
              <a:srgbClr val="4DB87A"/>
            </a:solidFill>
            <a:prstDash val="solid"/>
          </a:ln>
          <a:effectLst>
            <a:outerShdw blurRad="127000" dist="38100" dir="8100000" algn="bl" rotWithShape="0">
              <a:srgbClr val="000000">
                <a:alpha val="25000"/>
              </a:srgbClr>
            </a:outerShdw>
          </a:effectLst>
        </p:spPr>
      </p:sp>
      <p:sp>
        <p:nvSpPr>
          <p:cNvPr id="21" name="Text 19"/>
          <p:cNvSpPr/>
          <p:nvPr/>
        </p:nvSpPr>
        <p:spPr>
          <a:xfrm>
            <a:off x="8205216" y="1775968"/>
            <a:ext cx="3243072" cy="365760"/>
          </a:xfrm>
          <a:prstGeom prst="rect">
            <a:avLst/>
          </a:prstGeom>
          <a:noFill/>
          <a:ln/>
        </p:spPr>
        <p:txBody>
          <a:bodyPr wrap="square" rtlCol="0" anchor="ctr"/>
          <a:lstStyle/>
          <a:p>
            <a:pPr algn="ctr" defTabSz="1219170"/>
            <a:r>
              <a:rPr lang="en-US" b="1" kern="0" spc="267" dirty="0">
                <a:solidFill>
                  <a:srgbClr val="4DB87A"/>
                </a:solidFill>
                <a:latin typeface="Calibri" pitchFamily="34" charset="0"/>
                <a:ea typeface="Calibri" pitchFamily="34" charset="-122"/>
                <a:cs typeface="Calibri" pitchFamily="34" charset="-120"/>
              </a:rPr>
              <a:t>KEY CHARACTERISTICS</a:t>
            </a:r>
            <a:endParaRPr lang="en-US" dirty="0">
              <a:solidFill>
                <a:prstClr val="black"/>
              </a:solidFill>
              <a:latin typeface="Calibri" panose="020F0502020204030204"/>
            </a:endParaRPr>
          </a:p>
        </p:txBody>
      </p:sp>
      <p:sp>
        <p:nvSpPr>
          <p:cNvPr id="22" name="Shape 20"/>
          <p:cNvSpPr/>
          <p:nvPr/>
        </p:nvSpPr>
        <p:spPr>
          <a:xfrm>
            <a:off x="8278368" y="2389057"/>
            <a:ext cx="3096768" cy="0"/>
          </a:xfrm>
          <a:prstGeom prst="line">
            <a:avLst/>
          </a:prstGeom>
          <a:noFill/>
          <a:ln w="9525">
            <a:solidFill>
              <a:srgbClr val="1E3A6A"/>
            </a:solidFill>
            <a:prstDash val="solid"/>
          </a:ln>
        </p:spPr>
      </p:sp>
      <p:sp>
        <p:nvSpPr>
          <p:cNvPr id="23" name="Text 21"/>
          <p:cNvSpPr/>
          <p:nvPr/>
        </p:nvSpPr>
        <p:spPr>
          <a:xfrm>
            <a:off x="8278368" y="2844803"/>
            <a:ext cx="3096768" cy="1633728"/>
          </a:xfrm>
          <a:prstGeom prst="rect">
            <a:avLst/>
          </a:prstGeom>
          <a:noFill/>
          <a:ln/>
        </p:spPr>
        <p:txBody>
          <a:bodyPr wrap="square" rtlCol="0" anchor="t"/>
          <a:lstStyle/>
          <a:p>
            <a:pPr algn="just" defTabSz="1219170"/>
            <a:r>
              <a:rPr lang="en-US" sz="2000" dirty="0">
                <a:solidFill>
                  <a:srgbClr val="E8EEF6"/>
                </a:solidFill>
                <a:latin typeface="Calibri" pitchFamily="34" charset="0"/>
                <a:ea typeface="Calibri" pitchFamily="34" charset="-122"/>
                <a:cs typeface="Calibri" pitchFamily="34" charset="-120"/>
              </a:rPr>
              <a:t>All the appeals except the matters falling within exclusive jurisdiction of the Principal Bench.</a:t>
            </a:r>
            <a:endParaRPr lang="en-US" sz="2000" dirty="0">
              <a:solidFill>
                <a:prstClr val="black"/>
              </a:solidFill>
              <a:latin typeface="Calibri" panose="020F0502020204030204"/>
            </a:endParaRPr>
          </a:p>
        </p:txBody>
      </p:sp>
    </p:spTree>
    <p:extLst>
      <p:ext uri="{BB962C8B-B14F-4D97-AF65-F5344CB8AC3E}">
        <p14:creationId xmlns:p14="http://schemas.microsoft.com/office/powerpoint/2010/main" val="392143435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12192000" cy="268224"/>
          </a:xfrm>
          <a:prstGeom prst="rect">
            <a:avLst/>
          </a:prstGeom>
          <a:solidFill>
            <a:srgbClr val="C9A84C"/>
          </a:solidFill>
          <a:ln w="12700">
            <a:solidFill>
              <a:srgbClr val="C9A84C"/>
            </a:solidFill>
            <a:prstDash val="solid"/>
          </a:ln>
        </p:spPr>
      </p:sp>
      <p:sp>
        <p:nvSpPr>
          <p:cNvPr id="3" name="Text 1"/>
          <p:cNvSpPr/>
          <p:nvPr/>
        </p:nvSpPr>
        <p:spPr>
          <a:xfrm>
            <a:off x="0" y="365760"/>
            <a:ext cx="12192000" cy="792480"/>
          </a:xfrm>
          <a:prstGeom prst="rect">
            <a:avLst/>
          </a:prstGeom>
          <a:noFill/>
          <a:ln/>
        </p:spPr>
        <p:txBody>
          <a:bodyPr wrap="square" rtlCol="0" anchor="ctr"/>
          <a:lstStyle/>
          <a:p>
            <a:pPr algn="ctr"/>
            <a:r>
              <a:rPr lang="en-US" sz="4000" b="1" dirty="0">
                <a:solidFill>
                  <a:srgbClr val="1B3A6B"/>
                </a:solidFill>
                <a:latin typeface="Calibri" pitchFamily="34" charset="0"/>
                <a:ea typeface="Calibri" pitchFamily="34" charset="-122"/>
                <a:cs typeface="Calibri" pitchFamily="34" charset="-120"/>
              </a:rPr>
              <a:t>Statistics</a:t>
            </a:r>
            <a:endParaRPr lang="en-US" sz="4000" dirty="0"/>
          </a:p>
        </p:txBody>
      </p:sp>
      <p:sp>
        <p:nvSpPr>
          <p:cNvPr id="4" name="Shape 2"/>
          <p:cNvSpPr/>
          <p:nvPr/>
        </p:nvSpPr>
        <p:spPr>
          <a:xfrm>
            <a:off x="4876800" y="1158240"/>
            <a:ext cx="2438400" cy="60960"/>
          </a:xfrm>
          <a:prstGeom prst="rect">
            <a:avLst/>
          </a:prstGeom>
          <a:solidFill>
            <a:srgbClr val="C9A84C"/>
          </a:solidFill>
          <a:ln w="12700">
            <a:solidFill>
              <a:srgbClr val="C9A84C"/>
            </a:solidFill>
            <a:prstDash val="solid"/>
          </a:ln>
        </p:spPr>
      </p:sp>
      <p:sp>
        <p:nvSpPr>
          <p:cNvPr id="5" name="Shape 3"/>
          <p:cNvSpPr/>
          <p:nvPr/>
        </p:nvSpPr>
        <p:spPr>
          <a:xfrm>
            <a:off x="682752" y="1341120"/>
            <a:ext cx="1682496" cy="4267200"/>
          </a:xfrm>
          <a:prstGeom prst="roundRect">
            <a:avLst>
              <a:gd name="adj" fmla="val 8696"/>
            </a:avLst>
          </a:prstGeom>
          <a:solidFill>
            <a:srgbClr val="D6E4F7"/>
          </a:solidFill>
          <a:ln w="12700">
            <a:solidFill>
              <a:srgbClr val="B8D0EE"/>
            </a:solidFill>
            <a:prstDash val="solid"/>
          </a:ln>
          <a:effectLst>
            <a:outerShdw blurRad="101600" dist="38100" dir="2700000" algn="bl" rotWithShape="0">
              <a:srgbClr val="000000">
                <a:alpha val="10000"/>
              </a:srgbClr>
            </a:outerShdw>
          </a:effectLst>
        </p:spPr>
      </p:sp>
      <p:sp>
        <p:nvSpPr>
          <p:cNvPr id="6" name="Text 4"/>
          <p:cNvSpPr/>
          <p:nvPr/>
        </p:nvSpPr>
        <p:spPr>
          <a:xfrm>
            <a:off x="682752" y="2072640"/>
            <a:ext cx="1682496" cy="1097280"/>
          </a:xfrm>
          <a:prstGeom prst="rect">
            <a:avLst/>
          </a:prstGeom>
          <a:noFill/>
          <a:ln/>
        </p:spPr>
        <p:txBody>
          <a:bodyPr wrap="square" lIns="0" tIns="0" rIns="0" bIns="0" rtlCol="0" anchor="ctr"/>
          <a:lstStyle/>
          <a:p>
            <a:pPr algn="ctr"/>
            <a:r>
              <a:rPr lang="en-US" sz="3467" b="1" dirty="0">
                <a:solidFill>
                  <a:srgbClr val="1B3A6B"/>
                </a:solidFill>
                <a:latin typeface="Calibri" pitchFamily="34" charset="0"/>
                <a:ea typeface="Calibri" pitchFamily="34" charset="-122"/>
                <a:cs typeface="Calibri" pitchFamily="34" charset="-120"/>
              </a:rPr>
              <a:t>33,457</a:t>
            </a:r>
            <a:endParaRPr lang="en-US" sz="3467" dirty="0"/>
          </a:p>
        </p:txBody>
      </p:sp>
      <p:sp>
        <p:nvSpPr>
          <p:cNvPr id="7" name="Text 5"/>
          <p:cNvSpPr/>
          <p:nvPr/>
        </p:nvSpPr>
        <p:spPr>
          <a:xfrm>
            <a:off x="743712" y="3352800"/>
            <a:ext cx="1560576" cy="1950720"/>
          </a:xfrm>
          <a:prstGeom prst="rect">
            <a:avLst/>
          </a:prstGeom>
          <a:noFill/>
          <a:ln/>
        </p:spPr>
        <p:txBody>
          <a:bodyPr wrap="square" lIns="0" tIns="0" rIns="0" bIns="0" rtlCol="0" anchor="t"/>
          <a:lstStyle/>
          <a:p>
            <a:pPr algn="ctr"/>
            <a:r>
              <a:rPr lang="en-US" sz="1467" dirty="0">
                <a:solidFill>
                  <a:srgbClr val="2B4C8C"/>
                </a:solidFill>
                <a:latin typeface="Calibri" pitchFamily="34" charset="0"/>
                <a:ea typeface="Calibri" pitchFamily="34" charset="-122"/>
                <a:cs typeface="Calibri" pitchFamily="34" charset="-120"/>
              </a:rPr>
              <a:t>Total</a:t>
            </a:r>
            <a:endParaRPr lang="en-US" sz="1467" dirty="0"/>
          </a:p>
          <a:p>
            <a:pPr algn="ctr"/>
            <a:r>
              <a:rPr lang="en-US" sz="1467" dirty="0">
                <a:solidFill>
                  <a:srgbClr val="2B4C8C"/>
                </a:solidFill>
                <a:latin typeface="Calibri" pitchFamily="34" charset="0"/>
                <a:ea typeface="Calibri" pitchFamily="34" charset="-122"/>
                <a:cs typeface="Calibri" pitchFamily="34" charset="-120"/>
              </a:rPr>
              <a:t>Registered</a:t>
            </a:r>
            <a:endParaRPr lang="en-US" sz="1467" dirty="0"/>
          </a:p>
          <a:p>
            <a:pPr algn="ctr"/>
            <a:r>
              <a:rPr lang="en-US" sz="1467" dirty="0">
                <a:solidFill>
                  <a:srgbClr val="2B4C8C"/>
                </a:solidFill>
                <a:latin typeface="Calibri" pitchFamily="34" charset="0"/>
                <a:ea typeface="Calibri" pitchFamily="34" charset="-122"/>
                <a:cs typeface="Calibri" pitchFamily="34" charset="-120"/>
              </a:rPr>
              <a:t>Users</a:t>
            </a:r>
            <a:endParaRPr lang="en-US" sz="1467" dirty="0"/>
          </a:p>
        </p:txBody>
      </p:sp>
      <p:sp>
        <p:nvSpPr>
          <p:cNvPr id="8" name="Shape 6"/>
          <p:cNvSpPr/>
          <p:nvPr/>
        </p:nvSpPr>
        <p:spPr>
          <a:xfrm>
            <a:off x="2511552" y="1341120"/>
            <a:ext cx="1682496" cy="4267200"/>
          </a:xfrm>
          <a:prstGeom prst="roundRect">
            <a:avLst>
              <a:gd name="adj" fmla="val 8696"/>
            </a:avLst>
          </a:prstGeom>
          <a:solidFill>
            <a:srgbClr val="D6E4F7"/>
          </a:solidFill>
          <a:ln w="12700">
            <a:solidFill>
              <a:srgbClr val="B8D0EE"/>
            </a:solidFill>
            <a:prstDash val="solid"/>
          </a:ln>
          <a:effectLst>
            <a:outerShdw blurRad="101600" dist="38100" dir="2700000" algn="bl" rotWithShape="0">
              <a:srgbClr val="000000">
                <a:alpha val="10000"/>
              </a:srgbClr>
            </a:outerShdw>
          </a:effectLst>
        </p:spPr>
      </p:sp>
      <p:sp>
        <p:nvSpPr>
          <p:cNvPr id="9" name="Text 7"/>
          <p:cNvSpPr/>
          <p:nvPr/>
        </p:nvSpPr>
        <p:spPr>
          <a:xfrm>
            <a:off x="2511552" y="2072640"/>
            <a:ext cx="1682496" cy="1097280"/>
          </a:xfrm>
          <a:prstGeom prst="rect">
            <a:avLst/>
          </a:prstGeom>
          <a:noFill/>
          <a:ln/>
        </p:spPr>
        <p:txBody>
          <a:bodyPr wrap="square" lIns="0" tIns="0" rIns="0" bIns="0" rtlCol="0" anchor="ctr"/>
          <a:lstStyle/>
          <a:p>
            <a:pPr algn="ctr"/>
            <a:r>
              <a:rPr lang="en-US" sz="3467" b="1" dirty="0">
                <a:solidFill>
                  <a:srgbClr val="1B3A6B"/>
                </a:solidFill>
                <a:latin typeface="Calibri" pitchFamily="34" charset="0"/>
                <a:ea typeface="Calibri" pitchFamily="34" charset="-122"/>
                <a:cs typeface="Calibri" pitchFamily="34" charset="-120"/>
              </a:rPr>
              <a:t>9,382</a:t>
            </a:r>
            <a:endParaRPr lang="en-US" sz="3467" dirty="0"/>
          </a:p>
        </p:txBody>
      </p:sp>
      <p:sp>
        <p:nvSpPr>
          <p:cNvPr id="10" name="Text 8"/>
          <p:cNvSpPr/>
          <p:nvPr/>
        </p:nvSpPr>
        <p:spPr>
          <a:xfrm>
            <a:off x="2572512" y="3352800"/>
            <a:ext cx="1560576" cy="1950720"/>
          </a:xfrm>
          <a:prstGeom prst="rect">
            <a:avLst/>
          </a:prstGeom>
          <a:noFill/>
          <a:ln/>
        </p:spPr>
        <p:txBody>
          <a:bodyPr wrap="square" lIns="0" tIns="0" rIns="0" bIns="0" rtlCol="0" anchor="t"/>
          <a:lstStyle/>
          <a:p>
            <a:pPr algn="ctr"/>
            <a:r>
              <a:rPr lang="en-US" sz="1467" dirty="0">
                <a:solidFill>
                  <a:srgbClr val="2B4C8C"/>
                </a:solidFill>
                <a:latin typeface="Calibri" pitchFamily="34" charset="0"/>
                <a:ea typeface="Calibri" pitchFamily="34" charset="-122"/>
                <a:cs typeface="Calibri" pitchFamily="34" charset="-120"/>
              </a:rPr>
              <a:t>Total</a:t>
            </a:r>
            <a:endParaRPr lang="en-US" sz="1467" dirty="0"/>
          </a:p>
          <a:p>
            <a:pPr algn="ctr"/>
            <a:r>
              <a:rPr lang="en-US" sz="1467" dirty="0">
                <a:solidFill>
                  <a:srgbClr val="2B4C8C"/>
                </a:solidFill>
                <a:latin typeface="Calibri" pitchFamily="34" charset="0"/>
                <a:ea typeface="Calibri" pitchFamily="34" charset="-122"/>
                <a:cs typeface="Calibri" pitchFamily="34" charset="-120"/>
              </a:rPr>
              <a:t>Advocate</a:t>
            </a:r>
            <a:endParaRPr lang="en-US" sz="1467" dirty="0"/>
          </a:p>
          <a:p>
            <a:pPr algn="ctr"/>
            <a:r>
              <a:rPr lang="en-US" sz="1467" dirty="0">
                <a:solidFill>
                  <a:srgbClr val="2B4C8C"/>
                </a:solidFill>
                <a:latin typeface="Calibri" pitchFamily="34" charset="0"/>
                <a:ea typeface="Calibri" pitchFamily="34" charset="-122"/>
                <a:cs typeface="Calibri" pitchFamily="34" charset="-120"/>
              </a:rPr>
              <a:t>Registered</a:t>
            </a:r>
            <a:endParaRPr lang="en-US" sz="1467" dirty="0"/>
          </a:p>
        </p:txBody>
      </p:sp>
      <p:sp>
        <p:nvSpPr>
          <p:cNvPr id="11" name="Shape 9"/>
          <p:cNvSpPr/>
          <p:nvPr/>
        </p:nvSpPr>
        <p:spPr>
          <a:xfrm>
            <a:off x="4340352" y="1341120"/>
            <a:ext cx="1682496" cy="4267200"/>
          </a:xfrm>
          <a:prstGeom prst="roundRect">
            <a:avLst>
              <a:gd name="adj" fmla="val 8696"/>
            </a:avLst>
          </a:prstGeom>
          <a:solidFill>
            <a:srgbClr val="D6E4F7"/>
          </a:solidFill>
          <a:ln w="12700">
            <a:solidFill>
              <a:srgbClr val="B8D0EE"/>
            </a:solidFill>
            <a:prstDash val="solid"/>
          </a:ln>
          <a:effectLst>
            <a:outerShdw blurRad="101600" dist="38100" dir="2700000" algn="bl" rotWithShape="0">
              <a:srgbClr val="000000">
                <a:alpha val="10000"/>
              </a:srgbClr>
            </a:outerShdw>
          </a:effectLst>
        </p:spPr>
      </p:sp>
      <p:sp>
        <p:nvSpPr>
          <p:cNvPr id="12" name="Text 10"/>
          <p:cNvSpPr/>
          <p:nvPr/>
        </p:nvSpPr>
        <p:spPr>
          <a:xfrm>
            <a:off x="4340352" y="2072640"/>
            <a:ext cx="1682496" cy="1097280"/>
          </a:xfrm>
          <a:prstGeom prst="rect">
            <a:avLst/>
          </a:prstGeom>
          <a:noFill/>
          <a:ln/>
        </p:spPr>
        <p:txBody>
          <a:bodyPr wrap="square" lIns="0" tIns="0" rIns="0" bIns="0" rtlCol="0" anchor="ctr"/>
          <a:lstStyle/>
          <a:p>
            <a:pPr algn="ctr"/>
            <a:r>
              <a:rPr lang="en-US" sz="3467" b="1" dirty="0">
                <a:solidFill>
                  <a:srgbClr val="1B3A6B"/>
                </a:solidFill>
                <a:latin typeface="Calibri" pitchFamily="34" charset="0"/>
                <a:ea typeface="Calibri" pitchFamily="34" charset="-122"/>
                <a:cs typeface="Calibri" pitchFamily="34" charset="-120"/>
              </a:rPr>
              <a:t>15,689</a:t>
            </a:r>
            <a:endParaRPr lang="en-US" sz="3467" dirty="0"/>
          </a:p>
        </p:txBody>
      </p:sp>
      <p:sp>
        <p:nvSpPr>
          <p:cNvPr id="13" name="Text 11"/>
          <p:cNvSpPr/>
          <p:nvPr/>
        </p:nvSpPr>
        <p:spPr>
          <a:xfrm>
            <a:off x="4401312" y="3352800"/>
            <a:ext cx="1560576" cy="1950720"/>
          </a:xfrm>
          <a:prstGeom prst="rect">
            <a:avLst/>
          </a:prstGeom>
          <a:noFill/>
          <a:ln/>
        </p:spPr>
        <p:txBody>
          <a:bodyPr wrap="square" lIns="0" tIns="0" rIns="0" bIns="0" rtlCol="0" anchor="t"/>
          <a:lstStyle/>
          <a:p>
            <a:pPr algn="ctr"/>
            <a:r>
              <a:rPr lang="en-US" sz="1467" dirty="0">
                <a:solidFill>
                  <a:srgbClr val="2B4C8C"/>
                </a:solidFill>
                <a:latin typeface="Calibri" pitchFamily="34" charset="0"/>
                <a:ea typeface="Calibri" pitchFamily="34" charset="-122"/>
                <a:cs typeface="Calibri" pitchFamily="34" charset="-120"/>
              </a:rPr>
              <a:t>Total</a:t>
            </a:r>
            <a:endParaRPr lang="en-US" sz="1467" dirty="0"/>
          </a:p>
          <a:p>
            <a:pPr algn="ctr"/>
            <a:r>
              <a:rPr lang="en-US" sz="1467" dirty="0">
                <a:solidFill>
                  <a:srgbClr val="2B4C8C"/>
                </a:solidFill>
                <a:latin typeface="Calibri" pitchFamily="34" charset="0"/>
                <a:ea typeface="Calibri" pitchFamily="34" charset="-122"/>
                <a:cs typeface="Calibri" pitchFamily="34" charset="-120"/>
              </a:rPr>
              <a:t>E-Filed</a:t>
            </a:r>
            <a:endParaRPr lang="en-US" sz="1467" dirty="0"/>
          </a:p>
          <a:p>
            <a:pPr algn="ctr"/>
            <a:r>
              <a:rPr lang="en-US" sz="1467" dirty="0">
                <a:solidFill>
                  <a:srgbClr val="2B4C8C"/>
                </a:solidFill>
                <a:latin typeface="Calibri" pitchFamily="34" charset="0"/>
                <a:ea typeface="Calibri" pitchFamily="34" charset="-122"/>
                <a:cs typeface="Calibri" pitchFamily="34" charset="-120"/>
              </a:rPr>
              <a:t>Appeals</a:t>
            </a:r>
            <a:endParaRPr lang="en-US" sz="1467" dirty="0"/>
          </a:p>
        </p:txBody>
      </p:sp>
      <p:sp>
        <p:nvSpPr>
          <p:cNvPr id="14" name="Shape 12"/>
          <p:cNvSpPr/>
          <p:nvPr/>
        </p:nvSpPr>
        <p:spPr>
          <a:xfrm>
            <a:off x="6169152" y="1341120"/>
            <a:ext cx="1682496" cy="4267200"/>
          </a:xfrm>
          <a:prstGeom prst="roundRect">
            <a:avLst>
              <a:gd name="adj" fmla="val 8696"/>
            </a:avLst>
          </a:prstGeom>
          <a:solidFill>
            <a:srgbClr val="D6E4F7"/>
          </a:solidFill>
          <a:ln w="12700">
            <a:solidFill>
              <a:srgbClr val="B8D0EE"/>
            </a:solidFill>
            <a:prstDash val="solid"/>
          </a:ln>
          <a:effectLst>
            <a:outerShdw blurRad="101600" dist="38100" dir="2700000" algn="bl" rotWithShape="0">
              <a:srgbClr val="000000">
                <a:alpha val="10000"/>
              </a:srgbClr>
            </a:outerShdw>
          </a:effectLst>
        </p:spPr>
      </p:sp>
      <p:sp>
        <p:nvSpPr>
          <p:cNvPr id="15" name="Text 13"/>
          <p:cNvSpPr/>
          <p:nvPr/>
        </p:nvSpPr>
        <p:spPr>
          <a:xfrm>
            <a:off x="6169152" y="2072640"/>
            <a:ext cx="1682496" cy="1097280"/>
          </a:xfrm>
          <a:prstGeom prst="rect">
            <a:avLst/>
          </a:prstGeom>
          <a:noFill/>
          <a:ln/>
        </p:spPr>
        <p:txBody>
          <a:bodyPr wrap="square" lIns="0" tIns="0" rIns="0" bIns="0" rtlCol="0" anchor="ctr"/>
          <a:lstStyle/>
          <a:p>
            <a:pPr algn="ctr"/>
            <a:r>
              <a:rPr lang="en-US" sz="3467" b="1" dirty="0">
                <a:solidFill>
                  <a:srgbClr val="1B3A6B"/>
                </a:solidFill>
                <a:latin typeface="Calibri" pitchFamily="34" charset="0"/>
                <a:ea typeface="Calibri" pitchFamily="34" charset="-122"/>
                <a:cs typeface="Calibri" pitchFamily="34" charset="-120"/>
              </a:rPr>
              <a:t>302</a:t>
            </a:r>
            <a:endParaRPr lang="en-US" sz="3467" dirty="0"/>
          </a:p>
        </p:txBody>
      </p:sp>
      <p:sp>
        <p:nvSpPr>
          <p:cNvPr id="16" name="Text 14"/>
          <p:cNvSpPr/>
          <p:nvPr/>
        </p:nvSpPr>
        <p:spPr>
          <a:xfrm>
            <a:off x="6230112" y="3352800"/>
            <a:ext cx="1560576" cy="1950720"/>
          </a:xfrm>
          <a:prstGeom prst="rect">
            <a:avLst/>
          </a:prstGeom>
          <a:noFill/>
          <a:ln/>
        </p:spPr>
        <p:txBody>
          <a:bodyPr wrap="square" lIns="0" tIns="0" rIns="0" bIns="0" rtlCol="0" anchor="t"/>
          <a:lstStyle/>
          <a:p>
            <a:pPr algn="ctr"/>
            <a:r>
              <a:rPr lang="en-US" sz="1467" dirty="0">
                <a:solidFill>
                  <a:srgbClr val="2B4C8C"/>
                </a:solidFill>
                <a:latin typeface="Calibri" pitchFamily="34" charset="0"/>
                <a:ea typeface="Calibri" pitchFamily="34" charset="-122"/>
                <a:cs typeface="Calibri" pitchFamily="34" charset="-120"/>
              </a:rPr>
              <a:t>Total</a:t>
            </a:r>
            <a:endParaRPr lang="en-US" sz="1467" dirty="0"/>
          </a:p>
          <a:p>
            <a:pPr algn="ctr"/>
            <a:r>
              <a:rPr lang="en-US" sz="1467" dirty="0">
                <a:solidFill>
                  <a:srgbClr val="2B4C8C"/>
                </a:solidFill>
                <a:latin typeface="Calibri" pitchFamily="34" charset="0"/>
                <a:ea typeface="Calibri" pitchFamily="34" charset="-122"/>
                <a:cs typeface="Calibri" pitchFamily="34" charset="-120"/>
              </a:rPr>
              <a:t>E-Filed</a:t>
            </a:r>
            <a:endParaRPr lang="en-US" sz="1467" dirty="0"/>
          </a:p>
          <a:p>
            <a:pPr algn="ctr"/>
            <a:r>
              <a:rPr lang="en-US" sz="1467" dirty="0">
                <a:solidFill>
                  <a:srgbClr val="2B4C8C"/>
                </a:solidFill>
                <a:latin typeface="Calibri" pitchFamily="34" charset="0"/>
                <a:ea typeface="Calibri" pitchFamily="34" charset="-122"/>
                <a:cs typeface="Calibri" pitchFamily="34" charset="-120"/>
              </a:rPr>
              <a:t>Applications</a:t>
            </a:r>
            <a:endParaRPr lang="en-US" sz="1467" dirty="0"/>
          </a:p>
        </p:txBody>
      </p:sp>
      <p:sp>
        <p:nvSpPr>
          <p:cNvPr id="17" name="Shape 15"/>
          <p:cNvSpPr/>
          <p:nvPr/>
        </p:nvSpPr>
        <p:spPr>
          <a:xfrm>
            <a:off x="7997952" y="1341120"/>
            <a:ext cx="1682496" cy="4267200"/>
          </a:xfrm>
          <a:prstGeom prst="roundRect">
            <a:avLst>
              <a:gd name="adj" fmla="val 8696"/>
            </a:avLst>
          </a:prstGeom>
          <a:solidFill>
            <a:srgbClr val="D6E4F7"/>
          </a:solidFill>
          <a:ln w="12700">
            <a:solidFill>
              <a:srgbClr val="B8D0EE"/>
            </a:solidFill>
            <a:prstDash val="solid"/>
          </a:ln>
          <a:effectLst>
            <a:outerShdw blurRad="101600" dist="38100" dir="2700000" algn="bl" rotWithShape="0">
              <a:srgbClr val="000000">
                <a:alpha val="10000"/>
              </a:srgbClr>
            </a:outerShdw>
          </a:effectLst>
        </p:spPr>
      </p:sp>
      <p:sp>
        <p:nvSpPr>
          <p:cNvPr id="18" name="Text 16"/>
          <p:cNvSpPr/>
          <p:nvPr/>
        </p:nvSpPr>
        <p:spPr>
          <a:xfrm>
            <a:off x="7997952" y="2072640"/>
            <a:ext cx="1682496" cy="1097280"/>
          </a:xfrm>
          <a:prstGeom prst="rect">
            <a:avLst/>
          </a:prstGeom>
          <a:noFill/>
          <a:ln/>
        </p:spPr>
        <p:txBody>
          <a:bodyPr wrap="square" lIns="0" tIns="0" rIns="0" bIns="0" rtlCol="0" anchor="ctr"/>
          <a:lstStyle/>
          <a:p>
            <a:pPr algn="ctr"/>
            <a:r>
              <a:rPr lang="en-US" sz="3467" b="1" dirty="0">
                <a:solidFill>
                  <a:srgbClr val="1B3A6B"/>
                </a:solidFill>
                <a:latin typeface="Calibri" pitchFamily="34" charset="0"/>
                <a:ea typeface="Calibri" pitchFamily="34" charset="-122"/>
                <a:cs typeface="Calibri" pitchFamily="34" charset="-120"/>
              </a:rPr>
              <a:t>3,854</a:t>
            </a:r>
            <a:endParaRPr lang="en-US" sz="3467" dirty="0"/>
          </a:p>
        </p:txBody>
      </p:sp>
      <p:sp>
        <p:nvSpPr>
          <p:cNvPr id="19" name="Text 17"/>
          <p:cNvSpPr/>
          <p:nvPr/>
        </p:nvSpPr>
        <p:spPr>
          <a:xfrm>
            <a:off x="8058912" y="3352800"/>
            <a:ext cx="1560576" cy="1950720"/>
          </a:xfrm>
          <a:prstGeom prst="rect">
            <a:avLst/>
          </a:prstGeom>
          <a:noFill/>
          <a:ln/>
        </p:spPr>
        <p:txBody>
          <a:bodyPr wrap="square" lIns="0" tIns="0" rIns="0" bIns="0" rtlCol="0" anchor="t"/>
          <a:lstStyle/>
          <a:p>
            <a:pPr algn="ctr"/>
            <a:r>
              <a:rPr lang="en-US" sz="1467" dirty="0">
                <a:solidFill>
                  <a:srgbClr val="2B4C8C"/>
                </a:solidFill>
                <a:latin typeface="Calibri" pitchFamily="34" charset="0"/>
                <a:ea typeface="Calibri" pitchFamily="34" charset="-122"/>
                <a:cs typeface="Calibri" pitchFamily="34" charset="-120"/>
              </a:rPr>
              <a:t>Total E-Filed</a:t>
            </a:r>
            <a:endParaRPr lang="en-US" sz="1467" dirty="0"/>
          </a:p>
          <a:p>
            <a:pPr algn="ctr"/>
            <a:r>
              <a:rPr lang="en-US" sz="1467" dirty="0">
                <a:solidFill>
                  <a:srgbClr val="2B4C8C"/>
                </a:solidFill>
                <a:latin typeface="Calibri" pitchFamily="34" charset="0"/>
                <a:ea typeface="Calibri" pitchFamily="34" charset="-122"/>
                <a:cs typeface="Calibri" pitchFamily="34" charset="-120"/>
              </a:rPr>
              <a:t>Appeals</a:t>
            </a:r>
            <a:endParaRPr lang="en-US" sz="1467" dirty="0"/>
          </a:p>
          <a:p>
            <a:pPr algn="ctr"/>
            <a:r>
              <a:rPr lang="en-US" sz="1467" dirty="0">
                <a:solidFill>
                  <a:srgbClr val="2B4C8C"/>
                </a:solidFill>
                <a:latin typeface="Calibri" pitchFamily="34" charset="0"/>
                <a:ea typeface="Calibri" pitchFamily="34" charset="-122"/>
                <a:cs typeface="Calibri" pitchFamily="34" charset="-120"/>
              </a:rPr>
              <a:t>(Current Month)</a:t>
            </a:r>
            <a:endParaRPr lang="en-US" sz="1467" dirty="0"/>
          </a:p>
        </p:txBody>
      </p:sp>
      <p:sp>
        <p:nvSpPr>
          <p:cNvPr id="20" name="Shape 18"/>
          <p:cNvSpPr/>
          <p:nvPr/>
        </p:nvSpPr>
        <p:spPr>
          <a:xfrm>
            <a:off x="9826752" y="1341120"/>
            <a:ext cx="1682496" cy="4267200"/>
          </a:xfrm>
          <a:prstGeom prst="roundRect">
            <a:avLst>
              <a:gd name="adj" fmla="val 8696"/>
            </a:avLst>
          </a:prstGeom>
          <a:solidFill>
            <a:srgbClr val="D6E4F7"/>
          </a:solidFill>
          <a:ln w="12700">
            <a:solidFill>
              <a:srgbClr val="B8D0EE"/>
            </a:solidFill>
            <a:prstDash val="solid"/>
          </a:ln>
          <a:effectLst>
            <a:outerShdw blurRad="101600" dist="38100" dir="2700000" algn="bl" rotWithShape="0">
              <a:srgbClr val="000000">
                <a:alpha val="10000"/>
              </a:srgbClr>
            </a:outerShdw>
          </a:effectLst>
        </p:spPr>
      </p:sp>
      <p:sp>
        <p:nvSpPr>
          <p:cNvPr id="21" name="Text 19"/>
          <p:cNvSpPr/>
          <p:nvPr/>
        </p:nvSpPr>
        <p:spPr>
          <a:xfrm>
            <a:off x="9826752" y="2072640"/>
            <a:ext cx="1682496" cy="1097280"/>
          </a:xfrm>
          <a:prstGeom prst="rect">
            <a:avLst/>
          </a:prstGeom>
          <a:noFill/>
          <a:ln/>
        </p:spPr>
        <p:txBody>
          <a:bodyPr wrap="square" lIns="0" tIns="0" rIns="0" bIns="0" rtlCol="0" anchor="ctr"/>
          <a:lstStyle/>
          <a:p>
            <a:pPr algn="ctr"/>
            <a:r>
              <a:rPr lang="en-US" sz="3467" b="1" dirty="0">
                <a:solidFill>
                  <a:srgbClr val="1B3A6B"/>
                </a:solidFill>
                <a:latin typeface="Calibri" pitchFamily="34" charset="0"/>
                <a:ea typeface="Calibri" pitchFamily="34" charset="-122"/>
                <a:cs typeface="Calibri" pitchFamily="34" charset="-120"/>
              </a:rPr>
              <a:t>18</a:t>
            </a:r>
            <a:endParaRPr lang="en-US" sz="3467" dirty="0"/>
          </a:p>
        </p:txBody>
      </p:sp>
      <p:sp>
        <p:nvSpPr>
          <p:cNvPr id="22" name="Text 20"/>
          <p:cNvSpPr/>
          <p:nvPr/>
        </p:nvSpPr>
        <p:spPr>
          <a:xfrm>
            <a:off x="9887712" y="3352800"/>
            <a:ext cx="1560576" cy="1950720"/>
          </a:xfrm>
          <a:prstGeom prst="rect">
            <a:avLst/>
          </a:prstGeom>
          <a:noFill/>
          <a:ln/>
        </p:spPr>
        <p:txBody>
          <a:bodyPr wrap="square" lIns="0" tIns="0" rIns="0" bIns="0" rtlCol="0" anchor="t"/>
          <a:lstStyle/>
          <a:p>
            <a:pPr algn="ctr"/>
            <a:r>
              <a:rPr lang="en-US" sz="1467" dirty="0">
                <a:solidFill>
                  <a:srgbClr val="2B4C8C"/>
                </a:solidFill>
                <a:latin typeface="Calibri" pitchFamily="34" charset="0"/>
                <a:ea typeface="Calibri" pitchFamily="34" charset="-122"/>
                <a:cs typeface="Calibri" pitchFamily="34" charset="-120"/>
              </a:rPr>
              <a:t>Total E-Filed</a:t>
            </a:r>
            <a:endParaRPr lang="en-US" sz="1467" dirty="0"/>
          </a:p>
          <a:p>
            <a:pPr algn="ctr"/>
            <a:r>
              <a:rPr lang="en-US" sz="1467" dirty="0">
                <a:solidFill>
                  <a:srgbClr val="2B4C8C"/>
                </a:solidFill>
                <a:latin typeface="Calibri" pitchFamily="34" charset="0"/>
                <a:ea typeface="Calibri" pitchFamily="34" charset="-122"/>
                <a:cs typeface="Calibri" pitchFamily="34" charset="-120"/>
              </a:rPr>
              <a:t>Application</a:t>
            </a:r>
            <a:endParaRPr lang="en-US" sz="1467" dirty="0"/>
          </a:p>
          <a:p>
            <a:pPr algn="ctr"/>
            <a:r>
              <a:rPr lang="en-US" sz="1467" dirty="0">
                <a:solidFill>
                  <a:srgbClr val="2B4C8C"/>
                </a:solidFill>
                <a:latin typeface="Calibri" pitchFamily="34" charset="0"/>
                <a:ea typeface="Calibri" pitchFamily="34" charset="-122"/>
                <a:cs typeface="Calibri" pitchFamily="34" charset="-120"/>
              </a:rPr>
              <a:t>(Current Month)</a:t>
            </a:r>
            <a:endParaRPr lang="en-US" sz="1467" dirty="0"/>
          </a:p>
        </p:txBody>
      </p:sp>
      <p:sp>
        <p:nvSpPr>
          <p:cNvPr id="23" name="Shape 21"/>
          <p:cNvSpPr/>
          <p:nvPr/>
        </p:nvSpPr>
        <p:spPr>
          <a:xfrm>
            <a:off x="0" y="6583680"/>
            <a:ext cx="12192000" cy="274320"/>
          </a:xfrm>
          <a:prstGeom prst="rect">
            <a:avLst/>
          </a:prstGeom>
          <a:solidFill>
            <a:srgbClr val="1B3A6B"/>
          </a:solidFill>
          <a:ln w="12700">
            <a:solidFill>
              <a:srgbClr val="1B3A6B"/>
            </a:solidFill>
            <a:prstDash val="solid"/>
          </a:ln>
        </p:spPr>
      </p:sp>
    </p:spTree>
    <p:extLst>
      <p:ext uri="{BB962C8B-B14F-4D97-AF65-F5344CB8AC3E}">
        <p14:creationId xmlns:p14="http://schemas.microsoft.com/office/powerpoint/2010/main" val="155711288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Shape 0"/>
          <p:cNvSpPr/>
          <p:nvPr/>
        </p:nvSpPr>
        <p:spPr>
          <a:xfrm>
            <a:off x="0" y="0"/>
            <a:ext cx="12192000" cy="97536"/>
          </a:xfrm>
          <a:prstGeom prst="rect">
            <a:avLst/>
          </a:prstGeom>
          <a:solidFill>
            <a:srgbClr val="C9A84C"/>
          </a:solidFill>
          <a:ln w="12700">
            <a:solidFill>
              <a:srgbClr val="C9A84C"/>
            </a:solidFill>
            <a:prstDash val="solid"/>
          </a:ln>
        </p:spPr>
      </p:sp>
      <p:sp>
        <p:nvSpPr>
          <p:cNvPr id="3" name="Text 1"/>
          <p:cNvSpPr/>
          <p:nvPr/>
        </p:nvSpPr>
        <p:spPr>
          <a:xfrm>
            <a:off x="670560" y="268224"/>
            <a:ext cx="10850880" cy="792480"/>
          </a:xfrm>
          <a:prstGeom prst="rect">
            <a:avLst/>
          </a:prstGeom>
          <a:noFill/>
          <a:ln/>
        </p:spPr>
        <p:txBody>
          <a:bodyPr wrap="square" rtlCol="0" anchor="ctr"/>
          <a:lstStyle/>
          <a:p>
            <a:pPr defTabSz="1219170"/>
            <a:r>
              <a:rPr lang="en-US" sz="2933" b="1" dirty="0">
                <a:solidFill>
                  <a:srgbClr val="002060"/>
                </a:solidFill>
                <a:latin typeface="Calibri" pitchFamily="34" charset="0"/>
                <a:ea typeface="Calibri" pitchFamily="34" charset="-122"/>
                <a:cs typeface="Calibri" pitchFamily="34" charset="-120"/>
              </a:rPr>
              <a:t>Division Bench first; Single Member Bench only thereafter</a:t>
            </a:r>
            <a:endParaRPr lang="en-US" sz="2933" dirty="0">
              <a:solidFill>
                <a:srgbClr val="002060"/>
              </a:solidFill>
              <a:latin typeface="Calibri" panose="020F0502020204030204"/>
            </a:endParaRPr>
          </a:p>
        </p:txBody>
      </p:sp>
      <p:sp>
        <p:nvSpPr>
          <p:cNvPr id="5" name="Shape 3"/>
          <p:cNvSpPr/>
          <p:nvPr/>
        </p:nvSpPr>
        <p:spPr>
          <a:xfrm>
            <a:off x="670560" y="1487424"/>
            <a:ext cx="10850880" cy="0"/>
          </a:xfrm>
          <a:prstGeom prst="line">
            <a:avLst/>
          </a:prstGeom>
          <a:noFill/>
          <a:ln w="12700">
            <a:solidFill>
              <a:srgbClr val="1E3A6A"/>
            </a:solidFill>
            <a:prstDash val="solid"/>
          </a:ln>
        </p:spPr>
      </p:sp>
      <p:sp>
        <p:nvSpPr>
          <p:cNvPr id="6" name="Shape 4"/>
          <p:cNvSpPr/>
          <p:nvPr/>
        </p:nvSpPr>
        <p:spPr>
          <a:xfrm>
            <a:off x="548640" y="1682496"/>
            <a:ext cx="11094720" cy="1804416"/>
          </a:xfrm>
          <a:prstGeom prst="roundRect">
            <a:avLst>
              <a:gd name="adj" fmla="val 6757"/>
            </a:avLst>
          </a:prstGeom>
          <a:solidFill>
            <a:srgbClr val="0D1F3C"/>
          </a:solidFill>
          <a:ln w="19050">
            <a:solidFill>
              <a:srgbClr val="C9A84C"/>
            </a:solidFill>
            <a:prstDash val="solid"/>
          </a:ln>
          <a:effectLst>
            <a:outerShdw blurRad="127000" dist="38100" dir="8100000" algn="bl" rotWithShape="0">
              <a:srgbClr val="000000">
                <a:alpha val="25000"/>
              </a:srgbClr>
            </a:outerShdw>
          </a:effectLst>
        </p:spPr>
      </p:sp>
      <p:sp>
        <p:nvSpPr>
          <p:cNvPr id="11" name="Text 9"/>
          <p:cNvSpPr/>
          <p:nvPr/>
        </p:nvSpPr>
        <p:spPr>
          <a:xfrm>
            <a:off x="944595" y="1828800"/>
            <a:ext cx="9387840" cy="1463040"/>
          </a:xfrm>
          <a:prstGeom prst="rect">
            <a:avLst/>
          </a:prstGeom>
          <a:noFill/>
          <a:ln/>
        </p:spPr>
        <p:txBody>
          <a:bodyPr wrap="square" rtlCol="0" anchor="ctr"/>
          <a:lstStyle/>
          <a:p>
            <a:pPr algn="just" defTabSz="1219170"/>
            <a:r>
              <a:rPr lang="en-US" sz="2000" b="1" dirty="0">
                <a:solidFill>
                  <a:srgbClr val="E8C96A"/>
                </a:solidFill>
                <a:latin typeface="Calibri" pitchFamily="34" charset="0"/>
                <a:ea typeface="Calibri" pitchFamily="34" charset="-122"/>
                <a:cs typeface="Calibri" pitchFamily="34" charset="-120"/>
              </a:rPr>
              <a:t>Single Member Bench — </a:t>
            </a:r>
            <a:r>
              <a:rPr lang="en-US" sz="2000" dirty="0">
                <a:solidFill>
                  <a:srgbClr val="E8EEF6"/>
                </a:solidFill>
                <a:latin typeface="Calibri" pitchFamily="34" charset="0"/>
                <a:ea typeface="Calibri" pitchFamily="34" charset="-122"/>
                <a:cs typeface="Calibri" pitchFamily="34" charset="-120"/>
              </a:rPr>
              <a:t>Matters below ₹50 lakh and not involving any question of law, with approval.</a:t>
            </a:r>
            <a:endParaRPr lang="en-US" sz="2000" dirty="0">
              <a:solidFill>
                <a:prstClr val="black"/>
              </a:solidFill>
              <a:latin typeface="Calibri" panose="020F0502020204030204"/>
            </a:endParaRPr>
          </a:p>
        </p:txBody>
      </p:sp>
      <p:sp>
        <p:nvSpPr>
          <p:cNvPr id="12" name="Shape 10"/>
          <p:cNvSpPr/>
          <p:nvPr/>
        </p:nvSpPr>
        <p:spPr>
          <a:xfrm>
            <a:off x="548640" y="3681984"/>
            <a:ext cx="11094720" cy="2218944"/>
          </a:xfrm>
          <a:prstGeom prst="roundRect">
            <a:avLst>
              <a:gd name="adj" fmla="val 5495"/>
            </a:avLst>
          </a:prstGeom>
          <a:solidFill>
            <a:srgbClr val="0D1F3C"/>
          </a:solidFill>
          <a:ln w="19050">
            <a:solidFill>
              <a:srgbClr val="4A90D9"/>
            </a:solidFill>
            <a:prstDash val="solid"/>
          </a:ln>
          <a:effectLst>
            <a:outerShdw blurRad="127000" dist="38100" dir="8100000" algn="bl" rotWithShape="0">
              <a:srgbClr val="000000">
                <a:alpha val="25000"/>
              </a:srgbClr>
            </a:outerShdw>
          </a:effectLst>
        </p:spPr>
      </p:sp>
      <p:sp>
        <p:nvSpPr>
          <p:cNvPr id="17" name="Text 15"/>
          <p:cNvSpPr/>
          <p:nvPr/>
        </p:nvSpPr>
        <p:spPr>
          <a:xfrm>
            <a:off x="944595" y="3779520"/>
            <a:ext cx="9387840" cy="1950720"/>
          </a:xfrm>
          <a:prstGeom prst="rect">
            <a:avLst/>
          </a:prstGeom>
          <a:noFill/>
          <a:ln/>
        </p:spPr>
        <p:txBody>
          <a:bodyPr wrap="square" rtlCol="0" anchor="ctr"/>
          <a:lstStyle/>
          <a:p>
            <a:pPr algn="just" defTabSz="1219170"/>
            <a:r>
              <a:rPr lang="en-US" sz="2000" b="1" dirty="0">
                <a:solidFill>
                  <a:srgbClr val="7AC0F0"/>
                </a:solidFill>
                <a:latin typeface="Calibri" pitchFamily="34" charset="0"/>
                <a:ea typeface="Calibri" pitchFamily="34" charset="-122"/>
                <a:cs typeface="Calibri" pitchFamily="34" charset="-120"/>
              </a:rPr>
              <a:t>Procedure — </a:t>
            </a:r>
            <a:r>
              <a:rPr lang="en-US" sz="2000" dirty="0">
                <a:solidFill>
                  <a:srgbClr val="E8EEF6"/>
                </a:solidFill>
                <a:latin typeface="Calibri" pitchFamily="34" charset="0"/>
                <a:ea typeface="Calibri" pitchFamily="34" charset="-122"/>
                <a:cs typeface="Calibri" pitchFamily="34" charset="-120"/>
              </a:rPr>
              <a:t>To be listed before Division Bench first.  Only if Division Bench records that no question of law is involved, it may move through President/Vice-President approval route.</a:t>
            </a:r>
            <a:endParaRPr lang="en-US" sz="2000" dirty="0">
              <a:solidFill>
                <a:prstClr val="black"/>
              </a:solidFill>
              <a:latin typeface="Calibri" panose="020F0502020204030204"/>
            </a:endParaRPr>
          </a:p>
        </p:txBody>
      </p:sp>
      <p:sp>
        <p:nvSpPr>
          <p:cNvPr id="18" name="Shape 16"/>
          <p:cNvSpPr/>
          <p:nvPr/>
        </p:nvSpPr>
        <p:spPr>
          <a:xfrm>
            <a:off x="670560" y="6169152"/>
            <a:ext cx="10485120" cy="0"/>
          </a:xfrm>
          <a:prstGeom prst="line">
            <a:avLst/>
          </a:prstGeom>
          <a:noFill/>
          <a:ln w="9525">
            <a:solidFill>
              <a:srgbClr val="1E3A6A"/>
            </a:solidFill>
            <a:prstDash val="solid"/>
          </a:ln>
        </p:spPr>
      </p:sp>
    </p:spTree>
    <p:extLst>
      <p:ext uri="{BB962C8B-B14F-4D97-AF65-F5344CB8AC3E}">
        <p14:creationId xmlns:p14="http://schemas.microsoft.com/office/powerpoint/2010/main" val="212926251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0A1628"/>
        </a:solidFill>
        <a:effectLst/>
      </p:bgPr>
    </p:bg>
    <p:spTree>
      <p:nvGrpSpPr>
        <p:cNvPr id="1" name=""/>
        <p:cNvGrpSpPr/>
        <p:nvPr/>
      </p:nvGrpSpPr>
      <p:grpSpPr>
        <a:xfrm>
          <a:off x="0" y="0"/>
          <a:ext cx="0" cy="0"/>
          <a:chOff x="0" y="0"/>
          <a:chExt cx="0" cy="0"/>
        </a:xfrm>
      </p:grpSpPr>
      <p:sp>
        <p:nvSpPr>
          <p:cNvPr id="2" name="Shape 0"/>
          <p:cNvSpPr/>
          <p:nvPr/>
        </p:nvSpPr>
        <p:spPr>
          <a:xfrm>
            <a:off x="0" y="0"/>
            <a:ext cx="609600" cy="6858000"/>
          </a:xfrm>
          <a:prstGeom prst="rect">
            <a:avLst/>
          </a:prstGeom>
          <a:solidFill>
            <a:srgbClr val="C9A84C"/>
          </a:solidFill>
          <a:ln w="12700">
            <a:solidFill>
              <a:srgbClr val="C9A84C"/>
            </a:solidFill>
            <a:prstDash val="solid"/>
          </a:ln>
        </p:spPr>
      </p:sp>
      <p:sp>
        <p:nvSpPr>
          <p:cNvPr id="3" name="Shape 1"/>
          <p:cNvSpPr/>
          <p:nvPr/>
        </p:nvSpPr>
        <p:spPr>
          <a:xfrm>
            <a:off x="0" y="4998720"/>
            <a:ext cx="12192000" cy="1859280"/>
          </a:xfrm>
          <a:prstGeom prst="rect">
            <a:avLst/>
          </a:prstGeom>
          <a:solidFill>
            <a:srgbClr val="0D1F3C"/>
          </a:solidFill>
          <a:ln w="12700">
            <a:solidFill>
              <a:srgbClr val="0D1F3C"/>
            </a:solidFill>
            <a:prstDash val="solid"/>
          </a:ln>
        </p:spPr>
      </p:sp>
      <p:sp>
        <p:nvSpPr>
          <p:cNvPr id="5" name="Text 3"/>
          <p:cNvSpPr/>
          <p:nvPr/>
        </p:nvSpPr>
        <p:spPr>
          <a:xfrm>
            <a:off x="1036320" y="2377440"/>
            <a:ext cx="10485120" cy="2438400"/>
          </a:xfrm>
          <a:prstGeom prst="rect">
            <a:avLst/>
          </a:prstGeom>
          <a:noFill/>
          <a:ln/>
        </p:spPr>
        <p:txBody>
          <a:bodyPr wrap="square" rtlCol="0" anchor="ctr"/>
          <a:lstStyle/>
          <a:p>
            <a:pPr lvl="0" defTabSz="1219170"/>
            <a:r>
              <a:rPr lang="en-US" sz="6600" b="1" dirty="0" smtClean="0">
                <a:solidFill>
                  <a:schemeClr val="bg1"/>
                </a:solidFill>
                <a:latin typeface="Cambria" pitchFamily="34" charset="0"/>
                <a:ea typeface="Cambria" pitchFamily="34" charset="-122"/>
                <a:cs typeface="Cambria" pitchFamily="34" charset="-120"/>
              </a:rPr>
              <a:t>Appeals</a:t>
            </a:r>
            <a:endParaRPr kumimoji="0" lang="en-US" sz="6133" b="0" i="0" u="none" strike="noStrike" kern="1200" cap="none" spc="0" normalizeH="0" baseline="0" noProof="0" dirty="0">
              <a:ln>
                <a:noFill/>
              </a:ln>
              <a:solidFill>
                <a:schemeClr val="bg1"/>
              </a:solidFill>
              <a:effectLst/>
              <a:uLnTx/>
              <a:uFillTx/>
              <a:latin typeface="Calibri" panose="020F0502020204030204"/>
            </a:endParaRPr>
          </a:p>
        </p:txBody>
      </p:sp>
      <p:sp>
        <p:nvSpPr>
          <p:cNvPr id="6" name="Text 4"/>
          <p:cNvSpPr/>
          <p:nvPr/>
        </p:nvSpPr>
        <p:spPr>
          <a:xfrm>
            <a:off x="1021806" y="5478851"/>
            <a:ext cx="10728960" cy="487680"/>
          </a:xfrm>
          <a:prstGeom prst="rect">
            <a:avLst/>
          </a:prstGeom>
          <a:noFill/>
          <a:ln/>
        </p:spPr>
        <p:txBody>
          <a:bodyPr wrap="square" rtlCol="0" anchor="ctr"/>
          <a:lstStyle/>
          <a:p>
            <a:r>
              <a:rPr lang="en-US" sz="2400" dirty="0" smtClean="0">
                <a:solidFill>
                  <a:srgbClr val="FFC000"/>
                </a:solidFill>
                <a:latin typeface="Calibri" pitchFamily="34" charset="0"/>
                <a:ea typeface="Calibri" pitchFamily="34" charset="-122"/>
                <a:cs typeface="Calibri" pitchFamily="34" charset="-120"/>
              </a:rPr>
              <a:t>Right to Appeal | Limitation | Condonation | Thresholds</a:t>
            </a:r>
            <a:endParaRPr lang="en-US" sz="2400" dirty="0">
              <a:solidFill>
                <a:srgbClr val="FFC000"/>
              </a:solidFill>
            </a:endParaRPr>
          </a:p>
        </p:txBody>
      </p:sp>
    </p:spTree>
    <p:extLst>
      <p:ext uri="{BB962C8B-B14F-4D97-AF65-F5344CB8AC3E}">
        <p14:creationId xmlns:p14="http://schemas.microsoft.com/office/powerpoint/2010/main" val="137050556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12192000" cy="268224"/>
          </a:xfrm>
          <a:prstGeom prst="rect">
            <a:avLst/>
          </a:prstGeom>
          <a:solidFill>
            <a:srgbClr val="C9A84C"/>
          </a:solidFill>
          <a:ln w="12700">
            <a:solidFill>
              <a:srgbClr val="C9A84C"/>
            </a:solidFill>
            <a:prstDash val="solid"/>
          </a:ln>
        </p:spPr>
      </p:sp>
      <p:sp>
        <p:nvSpPr>
          <p:cNvPr id="3" name="Shape 1"/>
          <p:cNvSpPr/>
          <p:nvPr/>
        </p:nvSpPr>
        <p:spPr>
          <a:xfrm>
            <a:off x="0" y="268224"/>
            <a:ext cx="12192000" cy="1280160"/>
          </a:xfrm>
          <a:prstGeom prst="rect">
            <a:avLst/>
          </a:prstGeom>
          <a:solidFill>
            <a:srgbClr val="0D1B4B"/>
          </a:solidFill>
          <a:ln w="12700">
            <a:solidFill>
              <a:srgbClr val="0D1B4B"/>
            </a:solidFill>
            <a:prstDash val="solid"/>
          </a:ln>
        </p:spPr>
      </p:sp>
      <p:sp>
        <p:nvSpPr>
          <p:cNvPr id="4" name="Text 2"/>
          <p:cNvSpPr/>
          <p:nvPr/>
        </p:nvSpPr>
        <p:spPr>
          <a:xfrm>
            <a:off x="487680" y="329184"/>
            <a:ext cx="11216640" cy="1097280"/>
          </a:xfrm>
          <a:prstGeom prst="rect">
            <a:avLst/>
          </a:prstGeom>
          <a:noFill/>
          <a:ln/>
        </p:spPr>
        <p:txBody>
          <a:bodyPr wrap="square" lIns="0" tIns="0" rIns="0" bIns="0" rtlCol="0" anchor="ctr"/>
          <a:lstStyle/>
          <a:p>
            <a:r>
              <a:rPr lang="en-US" sz="4267" b="1" dirty="0">
                <a:solidFill>
                  <a:srgbClr val="FFFFFF"/>
                </a:solidFill>
                <a:latin typeface="Cambria" pitchFamily="34" charset="0"/>
                <a:ea typeface="Cambria" pitchFamily="34" charset="-122"/>
                <a:cs typeface="Cambria" pitchFamily="34" charset="-120"/>
              </a:rPr>
              <a:t>GST ITC Dispute: Facts of the Case</a:t>
            </a:r>
            <a:endParaRPr lang="en-US" sz="4267" dirty="0"/>
          </a:p>
        </p:txBody>
      </p:sp>
      <p:sp>
        <p:nvSpPr>
          <p:cNvPr id="5" name="Text 3"/>
          <p:cNvSpPr/>
          <p:nvPr/>
        </p:nvSpPr>
        <p:spPr>
          <a:xfrm>
            <a:off x="7924800" y="329184"/>
            <a:ext cx="3901440" cy="1097280"/>
          </a:xfrm>
          <a:prstGeom prst="rect">
            <a:avLst/>
          </a:prstGeom>
          <a:noFill/>
          <a:ln/>
        </p:spPr>
        <p:txBody>
          <a:bodyPr wrap="square" lIns="0" tIns="0" rIns="0" bIns="0" rtlCol="0" anchor="ctr"/>
          <a:lstStyle/>
          <a:p>
            <a:pPr algn="r"/>
            <a:r>
              <a:rPr lang="en-US" sz="1400" dirty="0">
                <a:solidFill>
                  <a:srgbClr val="C9A84C"/>
                </a:solidFill>
                <a:latin typeface="Calibri" pitchFamily="34" charset="0"/>
                <a:ea typeface="Calibri" pitchFamily="34" charset="-122"/>
                <a:cs typeface="Calibri" pitchFamily="34" charset="-120"/>
              </a:rPr>
              <a:t>GST | ITC Reversal | Multi-State</a:t>
            </a:r>
            <a:endParaRPr lang="en-US" sz="1400" dirty="0"/>
          </a:p>
        </p:txBody>
      </p:sp>
      <p:sp>
        <p:nvSpPr>
          <p:cNvPr id="6" name="Shape 4"/>
          <p:cNvSpPr/>
          <p:nvPr/>
        </p:nvSpPr>
        <p:spPr>
          <a:xfrm>
            <a:off x="487680" y="1889760"/>
            <a:ext cx="2926080" cy="1072896"/>
          </a:xfrm>
          <a:prstGeom prst="roundRect">
            <a:avLst>
              <a:gd name="adj" fmla="val 9091"/>
            </a:avLst>
          </a:prstGeom>
          <a:solidFill>
            <a:srgbClr val="0D1B4B"/>
          </a:solidFill>
          <a:ln w="12700">
            <a:solidFill>
              <a:srgbClr val="0D1B4B"/>
            </a:solidFill>
            <a:prstDash val="solid"/>
          </a:ln>
        </p:spPr>
      </p:sp>
      <p:sp>
        <p:nvSpPr>
          <p:cNvPr id="7" name="Text 5"/>
          <p:cNvSpPr/>
          <p:nvPr/>
        </p:nvSpPr>
        <p:spPr>
          <a:xfrm>
            <a:off x="487680" y="1889760"/>
            <a:ext cx="2926080" cy="1072896"/>
          </a:xfrm>
          <a:prstGeom prst="rect">
            <a:avLst/>
          </a:prstGeom>
          <a:noFill/>
          <a:ln/>
        </p:spPr>
        <p:txBody>
          <a:bodyPr wrap="square" rtlCol="0" anchor="ctr"/>
          <a:lstStyle/>
          <a:p>
            <a:pPr algn="ctr"/>
            <a:r>
              <a:rPr lang="en-US" sz="2133" b="1" dirty="0">
                <a:solidFill>
                  <a:srgbClr val="FFFFFF"/>
                </a:solidFill>
                <a:latin typeface="Calibri" pitchFamily="34" charset="0"/>
                <a:ea typeface="Calibri" pitchFamily="34" charset="-122"/>
                <a:cs typeface="Calibri" pitchFamily="34" charset="-120"/>
              </a:rPr>
              <a:t>Mr. X</a:t>
            </a:r>
            <a:endParaRPr lang="en-US" sz="2133" dirty="0"/>
          </a:p>
          <a:p>
            <a:pPr algn="ctr"/>
            <a:r>
              <a:rPr lang="en-US" sz="1867" dirty="0">
                <a:solidFill>
                  <a:srgbClr val="FFFFFF"/>
                </a:solidFill>
                <a:latin typeface="Calibri" pitchFamily="34" charset="0"/>
                <a:ea typeface="Calibri" pitchFamily="34" charset="-122"/>
                <a:cs typeface="Calibri" pitchFamily="34" charset="-120"/>
              </a:rPr>
              <a:t>(Supplier)</a:t>
            </a:r>
            <a:r>
              <a:rPr lang="en-US" sz="1467" i="1" dirty="0">
                <a:solidFill>
                  <a:srgbClr val="FFFFFF"/>
                </a:solidFill>
                <a:latin typeface="Calibri" pitchFamily="34" charset="0"/>
                <a:ea typeface="Calibri" pitchFamily="34" charset="-122"/>
                <a:cs typeface="Calibri" pitchFamily="34" charset="-120"/>
              </a:rPr>
              <a:t>Ghaziabad, UP</a:t>
            </a:r>
            <a:endParaRPr lang="en-US" sz="2133" dirty="0"/>
          </a:p>
        </p:txBody>
      </p:sp>
      <p:sp>
        <p:nvSpPr>
          <p:cNvPr id="8" name="Shape 6"/>
          <p:cNvSpPr/>
          <p:nvPr/>
        </p:nvSpPr>
        <p:spPr>
          <a:xfrm>
            <a:off x="3535680" y="2426208"/>
            <a:ext cx="1036320" cy="0"/>
          </a:xfrm>
          <a:prstGeom prst="line">
            <a:avLst/>
          </a:prstGeom>
          <a:noFill/>
          <a:ln w="31750">
            <a:solidFill>
              <a:srgbClr val="C9A84C"/>
            </a:solidFill>
            <a:prstDash val="solid"/>
            <a:tailEnd type="triangle"/>
          </a:ln>
        </p:spPr>
      </p:sp>
      <p:sp>
        <p:nvSpPr>
          <p:cNvPr id="9" name="Text 7"/>
          <p:cNvSpPr/>
          <p:nvPr/>
        </p:nvSpPr>
        <p:spPr>
          <a:xfrm>
            <a:off x="3535680" y="1914144"/>
            <a:ext cx="1036320" cy="463296"/>
          </a:xfrm>
          <a:prstGeom prst="rect">
            <a:avLst/>
          </a:prstGeom>
          <a:noFill/>
          <a:ln/>
        </p:spPr>
        <p:txBody>
          <a:bodyPr wrap="square" rtlCol="0" anchor="ctr"/>
          <a:lstStyle/>
          <a:p>
            <a:pPr algn="ctr"/>
            <a:r>
              <a:rPr lang="en-US" sz="1333" dirty="0" smtClean="0">
                <a:solidFill>
                  <a:srgbClr val="0D1B4B"/>
                </a:solidFill>
                <a:latin typeface="Calibri" pitchFamily="34" charset="0"/>
                <a:ea typeface="Calibri" pitchFamily="34" charset="-122"/>
                <a:cs typeface="Calibri" pitchFamily="34" charset="-120"/>
              </a:rPr>
              <a:t>Passes ITC</a:t>
            </a:r>
            <a:endParaRPr lang="en-US" sz="1333" dirty="0"/>
          </a:p>
        </p:txBody>
      </p:sp>
      <p:sp>
        <p:nvSpPr>
          <p:cNvPr id="10" name="Shape 8"/>
          <p:cNvSpPr/>
          <p:nvPr/>
        </p:nvSpPr>
        <p:spPr>
          <a:xfrm>
            <a:off x="4632960" y="1889760"/>
            <a:ext cx="2926080" cy="1072896"/>
          </a:xfrm>
          <a:prstGeom prst="roundRect">
            <a:avLst>
              <a:gd name="adj" fmla="val 9091"/>
            </a:avLst>
          </a:prstGeom>
          <a:solidFill>
            <a:srgbClr val="1A3272"/>
          </a:solidFill>
          <a:ln w="12700">
            <a:solidFill>
              <a:srgbClr val="1A3272"/>
            </a:solidFill>
            <a:prstDash val="solid"/>
          </a:ln>
        </p:spPr>
      </p:sp>
      <p:sp>
        <p:nvSpPr>
          <p:cNvPr id="11" name="Text 9"/>
          <p:cNvSpPr/>
          <p:nvPr/>
        </p:nvSpPr>
        <p:spPr>
          <a:xfrm>
            <a:off x="4632960" y="1889760"/>
            <a:ext cx="2926080" cy="1072896"/>
          </a:xfrm>
          <a:prstGeom prst="rect">
            <a:avLst/>
          </a:prstGeom>
          <a:noFill/>
          <a:ln/>
        </p:spPr>
        <p:txBody>
          <a:bodyPr wrap="square" rtlCol="0" anchor="ctr"/>
          <a:lstStyle/>
          <a:p>
            <a:pPr algn="ctr"/>
            <a:r>
              <a:rPr lang="en-US" sz="2133" b="1" dirty="0">
                <a:solidFill>
                  <a:srgbClr val="FFFFFF"/>
                </a:solidFill>
                <a:latin typeface="Calibri" pitchFamily="34" charset="0"/>
                <a:ea typeface="Calibri" pitchFamily="34" charset="-122"/>
                <a:cs typeface="Calibri" pitchFamily="34" charset="-120"/>
              </a:rPr>
              <a:t>Mr. </a:t>
            </a:r>
            <a:r>
              <a:rPr lang="en-US" sz="2133" b="1" dirty="0" smtClean="0">
                <a:solidFill>
                  <a:srgbClr val="FFFFFF"/>
                </a:solidFill>
                <a:latin typeface="Calibri" pitchFamily="34" charset="0"/>
                <a:ea typeface="Calibri" pitchFamily="34" charset="-122"/>
                <a:cs typeface="Calibri" pitchFamily="34" charset="-120"/>
              </a:rPr>
              <a:t>Middleman 1</a:t>
            </a:r>
            <a:endParaRPr lang="en-US" sz="2133" dirty="0"/>
          </a:p>
          <a:p>
            <a:pPr algn="ctr"/>
            <a:r>
              <a:rPr lang="en-US" sz="1867" dirty="0">
                <a:solidFill>
                  <a:srgbClr val="FFFFFF"/>
                </a:solidFill>
                <a:latin typeface="Calibri" pitchFamily="34" charset="0"/>
                <a:ea typeface="Calibri" pitchFamily="34" charset="-122"/>
                <a:cs typeface="Calibri" pitchFamily="34" charset="-120"/>
              </a:rPr>
              <a:t>(Intermediary)</a:t>
            </a:r>
            <a:r>
              <a:rPr lang="en-US" sz="1467" i="1" dirty="0">
                <a:solidFill>
                  <a:srgbClr val="FFFFFF"/>
                </a:solidFill>
                <a:latin typeface="Calibri" pitchFamily="34" charset="0"/>
                <a:ea typeface="Calibri" pitchFamily="34" charset="-122"/>
                <a:cs typeface="Calibri" pitchFamily="34" charset="-120"/>
              </a:rPr>
              <a:t>Gujarat</a:t>
            </a:r>
            <a:endParaRPr lang="en-US" sz="2133" dirty="0"/>
          </a:p>
        </p:txBody>
      </p:sp>
      <p:sp>
        <p:nvSpPr>
          <p:cNvPr id="12" name="Shape 10"/>
          <p:cNvSpPr/>
          <p:nvPr/>
        </p:nvSpPr>
        <p:spPr>
          <a:xfrm>
            <a:off x="7680960" y="2426208"/>
            <a:ext cx="1036320" cy="0"/>
          </a:xfrm>
          <a:prstGeom prst="line">
            <a:avLst/>
          </a:prstGeom>
          <a:noFill/>
          <a:ln w="31750">
            <a:solidFill>
              <a:srgbClr val="C9A84C"/>
            </a:solidFill>
            <a:prstDash val="solid"/>
            <a:tailEnd type="triangle"/>
          </a:ln>
        </p:spPr>
      </p:sp>
      <p:sp>
        <p:nvSpPr>
          <p:cNvPr id="13" name="Text 11"/>
          <p:cNvSpPr/>
          <p:nvPr/>
        </p:nvSpPr>
        <p:spPr>
          <a:xfrm>
            <a:off x="7680960" y="1914144"/>
            <a:ext cx="1036320" cy="463296"/>
          </a:xfrm>
          <a:prstGeom prst="rect">
            <a:avLst/>
          </a:prstGeom>
          <a:noFill/>
          <a:ln/>
        </p:spPr>
        <p:txBody>
          <a:bodyPr wrap="square" rtlCol="0" anchor="ctr"/>
          <a:lstStyle/>
          <a:p>
            <a:pPr algn="ctr"/>
            <a:r>
              <a:rPr lang="en-US" sz="1333" dirty="0" smtClean="0">
                <a:solidFill>
                  <a:srgbClr val="0D1B4B"/>
                </a:solidFill>
                <a:latin typeface="Calibri" pitchFamily="34" charset="0"/>
                <a:ea typeface="Calibri" pitchFamily="34" charset="-122"/>
                <a:cs typeface="Calibri" pitchFamily="34" charset="-120"/>
              </a:rPr>
              <a:t>Supplies Goods</a:t>
            </a:r>
            <a:endParaRPr lang="en-US" sz="1333" dirty="0"/>
          </a:p>
        </p:txBody>
      </p:sp>
      <p:sp>
        <p:nvSpPr>
          <p:cNvPr id="14" name="Shape 12"/>
          <p:cNvSpPr/>
          <p:nvPr/>
        </p:nvSpPr>
        <p:spPr>
          <a:xfrm>
            <a:off x="8778240" y="1889760"/>
            <a:ext cx="2926080" cy="1072896"/>
          </a:xfrm>
          <a:prstGeom prst="roundRect">
            <a:avLst>
              <a:gd name="adj" fmla="val 9091"/>
            </a:avLst>
          </a:prstGeom>
          <a:solidFill>
            <a:srgbClr val="C9A84C"/>
          </a:solidFill>
          <a:ln w="12700">
            <a:solidFill>
              <a:srgbClr val="C9A84C"/>
            </a:solidFill>
            <a:prstDash val="solid"/>
          </a:ln>
        </p:spPr>
      </p:sp>
      <p:sp>
        <p:nvSpPr>
          <p:cNvPr id="15" name="Text 13"/>
          <p:cNvSpPr/>
          <p:nvPr/>
        </p:nvSpPr>
        <p:spPr>
          <a:xfrm>
            <a:off x="8778240" y="1889760"/>
            <a:ext cx="2926080" cy="1072896"/>
          </a:xfrm>
          <a:prstGeom prst="rect">
            <a:avLst/>
          </a:prstGeom>
          <a:noFill/>
          <a:ln/>
        </p:spPr>
        <p:txBody>
          <a:bodyPr wrap="square" rtlCol="0" anchor="ctr"/>
          <a:lstStyle/>
          <a:p>
            <a:pPr algn="ctr"/>
            <a:r>
              <a:rPr lang="en-US" sz="2133" b="1" dirty="0">
                <a:solidFill>
                  <a:srgbClr val="0D1B4B"/>
                </a:solidFill>
                <a:latin typeface="Calibri" pitchFamily="34" charset="0"/>
                <a:ea typeface="Calibri" pitchFamily="34" charset="-122"/>
                <a:cs typeface="Calibri" pitchFamily="34" charset="-120"/>
              </a:rPr>
              <a:t>Mr. Jolly</a:t>
            </a:r>
            <a:endParaRPr lang="en-US" sz="2133" dirty="0"/>
          </a:p>
          <a:p>
            <a:pPr algn="ctr"/>
            <a:r>
              <a:rPr lang="en-US" sz="1867" dirty="0">
                <a:solidFill>
                  <a:srgbClr val="0D1B4B"/>
                </a:solidFill>
                <a:latin typeface="Calibri" pitchFamily="34" charset="0"/>
                <a:ea typeface="Calibri" pitchFamily="34" charset="-122"/>
                <a:cs typeface="Calibri" pitchFamily="34" charset="-120"/>
              </a:rPr>
              <a:t>(Recipient)</a:t>
            </a:r>
            <a:r>
              <a:rPr lang="en-US" sz="1467" i="1" dirty="0">
                <a:solidFill>
                  <a:srgbClr val="0D1B4B"/>
                </a:solidFill>
                <a:latin typeface="Calibri" pitchFamily="34" charset="0"/>
                <a:ea typeface="Calibri" pitchFamily="34" charset="-122"/>
                <a:cs typeface="Calibri" pitchFamily="34" charset="-120"/>
              </a:rPr>
              <a:t>Gujarat</a:t>
            </a:r>
            <a:endParaRPr lang="en-US" sz="2133" dirty="0"/>
          </a:p>
        </p:txBody>
      </p:sp>
      <p:sp>
        <p:nvSpPr>
          <p:cNvPr id="16" name="Shape 14"/>
          <p:cNvSpPr/>
          <p:nvPr/>
        </p:nvSpPr>
        <p:spPr>
          <a:xfrm>
            <a:off x="487680" y="3316224"/>
            <a:ext cx="3596640" cy="1365504"/>
          </a:xfrm>
          <a:prstGeom prst="roundRect">
            <a:avLst>
              <a:gd name="adj" fmla="val 7143"/>
            </a:avLst>
          </a:prstGeom>
          <a:solidFill>
            <a:srgbClr val="E8EDF7"/>
          </a:solidFill>
          <a:ln w="12700">
            <a:solidFill>
              <a:srgbClr val="C5D0E8"/>
            </a:solidFill>
            <a:prstDash val="solid"/>
          </a:ln>
          <a:effectLst>
            <a:outerShdw blurRad="50800" dist="25400" dir="2700000" algn="bl" rotWithShape="0">
              <a:srgbClr val="000000">
                <a:alpha val="10000"/>
              </a:srgbClr>
            </a:outerShdw>
          </a:effectLst>
        </p:spPr>
      </p:sp>
      <p:sp>
        <p:nvSpPr>
          <p:cNvPr id="17" name="Shape 15"/>
          <p:cNvSpPr/>
          <p:nvPr/>
        </p:nvSpPr>
        <p:spPr>
          <a:xfrm>
            <a:off x="487680" y="3316224"/>
            <a:ext cx="3596640" cy="365760"/>
          </a:xfrm>
          <a:prstGeom prst="roundRect">
            <a:avLst>
              <a:gd name="adj" fmla="val 26667"/>
            </a:avLst>
          </a:prstGeom>
          <a:solidFill>
            <a:srgbClr val="0D1B4B"/>
          </a:solidFill>
          <a:ln w="12700">
            <a:solidFill>
              <a:srgbClr val="0D1B4B"/>
            </a:solidFill>
            <a:prstDash val="solid"/>
          </a:ln>
        </p:spPr>
      </p:sp>
      <p:sp>
        <p:nvSpPr>
          <p:cNvPr id="18" name="Shape 16"/>
          <p:cNvSpPr/>
          <p:nvPr/>
        </p:nvSpPr>
        <p:spPr>
          <a:xfrm>
            <a:off x="487680" y="3499104"/>
            <a:ext cx="3596640" cy="182880"/>
          </a:xfrm>
          <a:prstGeom prst="rect">
            <a:avLst/>
          </a:prstGeom>
          <a:solidFill>
            <a:srgbClr val="0D1B4B"/>
          </a:solidFill>
          <a:ln w="12700">
            <a:solidFill>
              <a:srgbClr val="0D1B4B"/>
            </a:solidFill>
            <a:prstDash val="solid"/>
          </a:ln>
        </p:spPr>
      </p:sp>
      <p:sp>
        <p:nvSpPr>
          <p:cNvPr id="19" name="Text 17"/>
          <p:cNvSpPr/>
          <p:nvPr/>
        </p:nvSpPr>
        <p:spPr>
          <a:xfrm>
            <a:off x="609600" y="3340608"/>
            <a:ext cx="3352800" cy="316992"/>
          </a:xfrm>
          <a:prstGeom prst="rect">
            <a:avLst/>
          </a:prstGeom>
          <a:noFill/>
          <a:ln/>
        </p:spPr>
        <p:txBody>
          <a:bodyPr wrap="square" lIns="0" tIns="0" rIns="0" bIns="0" rtlCol="0" anchor="ctr"/>
          <a:lstStyle/>
          <a:p>
            <a:pPr algn="ctr"/>
            <a:r>
              <a:rPr lang="en-US" sz="1400" b="1" dirty="0">
                <a:solidFill>
                  <a:srgbClr val="C9A84C"/>
                </a:solidFill>
                <a:latin typeface="Calibri" pitchFamily="34" charset="0"/>
                <a:ea typeface="Calibri" pitchFamily="34" charset="-122"/>
                <a:cs typeface="Calibri" pitchFamily="34" charset="-120"/>
              </a:rPr>
              <a:t>DGGI Action</a:t>
            </a:r>
            <a:endParaRPr lang="en-US" sz="1400" dirty="0"/>
          </a:p>
        </p:txBody>
      </p:sp>
      <p:sp>
        <p:nvSpPr>
          <p:cNvPr id="20" name="Text 18"/>
          <p:cNvSpPr/>
          <p:nvPr/>
        </p:nvSpPr>
        <p:spPr>
          <a:xfrm>
            <a:off x="633984" y="3663141"/>
            <a:ext cx="3304032" cy="902208"/>
          </a:xfrm>
          <a:prstGeom prst="rect">
            <a:avLst/>
          </a:prstGeom>
          <a:noFill/>
          <a:ln/>
        </p:spPr>
        <p:txBody>
          <a:bodyPr wrap="square" rtlCol="0" anchor="t"/>
          <a:lstStyle/>
          <a:p>
            <a:pPr algn="just"/>
            <a:r>
              <a:rPr lang="en-US" sz="1600" dirty="0">
                <a:solidFill>
                  <a:srgbClr val="0D1B4B"/>
                </a:solidFill>
                <a:latin typeface="Calibri" pitchFamily="34" charset="0"/>
                <a:ea typeface="Calibri" pitchFamily="34" charset="-122"/>
                <a:cs typeface="Calibri" pitchFamily="34" charset="-120"/>
              </a:rPr>
              <a:t>Mr. X's premises searched by DGGI Ghaziabad, UP. </a:t>
            </a:r>
            <a:r>
              <a:rPr lang="en-US" sz="1600" dirty="0" smtClean="0">
                <a:solidFill>
                  <a:srgbClr val="0D1B4B"/>
                </a:solidFill>
                <a:latin typeface="Calibri" pitchFamily="34" charset="0"/>
                <a:ea typeface="Calibri" pitchFamily="34" charset="-122"/>
                <a:cs typeface="Calibri" pitchFamily="34" charset="-120"/>
              </a:rPr>
              <a:t>Mr. X declared non-existent</a:t>
            </a:r>
            <a:endParaRPr lang="en-US" sz="1600" dirty="0"/>
          </a:p>
        </p:txBody>
      </p:sp>
      <p:sp>
        <p:nvSpPr>
          <p:cNvPr id="21" name="Shape 19"/>
          <p:cNvSpPr/>
          <p:nvPr/>
        </p:nvSpPr>
        <p:spPr>
          <a:xfrm>
            <a:off x="4328160" y="3316224"/>
            <a:ext cx="3596640" cy="1365504"/>
          </a:xfrm>
          <a:prstGeom prst="roundRect">
            <a:avLst>
              <a:gd name="adj" fmla="val 7143"/>
            </a:avLst>
          </a:prstGeom>
          <a:solidFill>
            <a:srgbClr val="E8EDF7"/>
          </a:solidFill>
          <a:ln w="12700">
            <a:solidFill>
              <a:srgbClr val="C5D0E8"/>
            </a:solidFill>
            <a:prstDash val="solid"/>
          </a:ln>
          <a:effectLst>
            <a:outerShdw blurRad="50800" dist="25400" dir="2700000" algn="bl" rotWithShape="0">
              <a:srgbClr val="000000">
                <a:alpha val="10000"/>
              </a:srgbClr>
            </a:outerShdw>
          </a:effectLst>
        </p:spPr>
      </p:sp>
      <p:sp>
        <p:nvSpPr>
          <p:cNvPr id="22" name="Shape 20"/>
          <p:cNvSpPr/>
          <p:nvPr/>
        </p:nvSpPr>
        <p:spPr>
          <a:xfrm>
            <a:off x="4328160" y="3316224"/>
            <a:ext cx="3596640" cy="365760"/>
          </a:xfrm>
          <a:prstGeom prst="roundRect">
            <a:avLst>
              <a:gd name="adj" fmla="val 26667"/>
            </a:avLst>
          </a:prstGeom>
          <a:solidFill>
            <a:srgbClr val="0D1B4B"/>
          </a:solidFill>
          <a:ln w="12700">
            <a:solidFill>
              <a:srgbClr val="0D1B4B"/>
            </a:solidFill>
            <a:prstDash val="solid"/>
          </a:ln>
        </p:spPr>
      </p:sp>
      <p:sp>
        <p:nvSpPr>
          <p:cNvPr id="23" name="Shape 21"/>
          <p:cNvSpPr/>
          <p:nvPr/>
        </p:nvSpPr>
        <p:spPr>
          <a:xfrm>
            <a:off x="4328160" y="3499104"/>
            <a:ext cx="3596640" cy="182880"/>
          </a:xfrm>
          <a:prstGeom prst="rect">
            <a:avLst/>
          </a:prstGeom>
          <a:solidFill>
            <a:srgbClr val="0D1B4B"/>
          </a:solidFill>
          <a:ln w="12700">
            <a:solidFill>
              <a:srgbClr val="0D1B4B"/>
            </a:solidFill>
            <a:prstDash val="solid"/>
          </a:ln>
        </p:spPr>
      </p:sp>
      <p:sp>
        <p:nvSpPr>
          <p:cNvPr id="24" name="Text 22"/>
          <p:cNvSpPr/>
          <p:nvPr/>
        </p:nvSpPr>
        <p:spPr>
          <a:xfrm>
            <a:off x="4450080" y="3340608"/>
            <a:ext cx="3352800" cy="316992"/>
          </a:xfrm>
          <a:prstGeom prst="rect">
            <a:avLst/>
          </a:prstGeom>
          <a:noFill/>
          <a:ln/>
        </p:spPr>
        <p:txBody>
          <a:bodyPr wrap="square" lIns="0" tIns="0" rIns="0" bIns="0" rtlCol="0" anchor="ctr"/>
          <a:lstStyle/>
          <a:p>
            <a:pPr algn="ctr"/>
            <a:r>
              <a:rPr lang="en-US" sz="1400" b="1" dirty="0">
                <a:solidFill>
                  <a:srgbClr val="C9A84C"/>
                </a:solidFill>
                <a:latin typeface="Calibri" pitchFamily="34" charset="0"/>
                <a:ea typeface="Calibri" pitchFamily="34" charset="-122"/>
                <a:cs typeface="Calibri" pitchFamily="34" charset="-120"/>
              </a:rPr>
              <a:t>Allegation</a:t>
            </a:r>
            <a:endParaRPr lang="en-US" sz="1400" dirty="0"/>
          </a:p>
        </p:txBody>
      </p:sp>
      <p:sp>
        <p:nvSpPr>
          <p:cNvPr id="25" name="Text 23"/>
          <p:cNvSpPr/>
          <p:nvPr/>
        </p:nvSpPr>
        <p:spPr>
          <a:xfrm>
            <a:off x="4474464" y="3718560"/>
            <a:ext cx="3304032" cy="902208"/>
          </a:xfrm>
          <a:prstGeom prst="rect">
            <a:avLst/>
          </a:prstGeom>
          <a:noFill/>
          <a:ln/>
        </p:spPr>
        <p:txBody>
          <a:bodyPr wrap="square" rtlCol="0" anchor="t"/>
          <a:lstStyle/>
          <a:p>
            <a:pPr algn="just"/>
            <a:r>
              <a:rPr lang="en-US" sz="1600" dirty="0">
                <a:solidFill>
                  <a:srgbClr val="0D1B4B"/>
                </a:solidFill>
                <a:latin typeface="Calibri" pitchFamily="34" charset="0"/>
                <a:ea typeface="Calibri" pitchFamily="34" charset="-122"/>
                <a:cs typeface="Calibri" pitchFamily="34" charset="-120"/>
              </a:rPr>
              <a:t>Middleman allegedly availed fraudulent ITC from Mr. X and passed on ineligible ITC to Mr. Jolly.</a:t>
            </a:r>
            <a:endParaRPr lang="en-US" sz="1600" dirty="0"/>
          </a:p>
        </p:txBody>
      </p:sp>
      <p:sp>
        <p:nvSpPr>
          <p:cNvPr id="26" name="Shape 24"/>
          <p:cNvSpPr/>
          <p:nvPr/>
        </p:nvSpPr>
        <p:spPr>
          <a:xfrm>
            <a:off x="8107680" y="3316224"/>
            <a:ext cx="3596640" cy="1365504"/>
          </a:xfrm>
          <a:prstGeom prst="roundRect">
            <a:avLst>
              <a:gd name="adj" fmla="val 7143"/>
            </a:avLst>
          </a:prstGeom>
          <a:solidFill>
            <a:srgbClr val="E8EDF7"/>
          </a:solidFill>
          <a:ln w="12700">
            <a:solidFill>
              <a:srgbClr val="C5D0E8"/>
            </a:solidFill>
            <a:prstDash val="solid"/>
          </a:ln>
          <a:effectLst>
            <a:outerShdw blurRad="50800" dist="25400" dir="2700000" algn="bl" rotWithShape="0">
              <a:srgbClr val="000000">
                <a:alpha val="10000"/>
              </a:srgbClr>
            </a:outerShdw>
          </a:effectLst>
        </p:spPr>
      </p:sp>
      <p:sp>
        <p:nvSpPr>
          <p:cNvPr id="27" name="Shape 25"/>
          <p:cNvSpPr/>
          <p:nvPr/>
        </p:nvSpPr>
        <p:spPr>
          <a:xfrm>
            <a:off x="8107680" y="3316224"/>
            <a:ext cx="3596640" cy="365760"/>
          </a:xfrm>
          <a:prstGeom prst="roundRect">
            <a:avLst>
              <a:gd name="adj" fmla="val 26667"/>
            </a:avLst>
          </a:prstGeom>
          <a:solidFill>
            <a:srgbClr val="0D1B4B"/>
          </a:solidFill>
          <a:ln w="12700">
            <a:solidFill>
              <a:srgbClr val="0D1B4B"/>
            </a:solidFill>
            <a:prstDash val="solid"/>
          </a:ln>
        </p:spPr>
      </p:sp>
      <p:sp>
        <p:nvSpPr>
          <p:cNvPr id="28" name="Shape 26"/>
          <p:cNvSpPr/>
          <p:nvPr/>
        </p:nvSpPr>
        <p:spPr>
          <a:xfrm>
            <a:off x="8107680" y="3499104"/>
            <a:ext cx="3596640" cy="182880"/>
          </a:xfrm>
          <a:prstGeom prst="rect">
            <a:avLst/>
          </a:prstGeom>
          <a:solidFill>
            <a:srgbClr val="0D1B4B"/>
          </a:solidFill>
          <a:ln w="12700">
            <a:solidFill>
              <a:srgbClr val="0D1B4B"/>
            </a:solidFill>
            <a:prstDash val="solid"/>
          </a:ln>
        </p:spPr>
      </p:sp>
      <p:sp>
        <p:nvSpPr>
          <p:cNvPr id="29" name="Text 27"/>
          <p:cNvSpPr/>
          <p:nvPr/>
        </p:nvSpPr>
        <p:spPr>
          <a:xfrm>
            <a:off x="8229600" y="3340608"/>
            <a:ext cx="3352800" cy="316992"/>
          </a:xfrm>
          <a:prstGeom prst="rect">
            <a:avLst/>
          </a:prstGeom>
          <a:noFill/>
          <a:ln/>
        </p:spPr>
        <p:txBody>
          <a:bodyPr wrap="square" lIns="0" tIns="0" rIns="0" bIns="0" rtlCol="0" anchor="ctr"/>
          <a:lstStyle/>
          <a:p>
            <a:pPr algn="ctr"/>
            <a:r>
              <a:rPr lang="en-US" sz="1400" b="1" dirty="0">
                <a:solidFill>
                  <a:srgbClr val="C9A84C"/>
                </a:solidFill>
                <a:latin typeface="Calibri" pitchFamily="34" charset="0"/>
                <a:ea typeface="Calibri" pitchFamily="34" charset="-122"/>
                <a:cs typeface="Calibri" pitchFamily="34" charset="-120"/>
              </a:rPr>
              <a:t>Demand on Jolly</a:t>
            </a:r>
            <a:endParaRPr lang="en-US" sz="1400" dirty="0"/>
          </a:p>
        </p:txBody>
      </p:sp>
      <p:sp>
        <p:nvSpPr>
          <p:cNvPr id="30" name="Text 28"/>
          <p:cNvSpPr/>
          <p:nvPr/>
        </p:nvSpPr>
        <p:spPr>
          <a:xfrm>
            <a:off x="8253984" y="3663141"/>
            <a:ext cx="3304032" cy="902208"/>
          </a:xfrm>
          <a:prstGeom prst="rect">
            <a:avLst/>
          </a:prstGeom>
          <a:noFill/>
          <a:ln/>
        </p:spPr>
        <p:txBody>
          <a:bodyPr wrap="square" rtlCol="0" anchor="t"/>
          <a:lstStyle/>
          <a:p>
            <a:pPr algn="just"/>
            <a:r>
              <a:rPr lang="en-US" sz="1600" dirty="0">
                <a:solidFill>
                  <a:srgbClr val="0D1B4B"/>
                </a:solidFill>
                <a:latin typeface="Calibri" pitchFamily="34" charset="0"/>
                <a:ea typeface="Calibri" pitchFamily="34" charset="-122"/>
                <a:cs typeface="Calibri" pitchFamily="34" charset="-120"/>
              </a:rPr>
              <a:t>Mr. Jolly directed to reverse ITC received from Middleman, on grounds of fake/fraudulent input tax credit.</a:t>
            </a:r>
            <a:endParaRPr lang="en-US" sz="1600" dirty="0"/>
          </a:p>
        </p:txBody>
      </p:sp>
      <p:sp>
        <p:nvSpPr>
          <p:cNvPr id="31" name="Shape 29"/>
          <p:cNvSpPr/>
          <p:nvPr/>
        </p:nvSpPr>
        <p:spPr>
          <a:xfrm>
            <a:off x="487680" y="4937760"/>
            <a:ext cx="11216640" cy="1584960"/>
          </a:xfrm>
          <a:prstGeom prst="roundRect">
            <a:avLst>
              <a:gd name="adj" fmla="val 6154"/>
            </a:avLst>
          </a:prstGeom>
          <a:solidFill>
            <a:srgbClr val="FFF8E8"/>
          </a:solidFill>
          <a:ln w="19050">
            <a:solidFill>
              <a:srgbClr val="C9A84C"/>
            </a:solidFill>
            <a:prstDash val="solid"/>
          </a:ln>
        </p:spPr>
      </p:sp>
      <p:sp>
        <p:nvSpPr>
          <p:cNvPr id="32" name="Text 30"/>
          <p:cNvSpPr/>
          <p:nvPr/>
        </p:nvSpPr>
        <p:spPr>
          <a:xfrm>
            <a:off x="670560" y="4998720"/>
            <a:ext cx="10972800" cy="365760"/>
          </a:xfrm>
          <a:prstGeom prst="rect">
            <a:avLst/>
          </a:prstGeom>
          <a:noFill/>
          <a:ln/>
        </p:spPr>
        <p:txBody>
          <a:bodyPr wrap="square" lIns="0" tIns="0" rIns="0" bIns="0" rtlCol="0" anchor="ctr"/>
          <a:lstStyle/>
          <a:p>
            <a:r>
              <a:rPr lang="en-US" sz="1600" b="1" dirty="0">
                <a:solidFill>
                  <a:srgbClr val="0D1B4B"/>
                </a:solidFill>
                <a:latin typeface="Cambria" pitchFamily="34" charset="0"/>
                <a:ea typeface="Cambria" pitchFamily="34" charset="-122"/>
                <a:cs typeface="Cambria" pitchFamily="34" charset="-120"/>
              </a:rPr>
              <a:t>Adjudication Trail — All Orders Passed in </a:t>
            </a:r>
            <a:r>
              <a:rPr lang="en-US" sz="1600" b="1" dirty="0" smtClean="0">
                <a:solidFill>
                  <a:srgbClr val="0D1B4B"/>
                </a:solidFill>
                <a:latin typeface="Cambria" pitchFamily="34" charset="0"/>
                <a:ea typeface="Cambria" pitchFamily="34" charset="-122"/>
                <a:cs typeface="Cambria" pitchFamily="34" charset="-120"/>
              </a:rPr>
              <a:t>Ahmedabad, Gujarat</a:t>
            </a:r>
            <a:endParaRPr lang="en-US" sz="1600" dirty="0"/>
          </a:p>
        </p:txBody>
      </p:sp>
      <p:sp>
        <p:nvSpPr>
          <p:cNvPr id="33" name="Shape 31"/>
          <p:cNvSpPr/>
          <p:nvPr/>
        </p:nvSpPr>
        <p:spPr>
          <a:xfrm>
            <a:off x="745375" y="5425440"/>
            <a:ext cx="3291840" cy="877824"/>
          </a:xfrm>
          <a:prstGeom prst="roundRect">
            <a:avLst>
              <a:gd name="adj" fmla="val 8333"/>
            </a:avLst>
          </a:prstGeom>
          <a:solidFill>
            <a:srgbClr val="0D1B4B"/>
          </a:solidFill>
          <a:ln w="12700">
            <a:solidFill>
              <a:srgbClr val="0D1B4B"/>
            </a:solidFill>
            <a:prstDash val="solid"/>
          </a:ln>
        </p:spPr>
      </p:sp>
      <p:sp>
        <p:nvSpPr>
          <p:cNvPr id="34" name="Text 32"/>
          <p:cNvSpPr/>
          <p:nvPr/>
        </p:nvSpPr>
        <p:spPr>
          <a:xfrm>
            <a:off x="731520" y="5425440"/>
            <a:ext cx="3291840" cy="877824"/>
          </a:xfrm>
          <a:prstGeom prst="rect">
            <a:avLst/>
          </a:prstGeom>
          <a:noFill/>
          <a:ln/>
        </p:spPr>
        <p:txBody>
          <a:bodyPr wrap="square" rtlCol="0" anchor="ctr"/>
          <a:lstStyle/>
          <a:p>
            <a:pPr algn="ctr"/>
            <a:r>
              <a:rPr lang="en-US" sz="1400" b="1" dirty="0">
                <a:solidFill>
                  <a:srgbClr val="FFFFFF"/>
                </a:solidFill>
                <a:latin typeface="Calibri" pitchFamily="34" charset="0"/>
                <a:ea typeface="Calibri" pitchFamily="34" charset="-122"/>
                <a:cs typeface="Calibri" pitchFamily="34" charset="-120"/>
              </a:rPr>
              <a:t>1st Notice
</a:t>
            </a:r>
            <a:r>
              <a:rPr lang="en-US" sz="1333" dirty="0">
                <a:solidFill>
                  <a:srgbClr val="FFFFFF"/>
                </a:solidFill>
                <a:latin typeface="Calibri" pitchFamily="34" charset="0"/>
                <a:ea typeface="Calibri" pitchFamily="34" charset="-122"/>
                <a:cs typeface="Calibri" pitchFamily="34" charset="-120"/>
              </a:rPr>
              <a:t>SCN by DGGI, Ghaziabad, UP</a:t>
            </a:r>
            <a:endParaRPr lang="en-US" sz="1400" dirty="0"/>
          </a:p>
        </p:txBody>
      </p:sp>
      <p:sp>
        <p:nvSpPr>
          <p:cNvPr id="35" name="Shape 33"/>
          <p:cNvSpPr/>
          <p:nvPr/>
        </p:nvSpPr>
        <p:spPr>
          <a:xfrm>
            <a:off x="4084320" y="5864352"/>
            <a:ext cx="304800" cy="0"/>
          </a:xfrm>
          <a:prstGeom prst="line">
            <a:avLst/>
          </a:prstGeom>
          <a:noFill/>
          <a:ln w="25400">
            <a:solidFill>
              <a:srgbClr val="C9A84C"/>
            </a:solidFill>
            <a:prstDash val="solid"/>
            <a:tailEnd type="triangle"/>
          </a:ln>
        </p:spPr>
      </p:sp>
      <p:sp>
        <p:nvSpPr>
          <p:cNvPr id="36" name="Shape 34"/>
          <p:cNvSpPr/>
          <p:nvPr/>
        </p:nvSpPr>
        <p:spPr>
          <a:xfrm>
            <a:off x="4450080" y="5425440"/>
            <a:ext cx="3291840" cy="877824"/>
          </a:xfrm>
          <a:prstGeom prst="roundRect">
            <a:avLst>
              <a:gd name="adj" fmla="val 8333"/>
            </a:avLst>
          </a:prstGeom>
          <a:solidFill>
            <a:srgbClr val="0D1B4B"/>
          </a:solidFill>
          <a:ln w="12700">
            <a:solidFill>
              <a:srgbClr val="0D1B4B"/>
            </a:solidFill>
            <a:prstDash val="solid"/>
          </a:ln>
        </p:spPr>
      </p:sp>
      <p:sp>
        <p:nvSpPr>
          <p:cNvPr id="37" name="Text 35"/>
          <p:cNvSpPr/>
          <p:nvPr/>
        </p:nvSpPr>
        <p:spPr>
          <a:xfrm>
            <a:off x="4450080" y="5425440"/>
            <a:ext cx="3291840" cy="877824"/>
          </a:xfrm>
          <a:prstGeom prst="rect">
            <a:avLst/>
          </a:prstGeom>
          <a:noFill/>
          <a:ln/>
        </p:spPr>
        <p:txBody>
          <a:bodyPr wrap="square" rtlCol="0" anchor="ctr"/>
          <a:lstStyle/>
          <a:p>
            <a:pPr algn="ctr"/>
            <a:r>
              <a:rPr lang="en-US" sz="1400" b="1" dirty="0">
                <a:solidFill>
                  <a:srgbClr val="FFFFFF"/>
                </a:solidFill>
                <a:latin typeface="Calibri" pitchFamily="34" charset="0"/>
                <a:ea typeface="Calibri" pitchFamily="34" charset="-122"/>
                <a:cs typeface="Calibri" pitchFamily="34" charset="-120"/>
              </a:rPr>
              <a:t>Original Order
</a:t>
            </a:r>
            <a:r>
              <a:rPr lang="en-US" sz="1333" dirty="0">
                <a:solidFill>
                  <a:srgbClr val="FFFFFF"/>
                </a:solidFill>
                <a:latin typeface="Calibri" pitchFamily="34" charset="0"/>
                <a:ea typeface="Calibri" pitchFamily="34" charset="-122"/>
                <a:cs typeface="Calibri" pitchFamily="34" charset="-120"/>
              </a:rPr>
              <a:t>Common Adjudication Authority, </a:t>
            </a:r>
            <a:r>
              <a:rPr lang="en-US" sz="1333" dirty="0" smtClean="0">
                <a:solidFill>
                  <a:srgbClr val="FFFFFF"/>
                </a:solidFill>
                <a:latin typeface="Calibri" pitchFamily="34" charset="0"/>
                <a:ea typeface="Calibri" pitchFamily="34" charset="-122"/>
                <a:cs typeface="Calibri" pitchFamily="34" charset="-120"/>
              </a:rPr>
              <a:t>Ahmedabad</a:t>
            </a:r>
            <a:endParaRPr lang="en-US" sz="1400" dirty="0"/>
          </a:p>
        </p:txBody>
      </p:sp>
      <p:sp>
        <p:nvSpPr>
          <p:cNvPr id="38" name="Shape 36"/>
          <p:cNvSpPr/>
          <p:nvPr/>
        </p:nvSpPr>
        <p:spPr>
          <a:xfrm>
            <a:off x="7802880" y="5864352"/>
            <a:ext cx="304800" cy="0"/>
          </a:xfrm>
          <a:prstGeom prst="line">
            <a:avLst/>
          </a:prstGeom>
          <a:noFill/>
          <a:ln w="25400">
            <a:solidFill>
              <a:srgbClr val="C9A84C"/>
            </a:solidFill>
            <a:prstDash val="solid"/>
            <a:tailEnd type="triangle"/>
          </a:ln>
        </p:spPr>
      </p:sp>
      <p:sp>
        <p:nvSpPr>
          <p:cNvPr id="39" name="Shape 37"/>
          <p:cNvSpPr/>
          <p:nvPr/>
        </p:nvSpPr>
        <p:spPr>
          <a:xfrm>
            <a:off x="8168640" y="5425440"/>
            <a:ext cx="3291840" cy="877824"/>
          </a:xfrm>
          <a:prstGeom prst="roundRect">
            <a:avLst>
              <a:gd name="adj" fmla="val 8333"/>
            </a:avLst>
          </a:prstGeom>
          <a:solidFill>
            <a:srgbClr val="0D1B4B"/>
          </a:solidFill>
          <a:ln w="12700">
            <a:solidFill>
              <a:srgbClr val="0D1B4B"/>
            </a:solidFill>
            <a:prstDash val="solid"/>
          </a:ln>
        </p:spPr>
      </p:sp>
      <p:sp>
        <p:nvSpPr>
          <p:cNvPr id="40" name="Text 38"/>
          <p:cNvSpPr/>
          <p:nvPr/>
        </p:nvSpPr>
        <p:spPr>
          <a:xfrm>
            <a:off x="8168640" y="5425440"/>
            <a:ext cx="3291840" cy="877824"/>
          </a:xfrm>
          <a:prstGeom prst="rect">
            <a:avLst/>
          </a:prstGeom>
          <a:noFill/>
          <a:ln/>
        </p:spPr>
        <p:txBody>
          <a:bodyPr wrap="square" rtlCol="0" anchor="ctr"/>
          <a:lstStyle/>
          <a:p>
            <a:pPr algn="ctr"/>
            <a:r>
              <a:rPr lang="en-US" sz="1400" b="1" dirty="0">
                <a:solidFill>
                  <a:srgbClr val="FFFFFF"/>
                </a:solidFill>
                <a:latin typeface="Calibri" pitchFamily="34" charset="0"/>
                <a:ea typeface="Calibri" pitchFamily="34" charset="-122"/>
                <a:cs typeface="Calibri" pitchFamily="34" charset="-120"/>
              </a:rPr>
              <a:t>Appellate Order
</a:t>
            </a:r>
            <a:r>
              <a:rPr lang="en-US" sz="1333" dirty="0" smtClean="0">
                <a:solidFill>
                  <a:srgbClr val="FFFFFF"/>
                </a:solidFill>
                <a:latin typeface="Calibri" pitchFamily="34" charset="0"/>
                <a:ea typeface="Calibri" pitchFamily="34" charset="-122"/>
                <a:cs typeface="Calibri" pitchFamily="34" charset="-120"/>
              </a:rPr>
              <a:t> </a:t>
            </a:r>
            <a:r>
              <a:rPr lang="en-US" sz="1333" dirty="0">
                <a:solidFill>
                  <a:srgbClr val="FFFFFF"/>
                </a:solidFill>
                <a:latin typeface="Calibri" pitchFamily="34" charset="0"/>
                <a:ea typeface="Calibri" pitchFamily="34" charset="-122"/>
                <a:cs typeface="Calibri" pitchFamily="34" charset="-120"/>
              </a:rPr>
              <a:t>Appellate Authority, </a:t>
            </a:r>
            <a:r>
              <a:rPr lang="en-US" sz="1333" dirty="0" smtClean="0">
                <a:solidFill>
                  <a:srgbClr val="FFFFFF"/>
                </a:solidFill>
                <a:latin typeface="Calibri" pitchFamily="34" charset="0"/>
                <a:ea typeface="Calibri" pitchFamily="34" charset="-122"/>
                <a:cs typeface="Calibri" pitchFamily="34" charset="-120"/>
              </a:rPr>
              <a:t>Ahmedabad</a:t>
            </a:r>
            <a:endParaRPr lang="en-US" sz="1400" dirty="0"/>
          </a:p>
        </p:txBody>
      </p:sp>
    </p:spTree>
    <p:extLst>
      <p:ext uri="{BB962C8B-B14F-4D97-AF65-F5344CB8AC3E}">
        <p14:creationId xmlns:p14="http://schemas.microsoft.com/office/powerpoint/2010/main" val="284127750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12192000" cy="268224"/>
          </a:xfrm>
          <a:prstGeom prst="rect">
            <a:avLst/>
          </a:prstGeom>
          <a:solidFill>
            <a:srgbClr val="C9A84C"/>
          </a:solidFill>
          <a:ln w="12700">
            <a:solidFill>
              <a:srgbClr val="C9A84C"/>
            </a:solidFill>
            <a:prstDash val="solid"/>
          </a:ln>
        </p:spPr>
      </p:sp>
      <p:sp>
        <p:nvSpPr>
          <p:cNvPr id="3" name="Shape 1"/>
          <p:cNvSpPr/>
          <p:nvPr/>
        </p:nvSpPr>
        <p:spPr>
          <a:xfrm>
            <a:off x="0" y="268224"/>
            <a:ext cx="12192000" cy="1280160"/>
          </a:xfrm>
          <a:prstGeom prst="rect">
            <a:avLst/>
          </a:prstGeom>
          <a:solidFill>
            <a:srgbClr val="0D1B4B"/>
          </a:solidFill>
          <a:ln w="12700">
            <a:solidFill>
              <a:srgbClr val="0D1B4B"/>
            </a:solidFill>
            <a:prstDash val="solid"/>
          </a:ln>
        </p:spPr>
      </p:sp>
      <p:sp>
        <p:nvSpPr>
          <p:cNvPr id="4" name="Text 2"/>
          <p:cNvSpPr/>
          <p:nvPr/>
        </p:nvSpPr>
        <p:spPr>
          <a:xfrm>
            <a:off x="487680" y="329184"/>
            <a:ext cx="11216640" cy="1097280"/>
          </a:xfrm>
          <a:prstGeom prst="rect">
            <a:avLst/>
          </a:prstGeom>
          <a:noFill/>
          <a:ln/>
        </p:spPr>
        <p:txBody>
          <a:bodyPr wrap="square" lIns="0" tIns="0" rIns="0" bIns="0" rtlCol="0" anchor="ctr"/>
          <a:lstStyle/>
          <a:p>
            <a:r>
              <a:rPr lang="en-US" sz="4267" b="1" dirty="0">
                <a:solidFill>
                  <a:srgbClr val="FFFFFF"/>
                </a:solidFill>
                <a:latin typeface="Cambria" pitchFamily="34" charset="0"/>
                <a:ea typeface="Cambria" pitchFamily="34" charset="-122"/>
                <a:cs typeface="Cambria" pitchFamily="34" charset="-120"/>
              </a:rPr>
              <a:t>GST ITC Dispute: Facts of the Case</a:t>
            </a:r>
            <a:endParaRPr lang="en-US" sz="4267" dirty="0"/>
          </a:p>
        </p:txBody>
      </p:sp>
      <p:sp>
        <p:nvSpPr>
          <p:cNvPr id="5" name="Text 3"/>
          <p:cNvSpPr/>
          <p:nvPr/>
        </p:nvSpPr>
        <p:spPr>
          <a:xfrm>
            <a:off x="7924800" y="329184"/>
            <a:ext cx="3901440" cy="1097280"/>
          </a:xfrm>
          <a:prstGeom prst="rect">
            <a:avLst/>
          </a:prstGeom>
          <a:noFill/>
          <a:ln/>
        </p:spPr>
        <p:txBody>
          <a:bodyPr wrap="square" lIns="0" tIns="0" rIns="0" bIns="0" rtlCol="0" anchor="ctr"/>
          <a:lstStyle/>
          <a:p>
            <a:pPr algn="r"/>
            <a:r>
              <a:rPr lang="en-US" sz="1400" dirty="0">
                <a:solidFill>
                  <a:srgbClr val="C9A84C"/>
                </a:solidFill>
                <a:latin typeface="Calibri" pitchFamily="34" charset="0"/>
                <a:ea typeface="Calibri" pitchFamily="34" charset="-122"/>
                <a:cs typeface="Calibri" pitchFamily="34" charset="-120"/>
              </a:rPr>
              <a:t>GST | ITC Reversal | Multi-State</a:t>
            </a:r>
            <a:endParaRPr lang="en-US" sz="1400" dirty="0"/>
          </a:p>
        </p:txBody>
      </p:sp>
      <p:sp>
        <p:nvSpPr>
          <p:cNvPr id="6" name="Shape 4"/>
          <p:cNvSpPr/>
          <p:nvPr/>
        </p:nvSpPr>
        <p:spPr>
          <a:xfrm>
            <a:off x="487680" y="1889760"/>
            <a:ext cx="2926080" cy="1072896"/>
          </a:xfrm>
          <a:prstGeom prst="roundRect">
            <a:avLst>
              <a:gd name="adj" fmla="val 9091"/>
            </a:avLst>
          </a:prstGeom>
          <a:solidFill>
            <a:srgbClr val="0D1B4B"/>
          </a:solidFill>
          <a:ln w="12700">
            <a:solidFill>
              <a:srgbClr val="0D1B4B"/>
            </a:solidFill>
            <a:prstDash val="solid"/>
          </a:ln>
        </p:spPr>
      </p:sp>
      <p:sp>
        <p:nvSpPr>
          <p:cNvPr id="7" name="Text 5"/>
          <p:cNvSpPr/>
          <p:nvPr/>
        </p:nvSpPr>
        <p:spPr>
          <a:xfrm>
            <a:off x="487680" y="1889760"/>
            <a:ext cx="2926080" cy="1072896"/>
          </a:xfrm>
          <a:prstGeom prst="rect">
            <a:avLst/>
          </a:prstGeom>
          <a:noFill/>
          <a:ln/>
        </p:spPr>
        <p:txBody>
          <a:bodyPr wrap="square" rtlCol="0" anchor="ctr"/>
          <a:lstStyle/>
          <a:p>
            <a:pPr algn="ctr"/>
            <a:r>
              <a:rPr lang="en-US" sz="2133" b="1" dirty="0">
                <a:solidFill>
                  <a:srgbClr val="FFFFFF"/>
                </a:solidFill>
                <a:latin typeface="Calibri" pitchFamily="34" charset="0"/>
                <a:ea typeface="Calibri" pitchFamily="34" charset="-122"/>
                <a:cs typeface="Calibri" pitchFamily="34" charset="-120"/>
              </a:rPr>
              <a:t>Mr. </a:t>
            </a:r>
            <a:r>
              <a:rPr lang="en-US" sz="2133" b="1" dirty="0" smtClean="0">
                <a:solidFill>
                  <a:srgbClr val="FFFFFF"/>
                </a:solidFill>
                <a:latin typeface="Calibri" pitchFamily="34" charset="0"/>
                <a:ea typeface="Calibri" pitchFamily="34" charset="-122"/>
                <a:cs typeface="Calibri" pitchFamily="34" charset="-120"/>
              </a:rPr>
              <a:t>Y</a:t>
            </a:r>
            <a:endParaRPr lang="en-US" sz="2133" dirty="0"/>
          </a:p>
          <a:p>
            <a:pPr algn="ctr"/>
            <a:r>
              <a:rPr lang="en-US" sz="1867" dirty="0">
                <a:solidFill>
                  <a:srgbClr val="FFFFFF"/>
                </a:solidFill>
                <a:latin typeface="Calibri" pitchFamily="34" charset="0"/>
                <a:ea typeface="Calibri" pitchFamily="34" charset="-122"/>
                <a:cs typeface="Calibri" pitchFamily="34" charset="-120"/>
              </a:rPr>
              <a:t>(Supplier)</a:t>
            </a:r>
            <a:r>
              <a:rPr lang="en-US" sz="1467" i="1" dirty="0">
                <a:solidFill>
                  <a:srgbClr val="FFFFFF"/>
                </a:solidFill>
                <a:latin typeface="Calibri" pitchFamily="34" charset="0"/>
                <a:ea typeface="Calibri" pitchFamily="34" charset="-122"/>
                <a:cs typeface="Calibri" pitchFamily="34" charset="-120"/>
              </a:rPr>
              <a:t>Ghaziabad, UP</a:t>
            </a:r>
            <a:endParaRPr lang="en-US" sz="2133" dirty="0"/>
          </a:p>
        </p:txBody>
      </p:sp>
      <p:sp>
        <p:nvSpPr>
          <p:cNvPr id="8" name="Shape 6"/>
          <p:cNvSpPr/>
          <p:nvPr/>
        </p:nvSpPr>
        <p:spPr>
          <a:xfrm>
            <a:off x="3535680" y="2426208"/>
            <a:ext cx="1036320" cy="0"/>
          </a:xfrm>
          <a:prstGeom prst="line">
            <a:avLst/>
          </a:prstGeom>
          <a:noFill/>
          <a:ln w="31750">
            <a:solidFill>
              <a:srgbClr val="C9A84C"/>
            </a:solidFill>
            <a:prstDash val="solid"/>
            <a:tailEnd type="triangle"/>
          </a:ln>
        </p:spPr>
      </p:sp>
      <p:sp>
        <p:nvSpPr>
          <p:cNvPr id="9" name="Text 7"/>
          <p:cNvSpPr/>
          <p:nvPr/>
        </p:nvSpPr>
        <p:spPr>
          <a:xfrm>
            <a:off x="3535680" y="1914144"/>
            <a:ext cx="1036320" cy="463296"/>
          </a:xfrm>
          <a:prstGeom prst="rect">
            <a:avLst/>
          </a:prstGeom>
          <a:noFill/>
          <a:ln/>
        </p:spPr>
        <p:txBody>
          <a:bodyPr wrap="square" rtlCol="0" anchor="ctr"/>
          <a:lstStyle/>
          <a:p>
            <a:pPr algn="ctr"/>
            <a:r>
              <a:rPr lang="en-US" sz="1333" dirty="0" smtClean="0">
                <a:solidFill>
                  <a:srgbClr val="0D1B4B"/>
                </a:solidFill>
                <a:latin typeface="Calibri" pitchFamily="34" charset="0"/>
                <a:ea typeface="Calibri" pitchFamily="34" charset="-122"/>
                <a:cs typeface="Calibri" pitchFamily="34" charset="-120"/>
              </a:rPr>
              <a:t>Passes ITC</a:t>
            </a:r>
            <a:endParaRPr lang="en-US" sz="1333" dirty="0"/>
          </a:p>
        </p:txBody>
      </p:sp>
      <p:sp>
        <p:nvSpPr>
          <p:cNvPr id="10" name="Shape 8"/>
          <p:cNvSpPr/>
          <p:nvPr/>
        </p:nvSpPr>
        <p:spPr>
          <a:xfrm>
            <a:off x="4632960" y="1889760"/>
            <a:ext cx="2926080" cy="1072896"/>
          </a:xfrm>
          <a:prstGeom prst="roundRect">
            <a:avLst>
              <a:gd name="adj" fmla="val 9091"/>
            </a:avLst>
          </a:prstGeom>
          <a:solidFill>
            <a:srgbClr val="1A3272"/>
          </a:solidFill>
          <a:ln w="12700">
            <a:solidFill>
              <a:srgbClr val="1A3272"/>
            </a:solidFill>
            <a:prstDash val="solid"/>
          </a:ln>
        </p:spPr>
      </p:sp>
      <p:sp>
        <p:nvSpPr>
          <p:cNvPr id="11" name="Text 9"/>
          <p:cNvSpPr/>
          <p:nvPr/>
        </p:nvSpPr>
        <p:spPr>
          <a:xfrm>
            <a:off x="4632960" y="1889760"/>
            <a:ext cx="2926080" cy="1072896"/>
          </a:xfrm>
          <a:prstGeom prst="rect">
            <a:avLst/>
          </a:prstGeom>
          <a:noFill/>
          <a:ln/>
        </p:spPr>
        <p:txBody>
          <a:bodyPr wrap="square" rtlCol="0" anchor="ctr"/>
          <a:lstStyle/>
          <a:p>
            <a:pPr algn="ctr"/>
            <a:r>
              <a:rPr lang="en-US" sz="2133" b="1" dirty="0">
                <a:solidFill>
                  <a:srgbClr val="FFFFFF"/>
                </a:solidFill>
                <a:latin typeface="Calibri" pitchFamily="34" charset="0"/>
                <a:ea typeface="Calibri" pitchFamily="34" charset="-122"/>
                <a:cs typeface="Calibri" pitchFamily="34" charset="-120"/>
              </a:rPr>
              <a:t>Mr. </a:t>
            </a:r>
            <a:r>
              <a:rPr lang="en-US" sz="2133" b="1" dirty="0" smtClean="0">
                <a:solidFill>
                  <a:srgbClr val="FFFFFF"/>
                </a:solidFill>
                <a:latin typeface="Calibri" pitchFamily="34" charset="0"/>
                <a:ea typeface="Calibri" pitchFamily="34" charset="-122"/>
                <a:cs typeface="Calibri" pitchFamily="34" charset="-120"/>
              </a:rPr>
              <a:t>Middleman 2</a:t>
            </a:r>
            <a:endParaRPr lang="en-US" sz="2133" dirty="0"/>
          </a:p>
          <a:p>
            <a:pPr algn="ctr"/>
            <a:r>
              <a:rPr lang="en-US" sz="1867" dirty="0">
                <a:solidFill>
                  <a:srgbClr val="FFFFFF"/>
                </a:solidFill>
                <a:latin typeface="Calibri" pitchFamily="34" charset="0"/>
                <a:ea typeface="Calibri" pitchFamily="34" charset="-122"/>
                <a:cs typeface="Calibri" pitchFamily="34" charset="-120"/>
              </a:rPr>
              <a:t>(Intermediary)</a:t>
            </a:r>
            <a:r>
              <a:rPr lang="en-US" sz="1467" i="1" dirty="0">
                <a:solidFill>
                  <a:srgbClr val="FFFFFF"/>
                </a:solidFill>
                <a:latin typeface="Calibri" pitchFamily="34" charset="0"/>
                <a:ea typeface="Calibri" pitchFamily="34" charset="-122"/>
                <a:cs typeface="Calibri" pitchFamily="34" charset="-120"/>
              </a:rPr>
              <a:t>Gujarat</a:t>
            </a:r>
            <a:endParaRPr lang="en-US" sz="2133" dirty="0"/>
          </a:p>
        </p:txBody>
      </p:sp>
      <p:sp>
        <p:nvSpPr>
          <p:cNvPr id="12" name="Shape 10"/>
          <p:cNvSpPr/>
          <p:nvPr/>
        </p:nvSpPr>
        <p:spPr>
          <a:xfrm>
            <a:off x="7680960" y="2426208"/>
            <a:ext cx="1036320" cy="0"/>
          </a:xfrm>
          <a:prstGeom prst="line">
            <a:avLst/>
          </a:prstGeom>
          <a:noFill/>
          <a:ln w="31750">
            <a:solidFill>
              <a:srgbClr val="C9A84C"/>
            </a:solidFill>
            <a:prstDash val="solid"/>
            <a:tailEnd type="triangle"/>
          </a:ln>
        </p:spPr>
      </p:sp>
      <p:sp>
        <p:nvSpPr>
          <p:cNvPr id="13" name="Text 11"/>
          <p:cNvSpPr/>
          <p:nvPr/>
        </p:nvSpPr>
        <p:spPr>
          <a:xfrm>
            <a:off x="7680960" y="1914144"/>
            <a:ext cx="1036320" cy="463296"/>
          </a:xfrm>
          <a:prstGeom prst="rect">
            <a:avLst/>
          </a:prstGeom>
          <a:noFill/>
          <a:ln/>
        </p:spPr>
        <p:txBody>
          <a:bodyPr wrap="square" rtlCol="0" anchor="ctr"/>
          <a:lstStyle/>
          <a:p>
            <a:pPr algn="ctr"/>
            <a:r>
              <a:rPr lang="en-US" sz="1333" dirty="0" smtClean="0">
                <a:solidFill>
                  <a:srgbClr val="0D1B4B"/>
                </a:solidFill>
                <a:latin typeface="Calibri" pitchFamily="34" charset="0"/>
                <a:ea typeface="Calibri" pitchFamily="34" charset="-122"/>
                <a:cs typeface="Calibri" pitchFamily="34" charset="-120"/>
              </a:rPr>
              <a:t>Supplies Goods</a:t>
            </a:r>
            <a:endParaRPr lang="en-US" sz="1333" dirty="0"/>
          </a:p>
        </p:txBody>
      </p:sp>
      <p:sp>
        <p:nvSpPr>
          <p:cNvPr id="14" name="Shape 12"/>
          <p:cNvSpPr/>
          <p:nvPr/>
        </p:nvSpPr>
        <p:spPr>
          <a:xfrm>
            <a:off x="8778240" y="1889760"/>
            <a:ext cx="2926080" cy="1072896"/>
          </a:xfrm>
          <a:prstGeom prst="roundRect">
            <a:avLst>
              <a:gd name="adj" fmla="val 9091"/>
            </a:avLst>
          </a:prstGeom>
          <a:solidFill>
            <a:srgbClr val="C9A84C"/>
          </a:solidFill>
          <a:ln w="12700">
            <a:solidFill>
              <a:srgbClr val="C9A84C"/>
            </a:solidFill>
            <a:prstDash val="solid"/>
          </a:ln>
        </p:spPr>
      </p:sp>
      <p:sp>
        <p:nvSpPr>
          <p:cNvPr id="15" name="Text 13"/>
          <p:cNvSpPr/>
          <p:nvPr/>
        </p:nvSpPr>
        <p:spPr>
          <a:xfrm>
            <a:off x="8778240" y="1889760"/>
            <a:ext cx="2926080" cy="1072896"/>
          </a:xfrm>
          <a:prstGeom prst="rect">
            <a:avLst/>
          </a:prstGeom>
          <a:noFill/>
          <a:ln/>
        </p:spPr>
        <p:txBody>
          <a:bodyPr wrap="square" rtlCol="0" anchor="ctr"/>
          <a:lstStyle/>
          <a:p>
            <a:pPr algn="ctr"/>
            <a:r>
              <a:rPr lang="en-US" sz="2133" b="1" dirty="0">
                <a:solidFill>
                  <a:srgbClr val="0D1B4B"/>
                </a:solidFill>
                <a:latin typeface="Calibri" pitchFamily="34" charset="0"/>
                <a:ea typeface="Calibri" pitchFamily="34" charset="-122"/>
                <a:cs typeface="Calibri" pitchFamily="34" charset="-120"/>
              </a:rPr>
              <a:t>Mr. Jolly</a:t>
            </a:r>
            <a:endParaRPr lang="en-US" sz="2133" dirty="0"/>
          </a:p>
          <a:p>
            <a:pPr algn="ctr"/>
            <a:r>
              <a:rPr lang="en-US" sz="1867" dirty="0">
                <a:solidFill>
                  <a:srgbClr val="0D1B4B"/>
                </a:solidFill>
                <a:latin typeface="Calibri" pitchFamily="34" charset="0"/>
                <a:ea typeface="Calibri" pitchFamily="34" charset="-122"/>
                <a:cs typeface="Calibri" pitchFamily="34" charset="-120"/>
              </a:rPr>
              <a:t>(Recipient)</a:t>
            </a:r>
            <a:r>
              <a:rPr lang="en-US" sz="1467" i="1" dirty="0">
                <a:solidFill>
                  <a:srgbClr val="0D1B4B"/>
                </a:solidFill>
                <a:latin typeface="Calibri" pitchFamily="34" charset="0"/>
                <a:ea typeface="Calibri" pitchFamily="34" charset="-122"/>
                <a:cs typeface="Calibri" pitchFamily="34" charset="-120"/>
              </a:rPr>
              <a:t>Gujarat</a:t>
            </a:r>
            <a:endParaRPr lang="en-US" sz="2133" dirty="0"/>
          </a:p>
        </p:txBody>
      </p:sp>
      <p:sp>
        <p:nvSpPr>
          <p:cNvPr id="16" name="Shape 14"/>
          <p:cNvSpPr/>
          <p:nvPr/>
        </p:nvSpPr>
        <p:spPr>
          <a:xfrm>
            <a:off x="487680" y="3316224"/>
            <a:ext cx="3596640" cy="1365504"/>
          </a:xfrm>
          <a:prstGeom prst="roundRect">
            <a:avLst>
              <a:gd name="adj" fmla="val 7143"/>
            </a:avLst>
          </a:prstGeom>
          <a:solidFill>
            <a:srgbClr val="E8EDF7"/>
          </a:solidFill>
          <a:ln w="12700">
            <a:solidFill>
              <a:srgbClr val="C5D0E8"/>
            </a:solidFill>
            <a:prstDash val="solid"/>
          </a:ln>
          <a:effectLst>
            <a:outerShdw blurRad="50800" dist="25400" dir="2700000" algn="bl" rotWithShape="0">
              <a:srgbClr val="000000">
                <a:alpha val="10000"/>
              </a:srgbClr>
            </a:outerShdw>
          </a:effectLst>
        </p:spPr>
      </p:sp>
      <p:sp>
        <p:nvSpPr>
          <p:cNvPr id="17" name="Shape 15"/>
          <p:cNvSpPr/>
          <p:nvPr/>
        </p:nvSpPr>
        <p:spPr>
          <a:xfrm>
            <a:off x="487680" y="3316224"/>
            <a:ext cx="3596640" cy="365760"/>
          </a:xfrm>
          <a:prstGeom prst="roundRect">
            <a:avLst>
              <a:gd name="adj" fmla="val 26667"/>
            </a:avLst>
          </a:prstGeom>
          <a:solidFill>
            <a:srgbClr val="0D1B4B"/>
          </a:solidFill>
          <a:ln w="12700">
            <a:solidFill>
              <a:srgbClr val="0D1B4B"/>
            </a:solidFill>
            <a:prstDash val="solid"/>
          </a:ln>
        </p:spPr>
      </p:sp>
      <p:sp>
        <p:nvSpPr>
          <p:cNvPr id="18" name="Shape 16"/>
          <p:cNvSpPr/>
          <p:nvPr/>
        </p:nvSpPr>
        <p:spPr>
          <a:xfrm>
            <a:off x="487680" y="3499104"/>
            <a:ext cx="3596640" cy="182880"/>
          </a:xfrm>
          <a:prstGeom prst="rect">
            <a:avLst/>
          </a:prstGeom>
          <a:solidFill>
            <a:srgbClr val="0D1B4B"/>
          </a:solidFill>
          <a:ln w="12700">
            <a:solidFill>
              <a:srgbClr val="0D1B4B"/>
            </a:solidFill>
            <a:prstDash val="solid"/>
          </a:ln>
        </p:spPr>
      </p:sp>
      <p:sp>
        <p:nvSpPr>
          <p:cNvPr id="19" name="Text 17"/>
          <p:cNvSpPr/>
          <p:nvPr/>
        </p:nvSpPr>
        <p:spPr>
          <a:xfrm>
            <a:off x="609600" y="3340608"/>
            <a:ext cx="3352800" cy="316992"/>
          </a:xfrm>
          <a:prstGeom prst="rect">
            <a:avLst/>
          </a:prstGeom>
          <a:noFill/>
          <a:ln/>
        </p:spPr>
        <p:txBody>
          <a:bodyPr wrap="square" lIns="0" tIns="0" rIns="0" bIns="0" rtlCol="0" anchor="ctr"/>
          <a:lstStyle/>
          <a:p>
            <a:pPr algn="ctr"/>
            <a:r>
              <a:rPr lang="en-US" sz="1400" b="1" dirty="0">
                <a:solidFill>
                  <a:srgbClr val="C9A84C"/>
                </a:solidFill>
                <a:latin typeface="Calibri" pitchFamily="34" charset="0"/>
                <a:ea typeface="Calibri" pitchFamily="34" charset="-122"/>
                <a:cs typeface="Calibri" pitchFamily="34" charset="-120"/>
              </a:rPr>
              <a:t>DGGI Action</a:t>
            </a:r>
            <a:endParaRPr lang="en-US" sz="1400" dirty="0"/>
          </a:p>
        </p:txBody>
      </p:sp>
      <p:sp>
        <p:nvSpPr>
          <p:cNvPr id="20" name="Text 18"/>
          <p:cNvSpPr/>
          <p:nvPr/>
        </p:nvSpPr>
        <p:spPr>
          <a:xfrm>
            <a:off x="633984" y="3663141"/>
            <a:ext cx="3304032" cy="902208"/>
          </a:xfrm>
          <a:prstGeom prst="rect">
            <a:avLst/>
          </a:prstGeom>
          <a:noFill/>
          <a:ln/>
        </p:spPr>
        <p:txBody>
          <a:bodyPr wrap="square" rtlCol="0" anchor="t"/>
          <a:lstStyle/>
          <a:p>
            <a:pPr algn="just"/>
            <a:r>
              <a:rPr lang="en-US" sz="1600" dirty="0">
                <a:solidFill>
                  <a:srgbClr val="0D1B4B"/>
                </a:solidFill>
                <a:latin typeface="Calibri" pitchFamily="34" charset="0"/>
                <a:ea typeface="Calibri" pitchFamily="34" charset="-122"/>
                <a:cs typeface="Calibri" pitchFamily="34" charset="-120"/>
              </a:rPr>
              <a:t>Mr. X's premises searched by DGGI Ghaziabad, UP. </a:t>
            </a:r>
            <a:r>
              <a:rPr lang="en-US" sz="1600" dirty="0" smtClean="0">
                <a:solidFill>
                  <a:srgbClr val="0D1B4B"/>
                </a:solidFill>
                <a:latin typeface="Calibri" pitchFamily="34" charset="0"/>
                <a:ea typeface="Calibri" pitchFamily="34" charset="-122"/>
                <a:cs typeface="Calibri" pitchFamily="34" charset="-120"/>
              </a:rPr>
              <a:t>Mr. Y and Mr. Middleman 2 both declared non-existent</a:t>
            </a:r>
            <a:endParaRPr lang="en-US" sz="1600" dirty="0"/>
          </a:p>
        </p:txBody>
      </p:sp>
      <p:sp>
        <p:nvSpPr>
          <p:cNvPr id="21" name="Shape 19"/>
          <p:cNvSpPr/>
          <p:nvPr/>
        </p:nvSpPr>
        <p:spPr>
          <a:xfrm>
            <a:off x="4328160" y="3316224"/>
            <a:ext cx="3596640" cy="1365504"/>
          </a:xfrm>
          <a:prstGeom prst="roundRect">
            <a:avLst>
              <a:gd name="adj" fmla="val 7143"/>
            </a:avLst>
          </a:prstGeom>
          <a:solidFill>
            <a:srgbClr val="E8EDF7"/>
          </a:solidFill>
          <a:ln w="12700">
            <a:solidFill>
              <a:srgbClr val="C5D0E8"/>
            </a:solidFill>
            <a:prstDash val="solid"/>
          </a:ln>
          <a:effectLst>
            <a:outerShdw blurRad="50800" dist="25400" dir="2700000" algn="bl" rotWithShape="0">
              <a:srgbClr val="000000">
                <a:alpha val="10000"/>
              </a:srgbClr>
            </a:outerShdw>
          </a:effectLst>
        </p:spPr>
      </p:sp>
      <p:sp>
        <p:nvSpPr>
          <p:cNvPr id="22" name="Shape 20"/>
          <p:cNvSpPr/>
          <p:nvPr/>
        </p:nvSpPr>
        <p:spPr>
          <a:xfrm>
            <a:off x="4328160" y="3316224"/>
            <a:ext cx="3596640" cy="365760"/>
          </a:xfrm>
          <a:prstGeom prst="roundRect">
            <a:avLst>
              <a:gd name="adj" fmla="val 26667"/>
            </a:avLst>
          </a:prstGeom>
          <a:solidFill>
            <a:srgbClr val="0D1B4B"/>
          </a:solidFill>
          <a:ln w="12700">
            <a:solidFill>
              <a:srgbClr val="0D1B4B"/>
            </a:solidFill>
            <a:prstDash val="solid"/>
          </a:ln>
        </p:spPr>
      </p:sp>
      <p:sp>
        <p:nvSpPr>
          <p:cNvPr id="23" name="Shape 21"/>
          <p:cNvSpPr/>
          <p:nvPr/>
        </p:nvSpPr>
        <p:spPr>
          <a:xfrm>
            <a:off x="4328160" y="3499104"/>
            <a:ext cx="3596640" cy="182880"/>
          </a:xfrm>
          <a:prstGeom prst="rect">
            <a:avLst/>
          </a:prstGeom>
          <a:solidFill>
            <a:srgbClr val="0D1B4B"/>
          </a:solidFill>
          <a:ln w="12700">
            <a:solidFill>
              <a:srgbClr val="0D1B4B"/>
            </a:solidFill>
            <a:prstDash val="solid"/>
          </a:ln>
        </p:spPr>
      </p:sp>
      <p:sp>
        <p:nvSpPr>
          <p:cNvPr id="24" name="Text 22"/>
          <p:cNvSpPr/>
          <p:nvPr/>
        </p:nvSpPr>
        <p:spPr>
          <a:xfrm>
            <a:off x="4450080" y="3340608"/>
            <a:ext cx="3352800" cy="316992"/>
          </a:xfrm>
          <a:prstGeom prst="rect">
            <a:avLst/>
          </a:prstGeom>
          <a:noFill/>
          <a:ln/>
        </p:spPr>
        <p:txBody>
          <a:bodyPr wrap="square" lIns="0" tIns="0" rIns="0" bIns="0" rtlCol="0" anchor="ctr"/>
          <a:lstStyle/>
          <a:p>
            <a:pPr algn="ctr"/>
            <a:r>
              <a:rPr lang="en-US" sz="1400" b="1" dirty="0">
                <a:solidFill>
                  <a:srgbClr val="C9A84C"/>
                </a:solidFill>
                <a:latin typeface="Calibri" pitchFamily="34" charset="0"/>
                <a:ea typeface="Calibri" pitchFamily="34" charset="-122"/>
                <a:cs typeface="Calibri" pitchFamily="34" charset="-120"/>
              </a:rPr>
              <a:t>Allegation</a:t>
            </a:r>
            <a:endParaRPr lang="en-US" sz="1400" dirty="0"/>
          </a:p>
        </p:txBody>
      </p:sp>
      <p:sp>
        <p:nvSpPr>
          <p:cNvPr id="25" name="Text 23"/>
          <p:cNvSpPr/>
          <p:nvPr/>
        </p:nvSpPr>
        <p:spPr>
          <a:xfrm>
            <a:off x="4474464" y="3718560"/>
            <a:ext cx="3304032" cy="902208"/>
          </a:xfrm>
          <a:prstGeom prst="rect">
            <a:avLst/>
          </a:prstGeom>
          <a:noFill/>
          <a:ln/>
        </p:spPr>
        <p:txBody>
          <a:bodyPr wrap="square" rtlCol="0" anchor="t"/>
          <a:lstStyle/>
          <a:p>
            <a:pPr algn="just"/>
            <a:r>
              <a:rPr lang="en-US" sz="1600" dirty="0">
                <a:solidFill>
                  <a:srgbClr val="0D1B4B"/>
                </a:solidFill>
                <a:latin typeface="Calibri" pitchFamily="34" charset="0"/>
                <a:ea typeface="Calibri" pitchFamily="34" charset="-122"/>
                <a:cs typeface="Calibri" pitchFamily="34" charset="-120"/>
              </a:rPr>
              <a:t>Middleman allegedly availed fraudulent ITC from Mr. X and passed on ineligible ITC to Mr. Jolly.</a:t>
            </a:r>
            <a:endParaRPr lang="en-US" sz="1600" dirty="0"/>
          </a:p>
        </p:txBody>
      </p:sp>
      <p:sp>
        <p:nvSpPr>
          <p:cNvPr id="26" name="Shape 24"/>
          <p:cNvSpPr/>
          <p:nvPr/>
        </p:nvSpPr>
        <p:spPr>
          <a:xfrm>
            <a:off x="8107680" y="3316224"/>
            <a:ext cx="3596640" cy="1365504"/>
          </a:xfrm>
          <a:prstGeom prst="roundRect">
            <a:avLst>
              <a:gd name="adj" fmla="val 7143"/>
            </a:avLst>
          </a:prstGeom>
          <a:solidFill>
            <a:srgbClr val="E8EDF7"/>
          </a:solidFill>
          <a:ln w="12700">
            <a:solidFill>
              <a:srgbClr val="C5D0E8"/>
            </a:solidFill>
            <a:prstDash val="solid"/>
          </a:ln>
          <a:effectLst>
            <a:outerShdw blurRad="50800" dist="25400" dir="2700000" algn="bl" rotWithShape="0">
              <a:srgbClr val="000000">
                <a:alpha val="10000"/>
              </a:srgbClr>
            </a:outerShdw>
          </a:effectLst>
        </p:spPr>
      </p:sp>
      <p:sp>
        <p:nvSpPr>
          <p:cNvPr id="27" name="Shape 25"/>
          <p:cNvSpPr/>
          <p:nvPr/>
        </p:nvSpPr>
        <p:spPr>
          <a:xfrm>
            <a:off x="8107680" y="3316224"/>
            <a:ext cx="3596640" cy="365760"/>
          </a:xfrm>
          <a:prstGeom prst="roundRect">
            <a:avLst>
              <a:gd name="adj" fmla="val 26667"/>
            </a:avLst>
          </a:prstGeom>
          <a:solidFill>
            <a:srgbClr val="0D1B4B"/>
          </a:solidFill>
          <a:ln w="12700">
            <a:solidFill>
              <a:srgbClr val="0D1B4B"/>
            </a:solidFill>
            <a:prstDash val="solid"/>
          </a:ln>
        </p:spPr>
      </p:sp>
      <p:sp>
        <p:nvSpPr>
          <p:cNvPr id="28" name="Shape 26"/>
          <p:cNvSpPr/>
          <p:nvPr/>
        </p:nvSpPr>
        <p:spPr>
          <a:xfrm>
            <a:off x="8107680" y="3499104"/>
            <a:ext cx="3596640" cy="182880"/>
          </a:xfrm>
          <a:prstGeom prst="rect">
            <a:avLst/>
          </a:prstGeom>
          <a:solidFill>
            <a:srgbClr val="0D1B4B"/>
          </a:solidFill>
          <a:ln w="12700">
            <a:solidFill>
              <a:srgbClr val="0D1B4B"/>
            </a:solidFill>
            <a:prstDash val="solid"/>
          </a:ln>
        </p:spPr>
      </p:sp>
      <p:sp>
        <p:nvSpPr>
          <p:cNvPr id="29" name="Text 27"/>
          <p:cNvSpPr/>
          <p:nvPr/>
        </p:nvSpPr>
        <p:spPr>
          <a:xfrm>
            <a:off x="8229600" y="3340608"/>
            <a:ext cx="3352800" cy="316992"/>
          </a:xfrm>
          <a:prstGeom prst="rect">
            <a:avLst/>
          </a:prstGeom>
          <a:noFill/>
          <a:ln/>
        </p:spPr>
        <p:txBody>
          <a:bodyPr wrap="square" lIns="0" tIns="0" rIns="0" bIns="0" rtlCol="0" anchor="ctr"/>
          <a:lstStyle/>
          <a:p>
            <a:pPr algn="ctr"/>
            <a:r>
              <a:rPr lang="en-US" sz="1400" b="1" dirty="0">
                <a:solidFill>
                  <a:srgbClr val="C9A84C"/>
                </a:solidFill>
                <a:latin typeface="Calibri" pitchFamily="34" charset="0"/>
                <a:ea typeface="Calibri" pitchFamily="34" charset="-122"/>
                <a:cs typeface="Calibri" pitchFamily="34" charset="-120"/>
              </a:rPr>
              <a:t>Demand on Jolly</a:t>
            </a:r>
            <a:endParaRPr lang="en-US" sz="1400" dirty="0"/>
          </a:p>
        </p:txBody>
      </p:sp>
      <p:sp>
        <p:nvSpPr>
          <p:cNvPr id="30" name="Text 28"/>
          <p:cNvSpPr/>
          <p:nvPr/>
        </p:nvSpPr>
        <p:spPr>
          <a:xfrm>
            <a:off x="8253984" y="3663141"/>
            <a:ext cx="3304032" cy="902208"/>
          </a:xfrm>
          <a:prstGeom prst="rect">
            <a:avLst/>
          </a:prstGeom>
          <a:noFill/>
          <a:ln/>
        </p:spPr>
        <p:txBody>
          <a:bodyPr wrap="square" rtlCol="0" anchor="t"/>
          <a:lstStyle/>
          <a:p>
            <a:pPr algn="just"/>
            <a:r>
              <a:rPr lang="en-US" sz="1600" dirty="0">
                <a:solidFill>
                  <a:srgbClr val="0D1B4B"/>
                </a:solidFill>
                <a:latin typeface="Calibri" pitchFamily="34" charset="0"/>
                <a:ea typeface="Calibri" pitchFamily="34" charset="-122"/>
                <a:cs typeface="Calibri" pitchFamily="34" charset="-120"/>
              </a:rPr>
              <a:t>Mr. Jolly directed to reverse ITC received from Middleman, on grounds of fake/fraudulent input tax credit.</a:t>
            </a:r>
            <a:endParaRPr lang="en-US" sz="1600" dirty="0"/>
          </a:p>
        </p:txBody>
      </p:sp>
      <p:sp>
        <p:nvSpPr>
          <p:cNvPr id="31" name="Shape 29"/>
          <p:cNvSpPr/>
          <p:nvPr/>
        </p:nvSpPr>
        <p:spPr>
          <a:xfrm>
            <a:off x="487680" y="4937760"/>
            <a:ext cx="11216640" cy="1584960"/>
          </a:xfrm>
          <a:prstGeom prst="roundRect">
            <a:avLst>
              <a:gd name="adj" fmla="val 6154"/>
            </a:avLst>
          </a:prstGeom>
          <a:solidFill>
            <a:srgbClr val="FFF8E8"/>
          </a:solidFill>
          <a:ln w="19050">
            <a:solidFill>
              <a:srgbClr val="C9A84C"/>
            </a:solidFill>
            <a:prstDash val="solid"/>
          </a:ln>
        </p:spPr>
      </p:sp>
      <p:sp>
        <p:nvSpPr>
          <p:cNvPr id="32" name="Text 30"/>
          <p:cNvSpPr/>
          <p:nvPr/>
        </p:nvSpPr>
        <p:spPr>
          <a:xfrm>
            <a:off x="670560" y="4998720"/>
            <a:ext cx="10972800" cy="365760"/>
          </a:xfrm>
          <a:prstGeom prst="rect">
            <a:avLst/>
          </a:prstGeom>
          <a:noFill/>
          <a:ln/>
        </p:spPr>
        <p:txBody>
          <a:bodyPr wrap="square" lIns="0" tIns="0" rIns="0" bIns="0" rtlCol="0" anchor="ctr"/>
          <a:lstStyle/>
          <a:p>
            <a:r>
              <a:rPr lang="en-US" sz="1600" b="1" dirty="0">
                <a:solidFill>
                  <a:srgbClr val="0D1B4B"/>
                </a:solidFill>
                <a:latin typeface="Cambria" pitchFamily="34" charset="0"/>
                <a:ea typeface="Cambria" pitchFamily="34" charset="-122"/>
                <a:cs typeface="Cambria" pitchFamily="34" charset="-120"/>
              </a:rPr>
              <a:t>Adjudication Trail — All Orders Passed in </a:t>
            </a:r>
            <a:r>
              <a:rPr lang="en-US" sz="1600" b="1" dirty="0" smtClean="0">
                <a:solidFill>
                  <a:srgbClr val="0D1B4B"/>
                </a:solidFill>
                <a:latin typeface="Cambria" pitchFamily="34" charset="0"/>
                <a:ea typeface="Cambria" pitchFamily="34" charset="-122"/>
                <a:cs typeface="Cambria" pitchFamily="34" charset="-120"/>
              </a:rPr>
              <a:t>Ahmedabad, Gujarat</a:t>
            </a:r>
            <a:endParaRPr lang="en-US" sz="1600" dirty="0"/>
          </a:p>
        </p:txBody>
      </p:sp>
      <p:sp>
        <p:nvSpPr>
          <p:cNvPr id="33" name="Shape 31"/>
          <p:cNvSpPr/>
          <p:nvPr/>
        </p:nvSpPr>
        <p:spPr>
          <a:xfrm>
            <a:off x="745375" y="5425440"/>
            <a:ext cx="3291840" cy="877824"/>
          </a:xfrm>
          <a:prstGeom prst="roundRect">
            <a:avLst>
              <a:gd name="adj" fmla="val 8333"/>
            </a:avLst>
          </a:prstGeom>
          <a:solidFill>
            <a:srgbClr val="0D1B4B"/>
          </a:solidFill>
          <a:ln w="12700">
            <a:solidFill>
              <a:srgbClr val="0D1B4B"/>
            </a:solidFill>
            <a:prstDash val="solid"/>
          </a:ln>
        </p:spPr>
      </p:sp>
      <p:sp>
        <p:nvSpPr>
          <p:cNvPr id="34" name="Text 32"/>
          <p:cNvSpPr/>
          <p:nvPr/>
        </p:nvSpPr>
        <p:spPr>
          <a:xfrm>
            <a:off x="731520" y="5425440"/>
            <a:ext cx="3291840" cy="877824"/>
          </a:xfrm>
          <a:prstGeom prst="rect">
            <a:avLst/>
          </a:prstGeom>
          <a:noFill/>
          <a:ln/>
        </p:spPr>
        <p:txBody>
          <a:bodyPr wrap="square" rtlCol="0" anchor="ctr"/>
          <a:lstStyle/>
          <a:p>
            <a:pPr algn="ctr"/>
            <a:r>
              <a:rPr lang="en-US" sz="1400" b="1" dirty="0">
                <a:solidFill>
                  <a:srgbClr val="FFFFFF"/>
                </a:solidFill>
                <a:latin typeface="Calibri" pitchFamily="34" charset="0"/>
                <a:ea typeface="Calibri" pitchFamily="34" charset="-122"/>
                <a:cs typeface="Calibri" pitchFamily="34" charset="-120"/>
              </a:rPr>
              <a:t>1st Notice
</a:t>
            </a:r>
            <a:r>
              <a:rPr lang="en-US" sz="1333" dirty="0">
                <a:solidFill>
                  <a:srgbClr val="FFFFFF"/>
                </a:solidFill>
                <a:latin typeface="Calibri" pitchFamily="34" charset="0"/>
                <a:ea typeface="Calibri" pitchFamily="34" charset="-122"/>
                <a:cs typeface="Calibri" pitchFamily="34" charset="-120"/>
              </a:rPr>
              <a:t>SCN by DGGI, Ghaziabad, UP</a:t>
            </a:r>
            <a:endParaRPr lang="en-US" sz="1400" dirty="0"/>
          </a:p>
        </p:txBody>
      </p:sp>
      <p:sp>
        <p:nvSpPr>
          <p:cNvPr id="35" name="Shape 33"/>
          <p:cNvSpPr/>
          <p:nvPr/>
        </p:nvSpPr>
        <p:spPr>
          <a:xfrm>
            <a:off x="4084320" y="5864352"/>
            <a:ext cx="304800" cy="0"/>
          </a:xfrm>
          <a:prstGeom prst="line">
            <a:avLst/>
          </a:prstGeom>
          <a:noFill/>
          <a:ln w="25400">
            <a:solidFill>
              <a:srgbClr val="C9A84C"/>
            </a:solidFill>
            <a:prstDash val="solid"/>
            <a:tailEnd type="triangle"/>
          </a:ln>
        </p:spPr>
      </p:sp>
      <p:sp>
        <p:nvSpPr>
          <p:cNvPr id="36" name="Shape 34"/>
          <p:cNvSpPr/>
          <p:nvPr/>
        </p:nvSpPr>
        <p:spPr>
          <a:xfrm>
            <a:off x="4450080" y="5425440"/>
            <a:ext cx="3291840" cy="877824"/>
          </a:xfrm>
          <a:prstGeom prst="roundRect">
            <a:avLst>
              <a:gd name="adj" fmla="val 8333"/>
            </a:avLst>
          </a:prstGeom>
          <a:solidFill>
            <a:srgbClr val="0D1B4B"/>
          </a:solidFill>
          <a:ln w="12700">
            <a:solidFill>
              <a:srgbClr val="0D1B4B"/>
            </a:solidFill>
            <a:prstDash val="solid"/>
          </a:ln>
        </p:spPr>
      </p:sp>
      <p:sp>
        <p:nvSpPr>
          <p:cNvPr id="37" name="Text 35"/>
          <p:cNvSpPr/>
          <p:nvPr/>
        </p:nvSpPr>
        <p:spPr>
          <a:xfrm>
            <a:off x="4450080" y="5425440"/>
            <a:ext cx="3291840" cy="877824"/>
          </a:xfrm>
          <a:prstGeom prst="rect">
            <a:avLst/>
          </a:prstGeom>
          <a:noFill/>
          <a:ln/>
        </p:spPr>
        <p:txBody>
          <a:bodyPr wrap="square" rtlCol="0" anchor="ctr"/>
          <a:lstStyle/>
          <a:p>
            <a:pPr algn="ctr"/>
            <a:r>
              <a:rPr lang="en-US" sz="1400" b="1" dirty="0">
                <a:solidFill>
                  <a:srgbClr val="FFFFFF"/>
                </a:solidFill>
                <a:latin typeface="Calibri" pitchFamily="34" charset="0"/>
                <a:ea typeface="Calibri" pitchFamily="34" charset="-122"/>
                <a:cs typeface="Calibri" pitchFamily="34" charset="-120"/>
              </a:rPr>
              <a:t>Original Order
</a:t>
            </a:r>
            <a:r>
              <a:rPr lang="en-US" sz="1333" dirty="0">
                <a:solidFill>
                  <a:srgbClr val="FFFFFF"/>
                </a:solidFill>
                <a:latin typeface="Calibri" pitchFamily="34" charset="0"/>
                <a:ea typeface="Calibri" pitchFamily="34" charset="-122"/>
                <a:cs typeface="Calibri" pitchFamily="34" charset="-120"/>
              </a:rPr>
              <a:t>Common Adjudication Authority, </a:t>
            </a:r>
            <a:r>
              <a:rPr lang="en-US" sz="1333" dirty="0" smtClean="0">
                <a:solidFill>
                  <a:srgbClr val="FFFFFF"/>
                </a:solidFill>
                <a:latin typeface="Calibri" pitchFamily="34" charset="0"/>
                <a:ea typeface="Calibri" pitchFamily="34" charset="-122"/>
                <a:cs typeface="Calibri" pitchFamily="34" charset="-120"/>
              </a:rPr>
              <a:t>Ahmedabad</a:t>
            </a:r>
            <a:endParaRPr lang="en-US" sz="1400" dirty="0"/>
          </a:p>
        </p:txBody>
      </p:sp>
      <p:sp>
        <p:nvSpPr>
          <p:cNvPr id="38" name="Shape 36"/>
          <p:cNvSpPr/>
          <p:nvPr/>
        </p:nvSpPr>
        <p:spPr>
          <a:xfrm>
            <a:off x="7802880" y="5864352"/>
            <a:ext cx="304800" cy="0"/>
          </a:xfrm>
          <a:prstGeom prst="line">
            <a:avLst/>
          </a:prstGeom>
          <a:noFill/>
          <a:ln w="25400">
            <a:solidFill>
              <a:srgbClr val="C9A84C"/>
            </a:solidFill>
            <a:prstDash val="solid"/>
            <a:tailEnd type="triangle"/>
          </a:ln>
        </p:spPr>
      </p:sp>
      <p:sp>
        <p:nvSpPr>
          <p:cNvPr id="39" name="Shape 37"/>
          <p:cNvSpPr/>
          <p:nvPr/>
        </p:nvSpPr>
        <p:spPr>
          <a:xfrm>
            <a:off x="8168640" y="5425440"/>
            <a:ext cx="3291840" cy="877824"/>
          </a:xfrm>
          <a:prstGeom prst="roundRect">
            <a:avLst>
              <a:gd name="adj" fmla="val 8333"/>
            </a:avLst>
          </a:prstGeom>
          <a:solidFill>
            <a:srgbClr val="0D1B4B"/>
          </a:solidFill>
          <a:ln w="12700">
            <a:solidFill>
              <a:srgbClr val="0D1B4B"/>
            </a:solidFill>
            <a:prstDash val="solid"/>
          </a:ln>
        </p:spPr>
      </p:sp>
      <p:sp>
        <p:nvSpPr>
          <p:cNvPr id="40" name="Text 38"/>
          <p:cNvSpPr/>
          <p:nvPr/>
        </p:nvSpPr>
        <p:spPr>
          <a:xfrm>
            <a:off x="8168640" y="5425440"/>
            <a:ext cx="3291840" cy="877824"/>
          </a:xfrm>
          <a:prstGeom prst="rect">
            <a:avLst/>
          </a:prstGeom>
          <a:noFill/>
          <a:ln/>
        </p:spPr>
        <p:txBody>
          <a:bodyPr wrap="square" rtlCol="0" anchor="ctr"/>
          <a:lstStyle/>
          <a:p>
            <a:pPr algn="ctr"/>
            <a:r>
              <a:rPr lang="en-US" sz="1400" b="1" dirty="0">
                <a:solidFill>
                  <a:srgbClr val="FFFFFF"/>
                </a:solidFill>
                <a:latin typeface="Calibri" pitchFamily="34" charset="0"/>
                <a:ea typeface="Calibri" pitchFamily="34" charset="-122"/>
                <a:cs typeface="Calibri" pitchFamily="34" charset="-120"/>
              </a:rPr>
              <a:t>Appellate Order
</a:t>
            </a:r>
            <a:r>
              <a:rPr lang="en-US" sz="1333" dirty="0" smtClean="0">
                <a:solidFill>
                  <a:srgbClr val="FFFFFF"/>
                </a:solidFill>
                <a:latin typeface="Calibri" pitchFamily="34" charset="0"/>
                <a:ea typeface="Calibri" pitchFamily="34" charset="-122"/>
                <a:cs typeface="Calibri" pitchFamily="34" charset="-120"/>
              </a:rPr>
              <a:t> </a:t>
            </a:r>
            <a:r>
              <a:rPr lang="en-US" sz="1333" dirty="0">
                <a:solidFill>
                  <a:srgbClr val="FFFFFF"/>
                </a:solidFill>
                <a:latin typeface="Calibri" pitchFamily="34" charset="0"/>
                <a:ea typeface="Calibri" pitchFamily="34" charset="-122"/>
                <a:cs typeface="Calibri" pitchFamily="34" charset="-120"/>
              </a:rPr>
              <a:t>Appellate Authority, </a:t>
            </a:r>
            <a:r>
              <a:rPr lang="en-US" sz="1333" dirty="0" smtClean="0">
                <a:solidFill>
                  <a:srgbClr val="FFFFFF"/>
                </a:solidFill>
                <a:latin typeface="Calibri" pitchFamily="34" charset="0"/>
                <a:ea typeface="Calibri" pitchFamily="34" charset="-122"/>
                <a:cs typeface="Calibri" pitchFamily="34" charset="-120"/>
              </a:rPr>
              <a:t>Ahmedabad</a:t>
            </a:r>
            <a:endParaRPr lang="en-US" sz="1400" dirty="0"/>
          </a:p>
        </p:txBody>
      </p:sp>
    </p:spTree>
    <p:extLst>
      <p:ext uri="{BB962C8B-B14F-4D97-AF65-F5344CB8AC3E}">
        <p14:creationId xmlns:p14="http://schemas.microsoft.com/office/powerpoint/2010/main" val="311507188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0"/>
          <p:cNvSpPr/>
          <p:nvPr/>
        </p:nvSpPr>
        <p:spPr>
          <a:xfrm>
            <a:off x="548640" y="523240"/>
            <a:ext cx="10972800" cy="640080"/>
          </a:xfrm>
          <a:prstGeom prst="rect">
            <a:avLst/>
          </a:prstGeom>
          <a:noFill/>
          <a:ln/>
        </p:spPr>
        <p:txBody>
          <a:bodyPr wrap="square" rtlCol="0" anchor="ctr"/>
          <a:lstStyle/>
          <a:p>
            <a:pPr marL="0" indent="0">
              <a:buNone/>
            </a:pPr>
            <a:r>
              <a:rPr lang="en-US" sz="4400" b="1" dirty="0" smtClean="0">
                <a:solidFill>
                  <a:srgbClr val="1E2761"/>
                </a:solidFill>
                <a:latin typeface="Cambria" pitchFamily="34" charset="0"/>
                <a:ea typeface="Cambria" pitchFamily="34" charset="-122"/>
                <a:cs typeface="Cambria" pitchFamily="34" charset="-120"/>
              </a:rPr>
              <a:t>Who can file appeal?</a:t>
            </a:r>
            <a:endParaRPr lang="en-US" sz="4400" dirty="0"/>
          </a:p>
        </p:txBody>
      </p:sp>
      <p:sp>
        <p:nvSpPr>
          <p:cNvPr id="3" name="Text 1"/>
          <p:cNvSpPr/>
          <p:nvPr/>
        </p:nvSpPr>
        <p:spPr>
          <a:xfrm>
            <a:off x="548640" y="1163320"/>
            <a:ext cx="10972800" cy="365760"/>
          </a:xfrm>
          <a:prstGeom prst="rect">
            <a:avLst/>
          </a:prstGeom>
          <a:noFill/>
          <a:ln/>
        </p:spPr>
        <p:txBody>
          <a:bodyPr wrap="square" rtlCol="0" anchor="ctr"/>
          <a:lstStyle/>
          <a:p>
            <a:pPr marL="0" indent="0">
              <a:buNone/>
            </a:pPr>
            <a:r>
              <a:rPr lang="en-US" sz="2000" i="1" dirty="0">
                <a:solidFill>
                  <a:srgbClr val="5A6478"/>
                </a:solidFill>
                <a:latin typeface="Calibri" pitchFamily="34" charset="0"/>
                <a:ea typeface="Calibri" pitchFamily="34" charset="-122"/>
                <a:cs typeface="Calibri" pitchFamily="34" charset="-120"/>
              </a:rPr>
              <a:t>Persons entitled to invoke the appellate jurisdiction, and the periods within which they must do so</a:t>
            </a:r>
            <a:endParaRPr lang="en-US" sz="2000" dirty="0"/>
          </a:p>
        </p:txBody>
      </p:sp>
      <p:sp>
        <p:nvSpPr>
          <p:cNvPr id="4" name="Text 2"/>
          <p:cNvSpPr/>
          <p:nvPr/>
        </p:nvSpPr>
        <p:spPr>
          <a:xfrm>
            <a:off x="548639" y="2021111"/>
            <a:ext cx="10186051" cy="411480"/>
          </a:xfrm>
          <a:prstGeom prst="rect">
            <a:avLst/>
          </a:prstGeom>
          <a:noFill/>
          <a:ln/>
        </p:spPr>
        <p:txBody>
          <a:bodyPr wrap="square" rtlCol="0" anchor="ctr"/>
          <a:lstStyle/>
          <a:p>
            <a:pPr marL="0" indent="0">
              <a:buNone/>
            </a:pPr>
            <a:r>
              <a:rPr lang="en-US" sz="3200" b="1" dirty="0">
                <a:solidFill>
                  <a:srgbClr val="1E2761"/>
                </a:solidFill>
                <a:latin typeface="Calibri" pitchFamily="34" charset="0"/>
                <a:ea typeface="Calibri" pitchFamily="34" charset="-122"/>
                <a:cs typeface="Calibri" pitchFamily="34" charset="-120"/>
              </a:rPr>
              <a:t>Eligibility</a:t>
            </a:r>
            <a:endParaRPr lang="en-US" sz="3200" dirty="0"/>
          </a:p>
        </p:txBody>
      </p:sp>
      <p:sp>
        <p:nvSpPr>
          <p:cNvPr id="5" name="Text 3"/>
          <p:cNvSpPr/>
          <p:nvPr/>
        </p:nvSpPr>
        <p:spPr>
          <a:xfrm>
            <a:off x="548639" y="2756255"/>
            <a:ext cx="10186051" cy="548640"/>
          </a:xfrm>
          <a:prstGeom prst="rect">
            <a:avLst/>
          </a:prstGeom>
          <a:noFill/>
          <a:ln/>
        </p:spPr>
        <p:txBody>
          <a:bodyPr wrap="square" rtlCol="0" anchor="ctr"/>
          <a:lstStyle/>
          <a:p>
            <a:pPr marL="0" indent="0" algn="just">
              <a:lnSpc>
                <a:spcPct val="115000"/>
              </a:lnSpc>
              <a:buNone/>
            </a:pPr>
            <a:r>
              <a:rPr lang="en-US" sz="2400" dirty="0">
                <a:solidFill>
                  <a:srgbClr val="1A1A2E"/>
                </a:solidFill>
                <a:latin typeface="Calibri" pitchFamily="34" charset="0"/>
                <a:ea typeface="Calibri" pitchFamily="34" charset="-122"/>
                <a:cs typeface="Calibri" pitchFamily="34" charset="-120"/>
              </a:rPr>
              <a:t>Any person aggrieved by an order may prefer an appeal where such order has been passed under:</a:t>
            </a:r>
            <a:endParaRPr lang="en-US" sz="2400" dirty="0"/>
          </a:p>
        </p:txBody>
      </p:sp>
      <p:sp>
        <p:nvSpPr>
          <p:cNvPr id="6" name="Text 4"/>
          <p:cNvSpPr/>
          <p:nvPr/>
        </p:nvSpPr>
        <p:spPr>
          <a:xfrm>
            <a:off x="548639" y="3611888"/>
            <a:ext cx="10013406" cy="914400"/>
          </a:xfrm>
          <a:prstGeom prst="rect">
            <a:avLst/>
          </a:prstGeom>
          <a:noFill/>
          <a:ln/>
        </p:spPr>
        <p:txBody>
          <a:bodyPr wrap="square" rtlCol="0" anchor="ctr"/>
          <a:lstStyle/>
          <a:p>
            <a:pPr marL="342900" indent="-342900">
              <a:spcAft>
                <a:spcPts val="600"/>
              </a:spcAft>
              <a:buSzPct val="100000"/>
              <a:buChar char="•"/>
            </a:pPr>
            <a:r>
              <a:rPr lang="en-US" sz="2400" dirty="0">
                <a:solidFill>
                  <a:srgbClr val="1A1A2E"/>
                </a:solidFill>
                <a:latin typeface="Calibri" pitchFamily="34" charset="0"/>
                <a:ea typeface="Calibri" pitchFamily="34" charset="-122"/>
                <a:cs typeface="Calibri" pitchFamily="34" charset="-120"/>
              </a:rPr>
              <a:t>Section 107 — the First Appellate Authority</a:t>
            </a:r>
            <a:endParaRPr lang="en-US" sz="2400" dirty="0"/>
          </a:p>
          <a:p>
            <a:pPr marL="342900" indent="-342900">
              <a:spcAft>
                <a:spcPts val="600"/>
              </a:spcAft>
              <a:buSzPct val="100000"/>
              <a:buChar char="•"/>
            </a:pPr>
            <a:r>
              <a:rPr lang="en-US" sz="2400" dirty="0">
                <a:solidFill>
                  <a:srgbClr val="1A1A2E"/>
                </a:solidFill>
                <a:latin typeface="Calibri" pitchFamily="34" charset="0"/>
                <a:ea typeface="Calibri" pitchFamily="34" charset="-122"/>
                <a:cs typeface="Calibri" pitchFamily="34" charset="-120"/>
              </a:rPr>
              <a:t>Section 108 — the Revisional Authority</a:t>
            </a:r>
            <a:endParaRPr lang="en-US" sz="2400" dirty="0"/>
          </a:p>
        </p:txBody>
      </p:sp>
      <p:sp>
        <p:nvSpPr>
          <p:cNvPr id="13" name="Shape 11"/>
          <p:cNvSpPr/>
          <p:nvPr/>
        </p:nvSpPr>
        <p:spPr>
          <a:xfrm>
            <a:off x="457200" y="6446520"/>
            <a:ext cx="11247120" cy="0"/>
          </a:xfrm>
          <a:prstGeom prst="line">
            <a:avLst/>
          </a:prstGeom>
          <a:noFill/>
          <a:ln w="12700">
            <a:solidFill>
              <a:srgbClr val="E2E8F0"/>
            </a:solidFill>
            <a:prstDash val="solid"/>
          </a:ln>
        </p:spPr>
      </p:sp>
      <p:sp>
        <p:nvSpPr>
          <p:cNvPr id="17" name="Shape 0"/>
          <p:cNvSpPr/>
          <p:nvPr/>
        </p:nvSpPr>
        <p:spPr>
          <a:xfrm>
            <a:off x="0" y="0"/>
            <a:ext cx="12192000" cy="97536"/>
          </a:xfrm>
          <a:prstGeom prst="rect">
            <a:avLst/>
          </a:prstGeom>
          <a:solidFill>
            <a:srgbClr val="C9A84C"/>
          </a:solidFill>
          <a:ln w="12700">
            <a:solidFill>
              <a:srgbClr val="C9A84C"/>
            </a:solidFill>
            <a:prstDash val="solid"/>
          </a:ln>
        </p:spPr>
      </p:sp>
      <p:sp>
        <p:nvSpPr>
          <p:cNvPr id="18" name="Text 2"/>
          <p:cNvSpPr/>
          <p:nvPr/>
        </p:nvSpPr>
        <p:spPr>
          <a:xfrm>
            <a:off x="701039" y="5032826"/>
            <a:ext cx="10186051" cy="411480"/>
          </a:xfrm>
          <a:prstGeom prst="rect">
            <a:avLst/>
          </a:prstGeom>
          <a:noFill/>
          <a:ln/>
        </p:spPr>
        <p:txBody>
          <a:bodyPr wrap="square" rtlCol="0" anchor="ctr"/>
          <a:lstStyle/>
          <a:p>
            <a:pPr marL="0" indent="0">
              <a:buNone/>
            </a:pPr>
            <a:r>
              <a:rPr lang="en-US" sz="3200" dirty="0" smtClean="0">
                <a:latin typeface="Calibri" pitchFamily="34" charset="0"/>
                <a:ea typeface="Calibri" pitchFamily="34" charset="-122"/>
                <a:cs typeface="Calibri" pitchFamily="34" charset="-120"/>
              </a:rPr>
              <a:t>Mr. Jolly can file Appeal</a:t>
            </a:r>
            <a:endParaRPr lang="en-US" sz="3200" dirty="0"/>
          </a:p>
        </p:txBody>
      </p:sp>
    </p:spTree>
    <p:extLst>
      <p:ext uri="{BB962C8B-B14F-4D97-AF65-F5344CB8AC3E}">
        <p14:creationId xmlns:p14="http://schemas.microsoft.com/office/powerpoint/2010/main" val="107013112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12192000" cy="1280160"/>
          </a:xfrm>
          <a:prstGeom prst="rect">
            <a:avLst/>
          </a:prstGeom>
          <a:solidFill>
            <a:srgbClr val="0B1F4B"/>
          </a:solidFill>
          <a:ln w="12700">
            <a:solidFill>
              <a:srgbClr val="0B1F4B"/>
            </a:solidFill>
            <a:prstDash val="solid"/>
          </a:ln>
        </p:spPr>
      </p:sp>
      <p:sp>
        <p:nvSpPr>
          <p:cNvPr id="3" name="Shape 1"/>
          <p:cNvSpPr/>
          <p:nvPr/>
        </p:nvSpPr>
        <p:spPr>
          <a:xfrm>
            <a:off x="0" y="1280160"/>
            <a:ext cx="12192000" cy="73152"/>
          </a:xfrm>
          <a:prstGeom prst="rect">
            <a:avLst/>
          </a:prstGeom>
          <a:solidFill>
            <a:srgbClr val="C9A84C"/>
          </a:solidFill>
          <a:ln w="12700">
            <a:solidFill>
              <a:srgbClr val="C9A84C"/>
            </a:solidFill>
            <a:prstDash val="solid"/>
          </a:ln>
        </p:spPr>
      </p:sp>
      <p:sp>
        <p:nvSpPr>
          <p:cNvPr id="4" name="Text 2"/>
          <p:cNvSpPr/>
          <p:nvPr/>
        </p:nvSpPr>
        <p:spPr>
          <a:xfrm>
            <a:off x="548640" y="146304"/>
            <a:ext cx="11094720" cy="670560"/>
          </a:xfrm>
          <a:prstGeom prst="rect">
            <a:avLst/>
          </a:prstGeom>
          <a:noFill/>
          <a:ln/>
        </p:spPr>
        <p:txBody>
          <a:bodyPr wrap="square" lIns="0" tIns="0" rIns="0" bIns="0" rtlCol="0" anchor="ctr"/>
          <a:lstStyle/>
          <a:p>
            <a:r>
              <a:rPr lang="en-US" sz="3200" b="1" dirty="0">
                <a:solidFill>
                  <a:srgbClr val="FFFFFF"/>
                </a:solidFill>
                <a:latin typeface="Cambria" pitchFamily="34" charset="0"/>
                <a:ea typeface="Cambria" pitchFamily="34" charset="-122"/>
                <a:cs typeface="Cambria" pitchFamily="34" charset="-120"/>
              </a:rPr>
              <a:t>Time Limits for GSTAT Appeals</a:t>
            </a:r>
            <a:endParaRPr lang="en-US" sz="3200" dirty="0"/>
          </a:p>
        </p:txBody>
      </p:sp>
      <p:sp>
        <p:nvSpPr>
          <p:cNvPr id="5" name="Text 3"/>
          <p:cNvSpPr/>
          <p:nvPr/>
        </p:nvSpPr>
        <p:spPr>
          <a:xfrm>
            <a:off x="548640" y="792480"/>
            <a:ext cx="11094720" cy="414528"/>
          </a:xfrm>
          <a:prstGeom prst="rect">
            <a:avLst/>
          </a:prstGeom>
          <a:noFill/>
          <a:ln/>
        </p:spPr>
        <p:txBody>
          <a:bodyPr wrap="square" lIns="0" tIns="0" rIns="0" bIns="0" rtlCol="0" anchor="ctr"/>
          <a:lstStyle/>
          <a:p>
            <a:r>
              <a:rPr lang="en-US" sz="1467" i="1" dirty="0">
                <a:solidFill>
                  <a:srgbClr val="A8BBDD"/>
                </a:solidFill>
                <a:latin typeface="Calibri" pitchFamily="34" charset="0"/>
                <a:ea typeface="Calibri" pitchFamily="34" charset="-122"/>
                <a:cs typeface="Calibri" pitchFamily="34" charset="-120"/>
              </a:rPr>
              <a:t>Limitation runs from the date of communication of the impugned order, not its mere issuance</a:t>
            </a:r>
            <a:endParaRPr lang="en-US" sz="1467" dirty="0"/>
          </a:p>
        </p:txBody>
      </p:sp>
      <p:graphicFrame>
        <p:nvGraphicFramePr>
          <p:cNvPr id="6" name="Table 0"/>
          <p:cNvGraphicFramePr>
            <a:graphicFrameLocks noGrp="1"/>
          </p:cNvGraphicFramePr>
          <p:nvPr>
            <p:extLst/>
          </p:nvPr>
        </p:nvGraphicFramePr>
        <p:xfrm>
          <a:off x="487680" y="1524000"/>
          <a:ext cx="11216640" cy="2682240"/>
        </p:xfrm>
        <a:graphic>
          <a:graphicData uri="http://schemas.openxmlformats.org/drawingml/2006/table">
            <a:tbl>
              <a:tblPr/>
              <a:tblGrid>
                <a:gridCol w="2804160">
                  <a:extLst>
                    <a:ext uri="{9D8B030D-6E8A-4147-A177-3AD203B41FA5}">
                      <a16:colId xmlns:a16="http://schemas.microsoft.com/office/drawing/2014/main" val="20000"/>
                    </a:ext>
                  </a:extLst>
                </a:gridCol>
                <a:gridCol w="2194560">
                  <a:extLst>
                    <a:ext uri="{9D8B030D-6E8A-4147-A177-3AD203B41FA5}">
                      <a16:colId xmlns:a16="http://schemas.microsoft.com/office/drawing/2014/main" val="20001"/>
                    </a:ext>
                  </a:extLst>
                </a:gridCol>
                <a:gridCol w="2316480">
                  <a:extLst>
                    <a:ext uri="{9D8B030D-6E8A-4147-A177-3AD203B41FA5}">
                      <a16:colId xmlns:a16="http://schemas.microsoft.com/office/drawing/2014/main" val="20002"/>
                    </a:ext>
                  </a:extLst>
                </a:gridCol>
                <a:gridCol w="3901440">
                  <a:extLst>
                    <a:ext uri="{9D8B030D-6E8A-4147-A177-3AD203B41FA5}">
                      <a16:colId xmlns:a16="http://schemas.microsoft.com/office/drawing/2014/main" val="20003"/>
                    </a:ext>
                  </a:extLst>
                </a:gridCol>
              </a:tblGrid>
              <a:tr h="609600">
                <a:tc>
                  <a:txBody>
                    <a:bodyPr/>
                    <a:lstStyle/>
                    <a:p>
                      <a:pPr marL="0" indent="0" algn="ctr">
                        <a:buNone/>
                      </a:pPr>
                      <a:r>
                        <a:rPr lang="en-US" sz="1600" b="1" dirty="0">
                          <a:solidFill>
                            <a:srgbClr val="FFFFFF"/>
                          </a:solidFill>
                          <a:latin typeface="Calibri" pitchFamily="34" charset="0"/>
                          <a:ea typeface="Calibri" pitchFamily="34" charset="-122"/>
                          <a:cs typeface="Calibri" pitchFamily="34" charset="-120"/>
                        </a:rPr>
                        <a:t>Filed By</a:t>
                      </a:r>
                      <a:endParaRPr lang="en-US" sz="1600" dirty="0">
                        <a:latin typeface="Calibri" charset="0"/>
                        <a:ea typeface="Calibri" charset="0"/>
                        <a:cs typeface="Calibri" charset="0"/>
                      </a:endParaRPr>
                    </a:p>
                  </a:txBody>
                  <a:tcPr marL="121920" marR="121920" marT="60960" marB="60960">
                    <a:lnL w="12700" cap="flat" cmpd="sng" algn="ctr">
                      <a:solidFill>
                        <a:srgbClr val="C5CFE8"/>
                      </a:solidFill>
                      <a:prstDash val="solid"/>
                      <a:round/>
                      <a:headEnd type="none" w="med" len="med"/>
                      <a:tailEnd type="none" w="med" len="med"/>
                    </a:lnL>
                    <a:lnR w="12700" cap="flat" cmpd="sng" algn="ctr">
                      <a:solidFill>
                        <a:srgbClr val="C5CFE8"/>
                      </a:solidFill>
                      <a:prstDash val="solid"/>
                      <a:round/>
                      <a:headEnd type="none" w="med" len="med"/>
                      <a:tailEnd type="none" w="med" len="med"/>
                    </a:lnR>
                    <a:lnT w="12700" cap="flat" cmpd="sng" algn="ctr">
                      <a:solidFill>
                        <a:srgbClr val="C5CFE8"/>
                      </a:solidFill>
                      <a:prstDash val="solid"/>
                      <a:round/>
                      <a:headEnd type="none" w="med" len="med"/>
                      <a:tailEnd type="none" w="med" len="med"/>
                    </a:lnT>
                    <a:lnB w="12700" cap="flat" cmpd="sng" algn="ctr">
                      <a:solidFill>
                        <a:srgbClr val="C5CFE8"/>
                      </a:solidFill>
                      <a:prstDash val="solid"/>
                      <a:round/>
                      <a:headEnd type="none" w="med" len="med"/>
                      <a:tailEnd type="none" w="med" len="med"/>
                    </a:lnB>
                    <a:solidFill>
                      <a:srgbClr val="0B1F4B"/>
                    </a:solidFill>
                  </a:tcPr>
                </a:tc>
                <a:tc>
                  <a:txBody>
                    <a:bodyPr/>
                    <a:lstStyle/>
                    <a:p>
                      <a:pPr marL="0" indent="0" algn="ctr">
                        <a:buNone/>
                      </a:pPr>
                      <a:r>
                        <a:rPr lang="en-US" sz="1600" b="1" dirty="0">
                          <a:solidFill>
                            <a:srgbClr val="FFFFFF"/>
                          </a:solidFill>
                          <a:latin typeface="Calibri" pitchFamily="34" charset="0"/>
                          <a:ea typeface="Calibri" pitchFamily="34" charset="-122"/>
                          <a:cs typeface="Calibri" pitchFamily="34" charset="-120"/>
                        </a:rPr>
                        <a:t>Normal Time Limit</a:t>
                      </a:r>
                      <a:endParaRPr lang="en-US" sz="1600" dirty="0">
                        <a:latin typeface="Calibri" charset="0"/>
                        <a:ea typeface="Calibri" charset="0"/>
                        <a:cs typeface="Calibri" charset="0"/>
                      </a:endParaRPr>
                    </a:p>
                  </a:txBody>
                  <a:tcPr marL="121920" marR="121920" marT="60960" marB="60960">
                    <a:lnL w="12700" cap="flat" cmpd="sng" algn="ctr">
                      <a:solidFill>
                        <a:srgbClr val="C5CFE8"/>
                      </a:solidFill>
                      <a:prstDash val="solid"/>
                      <a:round/>
                      <a:headEnd type="none" w="med" len="med"/>
                      <a:tailEnd type="none" w="med" len="med"/>
                    </a:lnL>
                    <a:lnR w="12700" cap="flat" cmpd="sng" algn="ctr">
                      <a:solidFill>
                        <a:srgbClr val="C5CFE8"/>
                      </a:solidFill>
                      <a:prstDash val="solid"/>
                      <a:round/>
                      <a:headEnd type="none" w="med" len="med"/>
                      <a:tailEnd type="none" w="med" len="med"/>
                    </a:lnR>
                    <a:lnT w="12700" cap="flat" cmpd="sng" algn="ctr">
                      <a:solidFill>
                        <a:srgbClr val="C5CFE8"/>
                      </a:solidFill>
                      <a:prstDash val="solid"/>
                      <a:round/>
                      <a:headEnd type="none" w="med" len="med"/>
                      <a:tailEnd type="none" w="med" len="med"/>
                    </a:lnT>
                    <a:lnB w="12700" cap="flat" cmpd="sng" algn="ctr">
                      <a:solidFill>
                        <a:srgbClr val="C5CFE8"/>
                      </a:solidFill>
                      <a:prstDash val="solid"/>
                      <a:round/>
                      <a:headEnd type="none" w="med" len="med"/>
                      <a:tailEnd type="none" w="med" len="med"/>
                    </a:lnB>
                    <a:solidFill>
                      <a:srgbClr val="0B1F4B"/>
                    </a:solidFill>
                  </a:tcPr>
                </a:tc>
                <a:tc>
                  <a:txBody>
                    <a:bodyPr/>
                    <a:lstStyle/>
                    <a:p>
                      <a:pPr marL="0" indent="0" algn="ctr">
                        <a:buNone/>
                      </a:pPr>
                      <a:r>
                        <a:rPr lang="en-US" sz="1600" b="1" dirty="0">
                          <a:solidFill>
                            <a:srgbClr val="FFFFFF"/>
                          </a:solidFill>
                          <a:latin typeface="Calibri" pitchFamily="34" charset="0"/>
                          <a:ea typeface="Calibri" pitchFamily="34" charset="-122"/>
                          <a:cs typeface="Calibri" pitchFamily="34" charset="-120"/>
                        </a:rPr>
                        <a:t>Condonable Period</a:t>
                      </a:r>
                      <a:endParaRPr lang="en-US" sz="1600" dirty="0">
                        <a:latin typeface="Calibri" charset="0"/>
                        <a:ea typeface="Calibri" charset="0"/>
                        <a:cs typeface="Calibri" charset="0"/>
                      </a:endParaRPr>
                    </a:p>
                  </a:txBody>
                  <a:tcPr marL="121920" marR="121920" marT="60960" marB="60960">
                    <a:lnL w="12700" cap="flat" cmpd="sng" algn="ctr">
                      <a:solidFill>
                        <a:srgbClr val="C5CFE8"/>
                      </a:solidFill>
                      <a:prstDash val="solid"/>
                      <a:round/>
                      <a:headEnd type="none" w="med" len="med"/>
                      <a:tailEnd type="none" w="med" len="med"/>
                    </a:lnL>
                    <a:lnR w="12700" cap="flat" cmpd="sng" algn="ctr">
                      <a:solidFill>
                        <a:srgbClr val="C5CFE8"/>
                      </a:solidFill>
                      <a:prstDash val="solid"/>
                      <a:round/>
                      <a:headEnd type="none" w="med" len="med"/>
                      <a:tailEnd type="none" w="med" len="med"/>
                    </a:lnR>
                    <a:lnT w="12700" cap="flat" cmpd="sng" algn="ctr">
                      <a:solidFill>
                        <a:srgbClr val="C5CFE8"/>
                      </a:solidFill>
                      <a:prstDash val="solid"/>
                      <a:round/>
                      <a:headEnd type="none" w="med" len="med"/>
                      <a:tailEnd type="none" w="med" len="med"/>
                    </a:lnT>
                    <a:lnB w="12700" cap="flat" cmpd="sng" algn="ctr">
                      <a:solidFill>
                        <a:srgbClr val="C5CFE8"/>
                      </a:solidFill>
                      <a:prstDash val="solid"/>
                      <a:round/>
                      <a:headEnd type="none" w="med" len="med"/>
                      <a:tailEnd type="none" w="med" len="med"/>
                    </a:lnB>
                    <a:solidFill>
                      <a:srgbClr val="0B1F4B"/>
                    </a:solidFill>
                  </a:tcPr>
                </a:tc>
                <a:tc>
                  <a:txBody>
                    <a:bodyPr/>
                    <a:lstStyle/>
                    <a:p>
                      <a:pPr marL="0" indent="0" algn="ctr">
                        <a:buNone/>
                      </a:pPr>
                      <a:r>
                        <a:rPr lang="en-US" sz="1600" b="1" dirty="0">
                          <a:solidFill>
                            <a:srgbClr val="FFFFFF"/>
                          </a:solidFill>
                          <a:latin typeface="Calibri" pitchFamily="34" charset="0"/>
                          <a:ea typeface="Calibri" pitchFamily="34" charset="-122"/>
                          <a:cs typeface="Calibri" pitchFamily="34" charset="-120"/>
                        </a:rPr>
                        <a:t>Starting Point</a:t>
                      </a:r>
                      <a:endParaRPr lang="en-US" sz="1600" dirty="0">
                        <a:latin typeface="Calibri" charset="0"/>
                        <a:ea typeface="Calibri" charset="0"/>
                        <a:cs typeface="Calibri" charset="0"/>
                      </a:endParaRPr>
                    </a:p>
                  </a:txBody>
                  <a:tcPr marL="121920" marR="121920" marT="60960" marB="60960">
                    <a:lnL w="12700" cap="flat" cmpd="sng" algn="ctr">
                      <a:solidFill>
                        <a:srgbClr val="C5CFE8"/>
                      </a:solidFill>
                      <a:prstDash val="solid"/>
                      <a:round/>
                      <a:headEnd type="none" w="med" len="med"/>
                      <a:tailEnd type="none" w="med" len="med"/>
                    </a:lnL>
                    <a:lnR w="12700" cap="flat" cmpd="sng" algn="ctr">
                      <a:solidFill>
                        <a:srgbClr val="C5CFE8"/>
                      </a:solidFill>
                      <a:prstDash val="solid"/>
                      <a:round/>
                      <a:headEnd type="none" w="med" len="med"/>
                      <a:tailEnd type="none" w="med" len="med"/>
                    </a:lnR>
                    <a:lnT w="12700" cap="flat" cmpd="sng" algn="ctr">
                      <a:solidFill>
                        <a:srgbClr val="C5CFE8"/>
                      </a:solidFill>
                      <a:prstDash val="solid"/>
                      <a:round/>
                      <a:headEnd type="none" w="med" len="med"/>
                      <a:tailEnd type="none" w="med" len="med"/>
                    </a:lnT>
                    <a:lnB w="12700" cap="flat" cmpd="sng" algn="ctr">
                      <a:solidFill>
                        <a:srgbClr val="C5CFE8"/>
                      </a:solidFill>
                      <a:prstDash val="solid"/>
                      <a:round/>
                      <a:headEnd type="none" w="med" len="med"/>
                      <a:tailEnd type="none" w="med" len="med"/>
                    </a:lnB>
                    <a:solidFill>
                      <a:srgbClr val="0B1F4B"/>
                    </a:solidFill>
                  </a:tcPr>
                </a:tc>
                <a:extLst>
                  <a:ext uri="{0D108BD9-81ED-4DB2-BD59-A6C34878D82A}">
                    <a16:rowId xmlns:a16="http://schemas.microsoft.com/office/drawing/2014/main" val="10000"/>
                  </a:ext>
                </a:extLst>
              </a:tr>
              <a:tr h="670560">
                <a:tc>
                  <a:txBody>
                    <a:bodyPr/>
                    <a:lstStyle/>
                    <a:p>
                      <a:pPr marL="0" indent="0" algn="l">
                        <a:buNone/>
                      </a:pPr>
                      <a:r>
                        <a:rPr lang="en-US" sz="1600" dirty="0">
                          <a:solidFill>
                            <a:srgbClr val="0D1B3E"/>
                          </a:solidFill>
                          <a:latin typeface="Calibri" pitchFamily="34" charset="0"/>
                          <a:ea typeface="Calibri" pitchFamily="34" charset="-122"/>
                          <a:cs typeface="Calibri" pitchFamily="34" charset="-120"/>
                        </a:rPr>
                        <a:t>Taxpayer / Assessee</a:t>
                      </a:r>
                      <a:endParaRPr lang="en-US" sz="1600" dirty="0">
                        <a:latin typeface="Calibri" charset="0"/>
                        <a:ea typeface="Calibri" charset="0"/>
                        <a:cs typeface="Calibri" charset="0"/>
                      </a:endParaRPr>
                    </a:p>
                  </a:txBody>
                  <a:tcPr marL="121920" marR="121920" marT="60960" marB="60960">
                    <a:lnL w="12700" cap="flat" cmpd="sng" algn="ctr">
                      <a:solidFill>
                        <a:srgbClr val="C5CFE8"/>
                      </a:solidFill>
                      <a:prstDash val="solid"/>
                      <a:round/>
                      <a:headEnd type="none" w="med" len="med"/>
                      <a:tailEnd type="none" w="med" len="med"/>
                    </a:lnL>
                    <a:lnR w="12700" cap="flat" cmpd="sng" algn="ctr">
                      <a:solidFill>
                        <a:srgbClr val="C5CFE8"/>
                      </a:solidFill>
                      <a:prstDash val="solid"/>
                      <a:round/>
                      <a:headEnd type="none" w="med" len="med"/>
                      <a:tailEnd type="none" w="med" len="med"/>
                    </a:lnR>
                    <a:lnT w="12700" cap="flat" cmpd="sng" algn="ctr">
                      <a:solidFill>
                        <a:srgbClr val="C5CFE8"/>
                      </a:solidFill>
                      <a:prstDash val="solid"/>
                      <a:round/>
                      <a:headEnd type="none" w="med" len="med"/>
                      <a:tailEnd type="none" w="med" len="med"/>
                    </a:lnT>
                    <a:lnB w="12700" cap="flat" cmpd="sng" algn="ctr">
                      <a:solidFill>
                        <a:srgbClr val="C5CFE8"/>
                      </a:solidFill>
                      <a:prstDash val="solid"/>
                      <a:round/>
                      <a:headEnd type="none" w="med" len="med"/>
                      <a:tailEnd type="none" w="med" len="med"/>
                    </a:lnB>
                    <a:solidFill>
                      <a:srgbClr val="FFFFFF"/>
                    </a:solidFill>
                  </a:tcPr>
                </a:tc>
                <a:tc>
                  <a:txBody>
                    <a:bodyPr/>
                    <a:lstStyle/>
                    <a:p>
                      <a:pPr marL="0" indent="0" algn="ctr">
                        <a:buNone/>
                      </a:pPr>
                      <a:r>
                        <a:rPr lang="en-US" sz="1600" b="1" dirty="0">
                          <a:solidFill>
                            <a:srgbClr val="0D1B3E"/>
                          </a:solidFill>
                          <a:latin typeface="Calibri" pitchFamily="34" charset="0"/>
                          <a:ea typeface="Calibri" pitchFamily="34" charset="-122"/>
                          <a:cs typeface="Calibri" pitchFamily="34" charset="-120"/>
                        </a:rPr>
                        <a:t>3 months</a:t>
                      </a:r>
                      <a:endParaRPr lang="en-US" sz="1600" dirty="0">
                        <a:latin typeface="Calibri" charset="0"/>
                        <a:ea typeface="Calibri" charset="0"/>
                        <a:cs typeface="Calibri" charset="0"/>
                      </a:endParaRPr>
                    </a:p>
                  </a:txBody>
                  <a:tcPr marL="121920" marR="121920" marT="60960" marB="60960">
                    <a:lnL w="12700" cap="flat" cmpd="sng" algn="ctr">
                      <a:solidFill>
                        <a:srgbClr val="C5CFE8"/>
                      </a:solidFill>
                      <a:prstDash val="solid"/>
                      <a:round/>
                      <a:headEnd type="none" w="med" len="med"/>
                      <a:tailEnd type="none" w="med" len="med"/>
                    </a:lnL>
                    <a:lnR w="12700" cap="flat" cmpd="sng" algn="ctr">
                      <a:solidFill>
                        <a:srgbClr val="C5CFE8"/>
                      </a:solidFill>
                      <a:prstDash val="solid"/>
                      <a:round/>
                      <a:headEnd type="none" w="med" len="med"/>
                      <a:tailEnd type="none" w="med" len="med"/>
                    </a:lnR>
                    <a:lnT w="12700" cap="flat" cmpd="sng" algn="ctr">
                      <a:solidFill>
                        <a:srgbClr val="C5CFE8"/>
                      </a:solidFill>
                      <a:prstDash val="solid"/>
                      <a:round/>
                      <a:headEnd type="none" w="med" len="med"/>
                      <a:tailEnd type="none" w="med" len="med"/>
                    </a:lnT>
                    <a:lnB w="12700" cap="flat" cmpd="sng" algn="ctr">
                      <a:solidFill>
                        <a:srgbClr val="C5CFE8"/>
                      </a:solidFill>
                      <a:prstDash val="solid"/>
                      <a:round/>
                      <a:headEnd type="none" w="med" len="med"/>
                      <a:tailEnd type="none" w="med" len="med"/>
                    </a:lnB>
                    <a:solidFill>
                      <a:srgbClr val="FFFFFF"/>
                    </a:solidFill>
                  </a:tcPr>
                </a:tc>
                <a:tc>
                  <a:txBody>
                    <a:bodyPr/>
                    <a:lstStyle/>
                    <a:p>
                      <a:pPr marL="0" indent="0" algn="ctr">
                        <a:buNone/>
                      </a:pPr>
                      <a:r>
                        <a:rPr lang="en-US" sz="1600" dirty="0">
                          <a:solidFill>
                            <a:srgbClr val="0D1B3E"/>
                          </a:solidFill>
                          <a:latin typeface="Calibri" pitchFamily="34" charset="0"/>
                          <a:ea typeface="Calibri" pitchFamily="34" charset="-122"/>
                          <a:cs typeface="Calibri" pitchFamily="34" charset="-120"/>
                        </a:rPr>
                        <a:t>Further 3 months</a:t>
                      </a:r>
                      <a:endParaRPr lang="en-US" sz="1600" dirty="0">
                        <a:latin typeface="Calibri" charset="0"/>
                        <a:ea typeface="Calibri" charset="0"/>
                        <a:cs typeface="Calibri" charset="0"/>
                      </a:endParaRPr>
                    </a:p>
                  </a:txBody>
                  <a:tcPr marL="121920" marR="121920" marT="60960" marB="60960">
                    <a:lnL w="12700" cap="flat" cmpd="sng" algn="ctr">
                      <a:solidFill>
                        <a:srgbClr val="C5CFE8"/>
                      </a:solidFill>
                      <a:prstDash val="solid"/>
                      <a:round/>
                      <a:headEnd type="none" w="med" len="med"/>
                      <a:tailEnd type="none" w="med" len="med"/>
                    </a:lnL>
                    <a:lnR w="12700" cap="flat" cmpd="sng" algn="ctr">
                      <a:solidFill>
                        <a:srgbClr val="C5CFE8"/>
                      </a:solidFill>
                      <a:prstDash val="solid"/>
                      <a:round/>
                      <a:headEnd type="none" w="med" len="med"/>
                      <a:tailEnd type="none" w="med" len="med"/>
                    </a:lnR>
                    <a:lnT w="12700" cap="flat" cmpd="sng" algn="ctr">
                      <a:solidFill>
                        <a:srgbClr val="C5CFE8"/>
                      </a:solidFill>
                      <a:prstDash val="solid"/>
                      <a:round/>
                      <a:headEnd type="none" w="med" len="med"/>
                      <a:tailEnd type="none" w="med" len="med"/>
                    </a:lnT>
                    <a:lnB w="12700" cap="flat" cmpd="sng" algn="ctr">
                      <a:solidFill>
                        <a:srgbClr val="C5CFE8"/>
                      </a:solidFill>
                      <a:prstDash val="solid"/>
                      <a:round/>
                      <a:headEnd type="none" w="med" len="med"/>
                      <a:tailEnd type="none" w="med" len="med"/>
                    </a:lnB>
                    <a:solidFill>
                      <a:srgbClr val="FFFFFF"/>
                    </a:solidFill>
                  </a:tcPr>
                </a:tc>
                <a:tc>
                  <a:txBody>
                    <a:bodyPr/>
                    <a:lstStyle/>
                    <a:p>
                      <a:pPr marL="0" indent="0" algn="l">
                        <a:buNone/>
                      </a:pPr>
                      <a:r>
                        <a:rPr lang="en-US" sz="1500" dirty="0">
                          <a:solidFill>
                            <a:srgbClr val="0D1B3E"/>
                          </a:solidFill>
                          <a:latin typeface="Calibri" pitchFamily="34" charset="0"/>
                          <a:ea typeface="Calibri" pitchFamily="34" charset="-122"/>
                          <a:cs typeface="Calibri" pitchFamily="34" charset="-120"/>
                        </a:rPr>
                        <a:t>Date of communication of order</a:t>
                      </a:r>
                      <a:endParaRPr lang="en-US" sz="1500" dirty="0">
                        <a:latin typeface="Calibri" charset="0"/>
                        <a:ea typeface="Calibri" charset="0"/>
                        <a:cs typeface="Calibri" charset="0"/>
                      </a:endParaRPr>
                    </a:p>
                  </a:txBody>
                  <a:tcPr marL="121920" marR="121920" marT="60960" marB="60960">
                    <a:lnL w="12700" cap="flat" cmpd="sng" algn="ctr">
                      <a:solidFill>
                        <a:srgbClr val="C5CFE8"/>
                      </a:solidFill>
                      <a:prstDash val="solid"/>
                      <a:round/>
                      <a:headEnd type="none" w="med" len="med"/>
                      <a:tailEnd type="none" w="med" len="med"/>
                    </a:lnL>
                    <a:lnR w="12700" cap="flat" cmpd="sng" algn="ctr">
                      <a:solidFill>
                        <a:srgbClr val="C5CFE8"/>
                      </a:solidFill>
                      <a:prstDash val="solid"/>
                      <a:round/>
                      <a:headEnd type="none" w="med" len="med"/>
                      <a:tailEnd type="none" w="med" len="med"/>
                    </a:lnR>
                    <a:lnT w="12700" cap="flat" cmpd="sng" algn="ctr">
                      <a:solidFill>
                        <a:srgbClr val="C5CFE8"/>
                      </a:solidFill>
                      <a:prstDash val="solid"/>
                      <a:round/>
                      <a:headEnd type="none" w="med" len="med"/>
                      <a:tailEnd type="none" w="med" len="med"/>
                    </a:lnT>
                    <a:lnB w="12700" cap="flat" cmpd="sng" algn="ctr">
                      <a:solidFill>
                        <a:srgbClr val="C5CFE8"/>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731520">
                <a:tc>
                  <a:txBody>
                    <a:bodyPr/>
                    <a:lstStyle/>
                    <a:p>
                      <a:pPr marL="0" indent="0" algn="l">
                        <a:buNone/>
                      </a:pPr>
                      <a:r>
                        <a:rPr lang="en-US" sz="1600" dirty="0">
                          <a:solidFill>
                            <a:srgbClr val="0D1B3E"/>
                          </a:solidFill>
                          <a:latin typeface="Calibri" pitchFamily="34" charset="0"/>
                          <a:ea typeface="Calibri" pitchFamily="34" charset="-122"/>
                          <a:cs typeface="Calibri" pitchFamily="34" charset="-120"/>
                        </a:rPr>
                        <a:t>Revenue / Department</a:t>
                      </a:r>
                      <a:endParaRPr lang="en-US" sz="1600" dirty="0">
                        <a:latin typeface="Calibri" charset="0"/>
                        <a:ea typeface="Calibri" charset="0"/>
                        <a:cs typeface="Calibri" charset="0"/>
                      </a:endParaRPr>
                    </a:p>
                  </a:txBody>
                  <a:tcPr marL="121920" marR="121920" marT="60960" marB="60960">
                    <a:lnL w="12700" cap="flat" cmpd="sng" algn="ctr">
                      <a:solidFill>
                        <a:srgbClr val="C5CFE8"/>
                      </a:solidFill>
                      <a:prstDash val="solid"/>
                      <a:round/>
                      <a:headEnd type="none" w="med" len="med"/>
                      <a:tailEnd type="none" w="med" len="med"/>
                    </a:lnL>
                    <a:lnR w="12700" cap="flat" cmpd="sng" algn="ctr">
                      <a:solidFill>
                        <a:srgbClr val="C5CFE8"/>
                      </a:solidFill>
                      <a:prstDash val="solid"/>
                      <a:round/>
                      <a:headEnd type="none" w="med" len="med"/>
                      <a:tailEnd type="none" w="med" len="med"/>
                    </a:lnR>
                    <a:lnT w="12700" cap="flat" cmpd="sng" algn="ctr">
                      <a:solidFill>
                        <a:srgbClr val="C5CFE8"/>
                      </a:solidFill>
                      <a:prstDash val="solid"/>
                      <a:round/>
                      <a:headEnd type="none" w="med" len="med"/>
                      <a:tailEnd type="none" w="med" len="med"/>
                    </a:lnT>
                    <a:lnB w="12700" cap="flat" cmpd="sng" algn="ctr">
                      <a:solidFill>
                        <a:srgbClr val="C5CFE8"/>
                      </a:solidFill>
                      <a:prstDash val="solid"/>
                      <a:round/>
                      <a:headEnd type="none" w="med" len="med"/>
                      <a:tailEnd type="none" w="med" len="med"/>
                    </a:lnB>
                    <a:solidFill>
                      <a:srgbClr val="EEF2FA"/>
                    </a:solidFill>
                  </a:tcPr>
                </a:tc>
                <a:tc>
                  <a:txBody>
                    <a:bodyPr/>
                    <a:lstStyle/>
                    <a:p>
                      <a:pPr marL="0" indent="0" algn="ctr">
                        <a:buNone/>
                      </a:pPr>
                      <a:r>
                        <a:rPr lang="en-US" sz="1600" b="1" dirty="0">
                          <a:solidFill>
                            <a:srgbClr val="0D1B3E"/>
                          </a:solidFill>
                          <a:latin typeface="Calibri" pitchFamily="34" charset="0"/>
                          <a:ea typeface="Calibri" pitchFamily="34" charset="-122"/>
                          <a:cs typeface="Calibri" pitchFamily="34" charset="-120"/>
                        </a:rPr>
                        <a:t>6 months</a:t>
                      </a:r>
                      <a:endParaRPr lang="en-US" sz="1600" dirty="0">
                        <a:latin typeface="Calibri" charset="0"/>
                        <a:ea typeface="Calibri" charset="0"/>
                        <a:cs typeface="Calibri" charset="0"/>
                      </a:endParaRPr>
                    </a:p>
                  </a:txBody>
                  <a:tcPr marL="121920" marR="121920" marT="60960" marB="60960">
                    <a:lnL w="12700" cap="flat" cmpd="sng" algn="ctr">
                      <a:solidFill>
                        <a:srgbClr val="C5CFE8"/>
                      </a:solidFill>
                      <a:prstDash val="solid"/>
                      <a:round/>
                      <a:headEnd type="none" w="med" len="med"/>
                      <a:tailEnd type="none" w="med" len="med"/>
                    </a:lnL>
                    <a:lnR w="12700" cap="flat" cmpd="sng" algn="ctr">
                      <a:solidFill>
                        <a:srgbClr val="C5CFE8"/>
                      </a:solidFill>
                      <a:prstDash val="solid"/>
                      <a:round/>
                      <a:headEnd type="none" w="med" len="med"/>
                      <a:tailEnd type="none" w="med" len="med"/>
                    </a:lnR>
                    <a:lnT w="12700" cap="flat" cmpd="sng" algn="ctr">
                      <a:solidFill>
                        <a:srgbClr val="C5CFE8"/>
                      </a:solidFill>
                      <a:prstDash val="solid"/>
                      <a:round/>
                      <a:headEnd type="none" w="med" len="med"/>
                      <a:tailEnd type="none" w="med" len="med"/>
                    </a:lnT>
                    <a:lnB w="12700" cap="flat" cmpd="sng" algn="ctr">
                      <a:solidFill>
                        <a:srgbClr val="C5CFE8"/>
                      </a:solidFill>
                      <a:prstDash val="solid"/>
                      <a:round/>
                      <a:headEnd type="none" w="med" len="med"/>
                      <a:tailEnd type="none" w="med" len="med"/>
                    </a:lnB>
                    <a:solidFill>
                      <a:srgbClr val="EEF2FA"/>
                    </a:solidFill>
                  </a:tcPr>
                </a:tc>
                <a:tc>
                  <a:txBody>
                    <a:bodyPr/>
                    <a:lstStyle/>
                    <a:p>
                      <a:pPr marL="0" indent="0" algn="ctr">
                        <a:buNone/>
                      </a:pPr>
                      <a:r>
                        <a:rPr lang="en-US" sz="1600" dirty="0">
                          <a:solidFill>
                            <a:srgbClr val="0D1B3E"/>
                          </a:solidFill>
                          <a:latin typeface="Calibri" pitchFamily="34" charset="0"/>
                          <a:ea typeface="Calibri" pitchFamily="34" charset="-122"/>
                          <a:cs typeface="Calibri" pitchFamily="34" charset="-120"/>
                        </a:rPr>
                        <a:t>Further 3 months</a:t>
                      </a:r>
                      <a:endParaRPr lang="en-US" sz="1600" dirty="0">
                        <a:latin typeface="Calibri" charset="0"/>
                        <a:ea typeface="Calibri" charset="0"/>
                        <a:cs typeface="Calibri" charset="0"/>
                      </a:endParaRPr>
                    </a:p>
                  </a:txBody>
                  <a:tcPr marL="121920" marR="121920" marT="60960" marB="60960">
                    <a:lnL w="12700" cap="flat" cmpd="sng" algn="ctr">
                      <a:solidFill>
                        <a:srgbClr val="C5CFE8"/>
                      </a:solidFill>
                      <a:prstDash val="solid"/>
                      <a:round/>
                      <a:headEnd type="none" w="med" len="med"/>
                      <a:tailEnd type="none" w="med" len="med"/>
                    </a:lnL>
                    <a:lnR w="12700" cap="flat" cmpd="sng" algn="ctr">
                      <a:solidFill>
                        <a:srgbClr val="C5CFE8"/>
                      </a:solidFill>
                      <a:prstDash val="solid"/>
                      <a:round/>
                      <a:headEnd type="none" w="med" len="med"/>
                      <a:tailEnd type="none" w="med" len="med"/>
                    </a:lnR>
                    <a:lnT w="12700" cap="flat" cmpd="sng" algn="ctr">
                      <a:solidFill>
                        <a:srgbClr val="C5CFE8"/>
                      </a:solidFill>
                      <a:prstDash val="solid"/>
                      <a:round/>
                      <a:headEnd type="none" w="med" len="med"/>
                      <a:tailEnd type="none" w="med" len="med"/>
                    </a:lnT>
                    <a:lnB w="12700" cap="flat" cmpd="sng" algn="ctr">
                      <a:solidFill>
                        <a:srgbClr val="C5CFE8"/>
                      </a:solidFill>
                      <a:prstDash val="solid"/>
                      <a:round/>
                      <a:headEnd type="none" w="med" len="med"/>
                      <a:tailEnd type="none" w="med" len="med"/>
                    </a:lnB>
                    <a:solidFill>
                      <a:srgbClr val="EEF2FA"/>
                    </a:solidFill>
                  </a:tcPr>
                </a:tc>
                <a:tc>
                  <a:txBody>
                    <a:bodyPr/>
                    <a:lstStyle/>
                    <a:p>
                      <a:pPr marL="0" indent="0" algn="l">
                        <a:buNone/>
                      </a:pPr>
                      <a:r>
                        <a:rPr lang="en-US" sz="1500" dirty="0">
                          <a:solidFill>
                            <a:srgbClr val="0D1B3E"/>
                          </a:solidFill>
                          <a:latin typeface="Calibri" pitchFamily="34" charset="0"/>
                          <a:ea typeface="Calibri" pitchFamily="34" charset="-122"/>
                          <a:cs typeface="Calibri" pitchFamily="34" charset="-120"/>
                        </a:rPr>
                        <a:t>Date of passing of order / notified later date</a:t>
                      </a:r>
                      <a:endParaRPr lang="en-US" sz="1500" dirty="0">
                        <a:latin typeface="Calibri" charset="0"/>
                        <a:ea typeface="Calibri" charset="0"/>
                        <a:cs typeface="Calibri" charset="0"/>
                      </a:endParaRPr>
                    </a:p>
                  </a:txBody>
                  <a:tcPr marL="121920" marR="121920" marT="60960" marB="60960">
                    <a:lnL w="12700" cap="flat" cmpd="sng" algn="ctr">
                      <a:solidFill>
                        <a:srgbClr val="C5CFE8"/>
                      </a:solidFill>
                      <a:prstDash val="solid"/>
                      <a:round/>
                      <a:headEnd type="none" w="med" len="med"/>
                      <a:tailEnd type="none" w="med" len="med"/>
                    </a:lnL>
                    <a:lnR w="12700" cap="flat" cmpd="sng" algn="ctr">
                      <a:solidFill>
                        <a:srgbClr val="C5CFE8"/>
                      </a:solidFill>
                      <a:prstDash val="solid"/>
                      <a:round/>
                      <a:headEnd type="none" w="med" len="med"/>
                      <a:tailEnd type="none" w="med" len="med"/>
                    </a:lnR>
                    <a:lnT w="12700" cap="flat" cmpd="sng" algn="ctr">
                      <a:solidFill>
                        <a:srgbClr val="C5CFE8"/>
                      </a:solidFill>
                      <a:prstDash val="solid"/>
                      <a:round/>
                      <a:headEnd type="none" w="med" len="med"/>
                      <a:tailEnd type="none" w="med" len="med"/>
                    </a:lnT>
                    <a:lnB w="12700" cap="flat" cmpd="sng" algn="ctr">
                      <a:solidFill>
                        <a:srgbClr val="C5CFE8"/>
                      </a:solidFill>
                      <a:prstDash val="solid"/>
                      <a:round/>
                      <a:headEnd type="none" w="med" len="med"/>
                      <a:tailEnd type="none" w="med" len="med"/>
                    </a:lnB>
                    <a:solidFill>
                      <a:srgbClr val="EEF2FA"/>
                    </a:solidFill>
                  </a:tcPr>
                </a:tc>
                <a:extLst>
                  <a:ext uri="{0D108BD9-81ED-4DB2-BD59-A6C34878D82A}">
                    <a16:rowId xmlns:a16="http://schemas.microsoft.com/office/drawing/2014/main" val="10002"/>
                  </a:ext>
                </a:extLst>
              </a:tr>
              <a:tr h="670560">
                <a:tc>
                  <a:txBody>
                    <a:bodyPr/>
                    <a:lstStyle/>
                    <a:p>
                      <a:pPr marL="0" indent="0" algn="l">
                        <a:buNone/>
                      </a:pPr>
                      <a:r>
                        <a:rPr lang="en-US" sz="1600" dirty="0">
                          <a:solidFill>
                            <a:srgbClr val="0D1B3E"/>
                          </a:solidFill>
                          <a:latin typeface="Calibri" pitchFamily="34" charset="0"/>
                          <a:ea typeface="Calibri" pitchFamily="34" charset="-122"/>
                          <a:cs typeface="Calibri" pitchFamily="34" charset="-120"/>
                        </a:rPr>
                        <a:t>Cross-Objection</a:t>
                      </a:r>
                      <a:endParaRPr lang="en-US" sz="1600" dirty="0">
                        <a:latin typeface="Calibri" charset="0"/>
                        <a:ea typeface="Calibri" charset="0"/>
                        <a:cs typeface="Calibri" charset="0"/>
                      </a:endParaRPr>
                    </a:p>
                  </a:txBody>
                  <a:tcPr marL="121920" marR="121920" marT="60960" marB="60960">
                    <a:lnL w="12700" cap="flat" cmpd="sng" algn="ctr">
                      <a:solidFill>
                        <a:srgbClr val="C5CFE8"/>
                      </a:solidFill>
                      <a:prstDash val="solid"/>
                      <a:round/>
                      <a:headEnd type="none" w="med" len="med"/>
                      <a:tailEnd type="none" w="med" len="med"/>
                    </a:lnL>
                    <a:lnR w="12700" cap="flat" cmpd="sng" algn="ctr">
                      <a:solidFill>
                        <a:srgbClr val="C5CFE8"/>
                      </a:solidFill>
                      <a:prstDash val="solid"/>
                      <a:round/>
                      <a:headEnd type="none" w="med" len="med"/>
                      <a:tailEnd type="none" w="med" len="med"/>
                    </a:lnR>
                    <a:lnT w="12700" cap="flat" cmpd="sng" algn="ctr">
                      <a:solidFill>
                        <a:srgbClr val="C5CFE8"/>
                      </a:solidFill>
                      <a:prstDash val="solid"/>
                      <a:round/>
                      <a:headEnd type="none" w="med" len="med"/>
                      <a:tailEnd type="none" w="med" len="med"/>
                    </a:lnT>
                    <a:lnB w="12700" cap="flat" cmpd="sng" algn="ctr">
                      <a:solidFill>
                        <a:srgbClr val="C5CFE8"/>
                      </a:solidFill>
                      <a:prstDash val="solid"/>
                      <a:round/>
                      <a:headEnd type="none" w="med" len="med"/>
                      <a:tailEnd type="none" w="med" len="med"/>
                    </a:lnB>
                    <a:solidFill>
                      <a:srgbClr val="FFFFFF"/>
                    </a:solidFill>
                  </a:tcPr>
                </a:tc>
                <a:tc>
                  <a:txBody>
                    <a:bodyPr/>
                    <a:lstStyle/>
                    <a:p>
                      <a:pPr marL="0" indent="0" algn="ctr">
                        <a:buNone/>
                      </a:pPr>
                      <a:r>
                        <a:rPr lang="en-US" sz="1600" b="1" dirty="0">
                          <a:solidFill>
                            <a:srgbClr val="0D1B3E"/>
                          </a:solidFill>
                          <a:latin typeface="Calibri" pitchFamily="34" charset="0"/>
                          <a:ea typeface="Calibri" pitchFamily="34" charset="-122"/>
                          <a:cs typeface="Calibri" pitchFamily="34" charset="-120"/>
                        </a:rPr>
                        <a:t>45 days</a:t>
                      </a:r>
                      <a:endParaRPr lang="en-US" sz="1600" dirty="0">
                        <a:latin typeface="Calibri" charset="0"/>
                        <a:ea typeface="Calibri" charset="0"/>
                        <a:cs typeface="Calibri" charset="0"/>
                      </a:endParaRPr>
                    </a:p>
                  </a:txBody>
                  <a:tcPr marL="121920" marR="121920" marT="60960" marB="60960">
                    <a:lnL w="12700" cap="flat" cmpd="sng" algn="ctr">
                      <a:solidFill>
                        <a:srgbClr val="C5CFE8"/>
                      </a:solidFill>
                      <a:prstDash val="solid"/>
                      <a:round/>
                      <a:headEnd type="none" w="med" len="med"/>
                      <a:tailEnd type="none" w="med" len="med"/>
                    </a:lnL>
                    <a:lnR w="12700" cap="flat" cmpd="sng" algn="ctr">
                      <a:solidFill>
                        <a:srgbClr val="C5CFE8"/>
                      </a:solidFill>
                      <a:prstDash val="solid"/>
                      <a:round/>
                      <a:headEnd type="none" w="med" len="med"/>
                      <a:tailEnd type="none" w="med" len="med"/>
                    </a:lnR>
                    <a:lnT w="12700" cap="flat" cmpd="sng" algn="ctr">
                      <a:solidFill>
                        <a:srgbClr val="C5CFE8"/>
                      </a:solidFill>
                      <a:prstDash val="solid"/>
                      <a:round/>
                      <a:headEnd type="none" w="med" len="med"/>
                      <a:tailEnd type="none" w="med" len="med"/>
                    </a:lnT>
                    <a:lnB w="12700" cap="flat" cmpd="sng" algn="ctr">
                      <a:solidFill>
                        <a:srgbClr val="C5CFE8"/>
                      </a:solidFill>
                      <a:prstDash val="solid"/>
                      <a:round/>
                      <a:headEnd type="none" w="med" len="med"/>
                      <a:tailEnd type="none" w="med" len="med"/>
                    </a:lnB>
                    <a:solidFill>
                      <a:srgbClr val="FFFFFF"/>
                    </a:solidFill>
                  </a:tcPr>
                </a:tc>
                <a:tc>
                  <a:txBody>
                    <a:bodyPr/>
                    <a:lstStyle/>
                    <a:p>
                      <a:pPr marL="0" indent="0" algn="ctr">
                        <a:buNone/>
                      </a:pPr>
                      <a:r>
                        <a:rPr lang="en-US" sz="1600" dirty="0">
                          <a:solidFill>
                            <a:srgbClr val="0D1B3E"/>
                          </a:solidFill>
                          <a:latin typeface="Calibri" pitchFamily="34" charset="0"/>
                          <a:ea typeface="Calibri" pitchFamily="34" charset="-122"/>
                          <a:cs typeface="Calibri" pitchFamily="34" charset="-120"/>
                        </a:rPr>
                        <a:t>Further 45 days</a:t>
                      </a:r>
                      <a:endParaRPr lang="en-US" sz="1600" dirty="0">
                        <a:latin typeface="Calibri" charset="0"/>
                        <a:ea typeface="Calibri" charset="0"/>
                        <a:cs typeface="Calibri" charset="0"/>
                      </a:endParaRPr>
                    </a:p>
                  </a:txBody>
                  <a:tcPr marL="121920" marR="121920" marT="60960" marB="60960">
                    <a:lnL w="12700" cap="flat" cmpd="sng" algn="ctr">
                      <a:solidFill>
                        <a:srgbClr val="C5CFE8"/>
                      </a:solidFill>
                      <a:prstDash val="solid"/>
                      <a:round/>
                      <a:headEnd type="none" w="med" len="med"/>
                      <a:tailEnd type="none" w="med" len="med"/>
                    </a:lnL>
                    <a:lnR w="12700" cap="flat" cmpd="sng" algn="ctr">
                      <a:solidFill>
                        <a:srgbClr val="C5CFE8"/>
                      </a:solidFill>
                      <a:prstDash val="solid"/>
                      <a:round/>
                      <a:headEnd type="none" w="med" len="med"/>
                      <a:tailEnd type="none" w="med" len="med"/>
                    </a:lnR>
                    <a:lnT w="12700" cap="flat" cmpd="sng" algn="ctr">
                      <a:solidFill>
                        <a:srgbClr val="C5CFE8"/>
                      </a:solidFill>
                      <a:prstDash val="solid"/>
                      <a:round/>
                      <a:headEnd type="none" w="med" len="med"/>
                      <a:tailEnd type="none" w="med" len="med"/>
                    </a:lnT>
                    <a:lnB w="12700" cap="flat" cmpd="sng" algn="ctr">
                      <a:solidFill>
                        <a:srgbClr val="C5CFE8"/>
                      </a:solidFill>
                      <a:prstDash val="solid"/>
                      <a:round/>
                      <a:headEnd type="none" w="med" len="med"/>
                      <a:tailEnd type="none" w="med" len="med"/>
                    </a:lnB>
                    <a:solidFill>
                      <a:srgbClr val="FFFFFF"/>
                    </a:solidFill>
                  </a:tcPr>
                </a:tc>
                <a:tc>
                  <a:txBody>
                    <a:bodyPr/>
                    <a:lstStyle/>
                    <a:p>
                      <a:pPr marL="0" indent="0" algn="l">
                        <a:buNone/>
                      </a:pPr>
                      <a:r>
                        <a:rPr lang="en-US" sz="1500" dirty="0">
                          <a:solidFill>
                            <a:srgbClr val="0D1B3E"/>
                          </a:solidFill>
                          <a:latin typeface="Calibri" pitchFamily="34" charset="0"/>
                          <a:ea typeface="Calibri" pitchFamily="34" charset="-122"/>
                          <a:cs typeface="Calibri" pitchFamily="34" charset="-120"/>
                        </a:rPr>
                        <a:t>Receipt of notice of appeal</a:t>
                      </a:r>
                      <a:endParaRPr lang="en-US" sz="1500" dirty="0">
                        <a:latin typeface="Calibri" charset="0"/>
                        <a:ea typeface="Calibri" charset="0"/>
                        <a:cs typeface="Calibri" charset="0"/>
                      </a:endParaRPr>
                    </a:p>
                  </a:txBody>
                  <a:tcPr marL="121920" marR="121920" marT="60960" marB="60960">
                    <a:lnL w="12700" cap="flat" cmpd="sng" algn="ctr">
                      <a:solidFill>
                        <a:srgbClr val="C5CFE8"/>
                      </a:solidFill>
                      <a:prstDash val="solid"/>
                      <a:round/>
                      <a:headEnd type="none" w="med" len="med"/>
                      <a:tailEnd type="none" w="med" len="med"/>
                    </a:lnL>
                    <a:lnR w="12700" cap="flat" cmpd="sng" algn="ctr">
                      <a:solidFill>
                        <a:srgbClr val="C5CFE8"/>
                      </a:solidFill>
                      <a:prstDash val="solid"/>
                      <a:round/>
                      <a:headEnd type="none" w="med" len="med"/>
                      <a:tailEnd type="none" w="med" len="med"/>
                    </a:lnR>
                    <a:lnT w="12700" cap="flat" cmpd="sng" algn="ctr">
                      <a:solidFill>
                        <a:srgbClr val="C5CFE8"/>
                      </a:solidFill>
                      <a:prstDash val="solid"/>
                      <a:round/>
                      <a:headEnd type="none" w="med" len="med"/>
                      <a:tailEnd type="none" w="med" len="med"/>
                    </a:lnT>
                    <a:lnB w="12700" cap="flat" cmpd="sng" algn="ctr">
                      <a:solidFill>
                        <a:srgbClr val="C5CFE8"/>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bl>
          </a:graphicData>
        </a:graphic>
      </p:graphicFrame>
      <p:sp>
        <p:nvSpPr>
          <p:cNvPr id="7" name="Shape 4"/>
          <p:cNvSpPr/>
          <p:nvPr/>
        </p:nvSpPr>
        <p:spPr>
          <a:xfrm>
            <a:off x="487680" y="5096256"/>
            <a:ext cx="11216640" cy="1097280"/>
          </a:xfrm>
          <a:prstGeom prst="roundRect">
            <a:avLst>
              <a:gd name="adj" fmla="val 8889"/>
            </a:avLst>
          </a:prstGeom>
          <a:solidFill>
            <a:srgbClr val="FFF8E6"/>
          </a:solidFill>
          <a:ln w="12700">
            <a:solidFill>
              <a:srgbClr val="C9A84C"/>
            </a:solidFill>
            <a:prstDash val="solid"/>
          </a:ln>
        </p:spPr>
      </p:sp>
      <p:sp>
        <p:nvSpPr>
          <p:cNvPr id="8" name="Text 5"/>
          <p:cNvSpPr/>
          <p:nvPr/>
        </p:nvSpPr>
        <p:spPr>
          <a:xfrm>
            <a:off x="792480" y="5145024"/>
            <a:ext cx="10607040" cy="999744"/>
          </a:xfrm>
          <a:prstGeom prst="rect">
            <a:avLst/>
          </a:prstGeom>
          <a:noFill/>
          <a:ln/>
        </p:spPr>
        <p:txBody>
          <a:bodyPr wrap="square" rtlCol="0" anchor="ctr"/>
          <a:lstStyle/>
          <a:p>
            <a:pPr algn="just"/>
            <a:r>
              <a:rPr lang="en-US" sz="1400" b="1" dirty="0">
                <a:solidFill>
                  <a:srgbClr val="0D1B3E"/>
                </a:solidFill>
                <a:latin typeface="Calibri" pitchFamily="34" charset="0"/>
                <a:ea typeface="Calibri" pitchFamily="34" charset="-122"/>
                <a:cs typeface="Calibri" pitchFamily="34" charset="-120"/>
              </a:rPr>
              <a:t>Rule 3 — Computation of Limitation: </a:t>
            </a:r>
            <a:r>
              <a:rPr lang="en-US" sz="1400" dirty="0">
                <a:solidFill>
                  <a:srgbClr val="0D1B3E"/>
                </a:solidFill>
                <a:latin typeface="Calibri" pitchFamily="34" charset="0"/>
                <a:ea typeface="Calibri" pitchFamily="34" charset="-122"/>
                <a:cs typeface="Calibri" pitchFamily="34" charset="-120"/>
              </a:rPr>
              <a:t>Exclude the day from which the period is reckoned. Where the last day of the prescribed period falls on a day when the GSTAT office is closed, such closure days shall equally be excluded from the computation.</a:t>
            </a:r>
            <a:endParaRPr lang="en-US" sz="1400" dirty="0"/>
          </a:p>
        </p:txBody>
      </p:sp>
      <p:sp>
        <p:nvSpPr>
          <p:cNvPr id="9" name="Text 6"/>
          <p:cNvSpPr/>
          <p:nvPr/>
        </p:nvSpPr>
        <p:spPr>
          <a:xfrm>
            <a:off x="487680" y="6559296"/>
            <a:ext cx="11216640" cy="243840"/>
          </a:xfrm>
          <a:prstGeom prst="rect">
            <a:avLst/>
          </a:prstGeom>
          <a:noFill/>
          <a:ln/>
        </p:spPr>
        <p:txBody>
          <a:bodyPr wrap="square" rtlCol="0" anchor="ctr"/>
          <a:lstStyle/>
          <a:p>
            <a:pPr algn="r"/>
            <a:r>
              <a:rPr lang="en-US" sz="1200" dirty="0">
                <a:solidFill>
                  <a:srgbClr val="6B7A99"/>
                </a:solidFill>
                <a:latin typeface="Calibri" pitchFamily="34" charset="0"/>
                <a:ea typeface="Calibri" pitchFamily="34" charset="-122"/>
                <a:cs typeface="Calibri" pitchFamily="34" charset="-120"/>
              </a:rPr>
              <a:t>GSTAT  |  Limitation &amp; Filing Date  |  Chapter 4</a:t>
            </a:r>
            <a:endParaRPr lang="en-US" sz="1200" dirty="0"/>
          </a:p>
        </p:txBody>
      </p:sp>
    </p:spTree>
    <p:extLst>
      <p:ext uri="{BB962C8B-B14F-4D97-AF65-F5344CB8AC3E}">
        <p14:creationId xmlns:p14="http://schemas.microsoft.com/office/powerpoint/2010/main" val="399200787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12192000" cy="1280160"/>
          </a:xfrm>
          <a:prstGeom prst="rect">
            <a:avLst/>
          </a:prstGeom>
          <a:solidFill>
            <a:srgbClr val="0B1F4B"/>
          </a:solidFill>
          <a:ln w="12700">
            <a:solidFill>
              <a:srgbClr val="0B1F4B"/>
            </a:solidFill>
            <a:prstDash val="solid"/>
          </a:ln>
        </p:spPr>
      </p:sp>
      <p:sp>
        <p:nvSpPr>
          <p:cNvPr id="3" name="Shape 1"/>
          <p:cNvSpPr/>
          <p:nvPr/>
        </p:nvSpPr>
        <p:spPr>
          <a:xfrm>
            <a:off x="0" y="1280160"/>
            <a:ext cx="12192000" cy="73152"/>
          </a:xfrm>
          <a:prstGeom prst="rect">
            <a:avLst/>
          </a:prstGeom>
          <a:solidFill>
            <a:srgbClr val="C9A84C"/>
          </a:solidFill>
          <a:ln w="12700">
            <a:solidFill>
              <a:srgbClr val="C9A84C"/>
            </a:solidFill>
            <a:prstDash val="solid"/>
          </a:ln>
        </p:spPr>
      </p:sp>
      <p:sp>
        <p:nvSpPr>
          <p:cNvPr id="4" name="Text 2"/>
          <p:cNvSpPr/>
          <p:nvPr/>
        </p:nvSpPr>
        <p:spPr>
          <a:xfrm>
            <a:off x="548640" y="146304"/>
            <a:ext cx="11094720" cy="670560"/>
          </a:xfrm>
          <a:prstGeom prst="rect">
            <a:avLst/>
          </a:prstGeom>
          <a:noFill/>
          <a:ln/>
        </p:spPr>
        <p:txBody>
          <a:bodyPr wrap="square" lIns="0" tIns="0" rIns="0" bIns="0" rtlCol="0" anchor="ctr"/>
          <a:lstStyle/>
          <a:p>
            <a:r>
              <a:rPr lang="en-US" sz="3200" b="1" dirty="0">
                <a:solidFill>
                  <a:srgbClr val="FFFFFF"/>
                </a:solidFill>
                <a:latin typeface="Cambria" pitchFamily="34" charset="0"/>
                <a:ea typeface="Cambria" pitchFamily="34" charset="-122"/>
                <a:cs typeface="Cambria" pitchFamily="34" charset="-120"/>
              </a:rPr>
              <a:t>Backlog Appeals — Notified Last Date</a:t>
            </a:r>
            <a:endParaRPr lang="en-US" sz="3200" dirty="0"/>
          </a:p>
        </p:txBody>
      </p:sp>
      <p:sp>
        <p:nvSpPr>
          <p:cNvPr id="5" name="Text 3"/>
          <p:cNvSpPr/>
          <p:nvPr/>
        </p:nvSpPr>
        <p:spPr>
          <a:xfrm>
            <a:off x="548640" y="792480"/>
            <a:ext cx="11094720" cy="414528"/>
          </a:xfrm>
          <a:prstGeom prst="rect">
            <a:avLst/>
          </a:prstGeom>
          <a:noFill/>
          <a:ln/>
        </p:spPr>
        <p:txBody>
          <a:bodyPr wrap="square" lIns="0" tIns="0" rIns="0" bIns="0" rtlCol="0" anchor="ctr"/>
          <a:lstStyle/>
          <a:p>
            <a:r>
              <a:rPr lang="en-US" sz="1467" i="1" dirty="0">
                <a:solidFill>
                  <a:srgbClr val="A8BBDD"/>
                </a:solidFill>
                <a:latin typeface="Calibri" pitchFamily="34" charset="0"/>
                <a:ea typeface="Calibri" pitchFamily="34" charset="-122"/>
                <a:cs typeface="Calibri" pitchFamily="34" charset="-120"/>
              </a:rPr>
              <a:t>The criterion is communication-based; a mere passing of the order does not trigger limitation</a:t>
            </a:r>
            <a:endParaRPr lang="en-US" sz="1467" dirty="0"/>
          </a:p>
        </p:txBody>
      </p:sp>
      <p:sp>
        <p:nvSpPr>
          <p:cNvPr id="6" name="Shape 4"/>
          <p:cNvSpPr/>
          <p:nvPr/>
        </p:nvSpPr>
        <p:spPr>
          <a:xfrm>
            <a:off x="426720" y="1584960"/>
            <a:ext cx="5547360" cy="4389120"/>
          </a:xfrm>
          <a:prstGeom prst="roundRect">
            <a:avLst>
              <a:gd name="adj" fmla="val 2778"/>
            </a:avLst>
          </a:prstGeom>
          <a:solidFill>
            <a:srgbClr val="E8F4EE"/>
          </a:solidFill>
          <a:ln w="12700">
            <a:solidFill>
              <a:srgbClr val="2E7D52"/>
            </a:solidFill>
            <a:prstDash val="solid"/>
          </a:ln>
          <a:effectLst>
            <a:outerShdw blurRad="101600" dist="38100" dir="2700000" algn="bl" rotWithShape="0">
              <a:srgbClr val="000000">
                <a:alpha val="10000"/>
              </a:srgbClr>
            </a:outerShdw>
          </a:effectLst>
        </p:spPr>
      </p:sp>
      <p:sp>
        <p:nvSpPr>
          <p:cNvPr id="7" name="Shape 5"/>
          <p:cNvSpPr/>
          <p:nvPr/>
        </p:nvSpPr>
        <p:spPr>
          <a:xfrm>
            <a:off x="426720" y="1584960"/>
            <a:ext cx="5547360" cy="633984"/>
          </a:xfrm>
          <a:prstGeom prst="rect">
            <a:avLst/>
          </a:prstGeom>
          <a:solidFill>
            <a:srgbClr val="2E7D52"/>
          </a:solidFill>
          <a:ln w="12700">
            <a:solidFill>
              <a:srgbClr val="2E7D52"/>
            </a:solidFill>
            <a:prstDash val="solid"/>
          </a:ln>
        </p:spPr>
      </p:sp>
      <p:sp>
        <p:nvSpPr>
          <p:cNvPr id="8" name="Text 6"/>
          <p:cNvSpPr/>
          <p:nvPr/>
        </p:nvSpPr>
        <p:spPr>
          <a:xfrm>
            <a:off x="548640" y="1621536"/>
            <a:ext cx="5303520" cy="560832"/>
          </a:xfrm>
          <a:prstGeom prst="rect">
            <a:avLst/>
          </a:prstGeom>
          <a:noFill/>
          <a:ln/>
        </p:spPr>
        <p:txBody>
          <a:bodyPr wrap="square" rtlCol="0" anchor="ctr"/>
          <a:lstStyle/>
          <a:p>
            <a:pPr algn="ctr"/>
            <a:r>
              <a:rPr lang="en-US" sz="1533" b="1" dirty="0">
                <a:solidFill>
                  <a:srgbClr val="FFFFFF"/>
                </a:solidFill>
                <a:latin typeface="Calibri" pitchFamily="34" charset="0"/>
                <a:ea typeface="Calibri" pitchFamily="34" charset="-122"/>
                <a:cs typeface="Calibri" pitchFamily="34" charset="-120"/>
              </a:rPr>
              <a:t>Orders Communicated Before 01.04.2026</a:t>
            </a:r>
            <a:endParaRPr lang="en-US" sz="1533" dirty="0"/>
          </a:p>
        </p:txBody>
      </p:sp>
      <p:sp>
        <p:nvSpPr>
          <p:cNvPr id="9" name="Text 7"/>
          <p:cNvSpPr/>
          <p:nvPr/>
        </p:nvSpPr>
        <p:spPr>
          <a:xfrm>
            <a:off x="670560" y="2316480"/>
            <a:ext cx="5059680" cy="3474720"/>
          </a:xfrm>
          <a:prstGeom prst="rect">
            <a:avLst/>
          </a:prstGeom>
          <a:noFill/>
          <a:ln/>
        </p:spPr>
        <p:txBody>
          <a:bodyPr wrap="square" rtlCol="0" anchor="t"/>
          <a:lstStyle/>
          <a:p>
            <a:pPr algn="just"/>
            <a:r>
              <a:rPr lang="en-US" sz="1467" b="1" dirty="0">
                <a:solidFill>
                  <a:srgbClr val="0D1B3E"/>
                </a:solidFill>
                <a:latin typeface="Calibri" pitchFamily="34" charset="0"/>
                <a:ea typeface="Calibri" pitchFamily="34" charset="-122"/>
                <a:cs typeface="Calibri" pitchFamily="34" charset="-120"/>
              </a:rPr>
              <a:t>Special Notified Timeline</a:t>
            </a:r>
            <a:endParaRPr lang="en-US" sz="1467" dirty="0"/>
          </a:p>
          <a:p>
            <a:pPr algn="just"/>
            <a:r>
              <a:rPr lang="en-US" sz="1467" dirty="0">
                <a:solidFill>
                  <a:srgbClr val="0D1B3E"/>
                </a:solidFill>
                <a:latin typeface="Calibri" pitchFamily="34" charset="0"/>
                <a:ea typeface="Calibri" pitchFamily="34" charset="-122"/>
                <a:cs typeface="Calibri" pitchFamily="34" charset="-120"/>
              </a:rPr>
              <a:t>Appeal may be filed up to 30.06.2026 pursuant to the notified special limitation schedule.</a:t>
            </a:r>
            <a:endParaRPr lang="en-US" sz="1467" dirty="0"/>
          </a:p>
          <a:p>
            <a:pPr algn="just"/>
            <a:r>
              <a:rPr lang="en-US" sz="1467" dirty="0">
                <a:solidFill>
                  <a:srgbClr val="0D1B3E"/>
                </a:solidFill>
                <a:latin typeface="Calibri" pitchFamily="34" charset="0"/>
                <a:ea typeface="Calibri" pitchFamily="34" charset="-122"/>
                <a:cs typeface="Calibri" pitchFamily="34" charset="-120"/>
              </a:rPr>
              <a:t>
</a:t>
            </a:r>
            <a:endParaRPr lang="en-US" sz="1467" dirty="0"/>
          </a:p>
          <a:p>
            <a:pPr algn="just"/>
            <a:r>
              <a:rPr lang="en-US" sz="1467" b="1" dirty="0">
                <a:solidFill>
                  <a:srgbClr val="0D1B3E"/>
                </a:solidFill>
                <a:latin typeface="Calibri" pitchFamily="34" charset="0"/>
                <a:ea typeface="Calibri" pitchFamily="34" charset="-122"/>
                <a:cs typeface="Calibri" pitchFamily="34" charset="-120"/>
              </a:rPr>
              <a:t>Evidentiary Caution</a:t>
            </a:r>
            <a:endParaRPr lang="en-US" sz="1467" dirty="0"/>
          </a:p>
          <a:p>
            <a:pPr algn="just"/>
            <a:r>
              <a:rPr lang="en-US" sz="1467" dirty="0">
                <a:solidFill>
                  <a:srgbClr val="0D1B3E"/>
                </a:solidFill>
                <a:latin typeface="Calibri" pitchFamily="34" charset="0"/>
                <a:ea typeface="Calibri" pitchFamily="34" charset="-122"/>
                <a:cs typeface="Calibri" pitchFamily="34" charset="-120"/>
              </a:rPr>
              <a:t>Proof of date of actual communication must be adduced with care and precision.</a:t>
            </a:r>
            <a:endParaRPr lang="en-US" sz="1467" dirty="0"/>
          </a:p>
          <a:p>
            <a:pPr algn="just"/>
            <a:r>
              <a:rPr lang="en-US" sz="1467" dirty="0">
                <a:solidFill>
                  <a:srgbClr val="0D1B3E"/>
                </a:solidFill>
                <a:latin typeface="Calibri" pitchFamily="34" charset="0"/>
                <a:ea typeface="Calibri" pitchFamily="34" charset="-122"/>
                <a:cs typeface="Calibri" pitchFamily="34" charset="-120"/>
              </a:rPr>
              <a:t>
</a:t>
            </a:r>
            <a:endParaRPr lang="en-US" sz="1467" dirty="0"/>
          </a:p>
          <a:p>
            <a:pPr algn="just"/>
            <a:r>
              <a:rPr lang="en-US" sz="1467" b="1" dirty="0">
                <a:solidFill>
                  <a:srgbClr val="0D1B3E"/>
                </a:solidFill>
                <a:latin typeface="Calibri" pitchFamily="34" charset="0"/>
                <a:ea typeface="Calibri" pitchFamily="34" charset="-122"/>
                <a:cs typeface="Calibri" pitchFamily="34" charset="-120"/>
              </a:rPr>
              <a:t>Condonation</a:t>
            </a:r>
            <a:endParaRPr lang="en-US" sz="1467" dirty="0"/>
          </a:p>
          <a:p>
            <a:pPr algn="just"/>
            <a:r>
              <a:rPr lang="en-US" sz="1467" dirty="0">
                <a:solidFill>
                  <a:srgbClr val="0D1B3E"/>
                </a:solidFill>
                <a:latin typeface="Calibri" pitchFamily="34" charset="0"/>
                <a:ea typeface="Calibri" pitchFamily="34" charset="-122"/>
                <a:cs typeface="Calibri" pitchFamily="34" charset="-120"/>
              </a:rPr>
              <a:t>Prepare and file an application for condonation of delay only where the facts and circumstances warrant such invocation.</a:t>
            </a:r>
            <a:endParaRPr lang="en-US" sz="1467" dirty="0"/>
          </a:p>
        </p:txBody>
      </p:sp>
      <p:sp>
        <p:nvSpPr>
          <p:cNvPr id="10" name="Shape 8"/>
          <p:cNvSpPr/>
          <p:nvPr/>
        </p:nvSpPr>
        <p:spPr>
          <a:xfrm>
            <a:off x="6217920" y="1584960"/>
            <a:ext cx="5547360" cy="4389120"/>
          </a:xfrm>
          <a:prstGeom prst="roundRect">
            <a:avLst>
              <a:gd name="adj" fmla="val 2778"/>
            </a:avLst>
          </a:prstGeom>
          <a:solidFill>
            <a:srgbClr val="EAF0FB"/>
          </a:solidFill>
          <a:ln w="12700">
            <a:solidFill>
              <a:srgbClr val="2E5BA8"/>
            </a:solidFill>
            <a:prstDash val="solid"/>
          </a:ln>
          <a:effectLst>
            <a:outerShdw blurRad="101600" dist="38100" dir="2700000" algn="bl" rotWithShape="0">
              <a:srgbClr val="000000">
                <a:alpha val="10000"/>
              </a:srgbClr>
            </a:outerShdw>
          </a:effectLst>
        </p:spPr>
      </p:sp>
      <p:sp>
        <p:nvSpPr>
          <p:cNvPr id="11" name="Shape 9"/>
          <p:cNvSpPr/>
          <p:nvPr/>
        </p:nvSpPr>
        <p:spPr>
          <a:xfrm>
            <a:off x="6217920" y="1584960"/>
            <a:ext cx="5547360" cy="633984"/>
          </a:xfrm>
          <a:prstGeom prst="rect">
            <a:avLst/>
          </a:prstGeom>
          <a:solidFill>
            <a:srgbClr val="2E5BA8"/>
          </a:solidFill>
          <a:ln w="12700">
            <a:solidFill>
              <a:srgbClr val="2E5BA8"/>
            </a:solidFill>
            <a:prstDash val="solid"/>
          </a:ln>
        </p:spPr>
      </p:sp>
      <p:sp>
        <p:nvSpPr>
          <p:cNvPr id="12" name="Text 10"/>
          <p:cNvSpPr/>
          <p:nvPr/>
        </p:nvSpPr>
        <p:spPr>
          <a:xfrm>
            <a:off x="6339840" y="1621536"/>
            <a:ext cx="5303520" cy="560832"/>
          </a:xfrm>
          <a:prstGeom prst="rect">
            <a:avLst/>
          </a:prstGeom>
          <a:noFill/>
          <a:ln/>
        </p:spPr>
        <p:txBody>
          <a:bodyPr wrap="square" rtlCol="0" anchor="ctr"/>
          <a:lstStyle/>
          <a:p>
            <a:pPr algn="ctr"/>
            <a:r>
              <a:rPr lang="en-US" sz="1533" b="1" dirty="0">
                <a:solidFill>
                  <a:srgbClr val="FFFFFF"/>
                </a:solidFill>
                <a:latin typeface="Calibri" pitchFamily="34" charset="0"/>
                <a:ea typeface="Calibri" pitchFamily="34" charset="-122"/>
                <a:cs typeface="Calibri" pitchFamily="34" charset="-120"/>
              </a:rPr>
              <a:t>Orders Communicated On/After 01.04.2026</a:t>
            </a:r>
            <a:endParaRPr lang="en-US" sz="1533" dirty="0"/>
          </a:p>
        </p:txBody>
      </p:sp>
      <p:sp>
        <p:nvSpPr>
          <p:cNvPr id="13" name="Text 11"/>
          <p:cNvSpPr/>
          <p:nvPr/>
        </p:nvSpPr>
        <p:spPr>
          <a:xfrm>
            <a:off x="6339840" y="2316480"/>
            <a:ext cx="5242560" cy="3474720"/>
          </a:xfrm>
          <a:prstGeom prst="rect">
            <a:avLst/>
          </a:prstGeom>
          <a:noFill/>
          <a:ln/>
        </p:spPr>
        <p:txBody>
          <a:bodyPr wrap="square" rtlCol="0" anchor="t"/>
          <a:lstStyle/>
          <a:p>
            <a:r>
              <a:rPr lang="en-US" sz="1467" b="1" dirty="0">
                <a:solidFill>
                  <a:srgbClr val="0D1B3E"/>
                </a:solidFill>
                <a:latin typeface="Calibri" pitchFamily="34" charset="0"/>
                <a:ea typeface="Calibri" pitchFamily="34" charset="-122"/>
                <a:cs typeface="Calibri" pitchFamily="34" charset="-120"/>
              </a:rPr>
              <a:t>Statutory Limitation under Section 112 Applies</a:t>
            </a:r>
            <a:endParaRPr lang="en-US" sz="1467" dirty="0"/>
          </a:p>
          <a:p>
            <a:r>
              <a:rPr lang="en-US" sz="1467" dirty="0">
                <a:solidFill>
                  <a:srgbClr val="0D1B3E"/>
                </a:solidFill>
                <a:latin typeface="Calibri" pitchFamily="34" charset="0"/>
                <a:ea typeface="Calibri" pitchFamily="34" charset="-122"/>
                <a:cs typeface="Calibri" pitchFamily="34" charset="-120"/>
              </a:rPr>
              <a:t>
</a:t>
            </a:r>
            <a:endParaRPr lang="en-US" sz="1467" dirty="0"/>
          </a:p>
          <a:p>
            <a:r>
              <a:rPr lang="en-US" sz="1467" b="1" dirty="0">
                <a:solidFill>
                  <a:srgbClr val="0D1B3E"/>
                </a:solidFill>
                <a:latin typeface="Calibri" pitchFamily="34" charset="0"/>
                <a:ea typeface="Calibri" pitchFamily="34" charset="-122"/>
                <a:cs typeface="Calibri" pitchFamily="34" charset="-120"/>
              </a:rPr>
              <a:t>Taxpayer / Assessee:</a:t>
            </a:r>
            <a:endParaRPr lang="en-US" sz="1467" dirty="0"/>
          </a:p>
          <a:p>
            <a:r>
              <a:rPr lang="en-US" sz="1467" dirty="0">
                <a:solidFill>
                  <a:srgbClr val="0D1B3E"/>
                </a:solidFill>
                <a:latin typeface="Calibri" pitchFamily="34" charset="0"/>
                <a:ea typeface="Calibri" pitchFamily="34" charset="-122"/>
                <a:cs typeface="Calibri" pitchFamily="34" charset="-120"/>
              </a:rPr>
              <a:t>3 months (normal) + 3 months (condonable)</a:t>
            </a:r>
            <a:endParaRPr lang="en-US" sz="1467" dirty="0"/>
          </a:p>
          <a:p>
            <a:r>
              <a:rPr lang="en-US" sz="1467" dirty="0">
                <a:solidFill>
                  <a:srgbClr val="0D1B3E"/>
                </a:solidFill>
                <a:latin typeface="Calibri" pitchFamily="34" charset="0"/>
                <a:ea typeface="Calibri" pitchFamily="34" charset="-122"/>
                <a:cs typeface="Calibri" pitchFamily="34" charset="-120"/>
              </a:rPr>
              <a:t>
</a:t>
            </a:r>
            <a:endParaRPr lang="en-US" sz="1467" dirty="0"/>
          </a:p>
          <a:p>
            <a:r>
              <a:rPr lang="en-US" sz="1467" b="1" dirty="0">
                <a:solidFill>
                  <a:srgbClr val="0D1B3E"/>
                </a:solidFill>
                <a:latin typeface="Calibri" pitchFamily="34" charset="0"/>
                <a:ea typeface="Calibri" pitchFamily="34" charset="-122"/>
                <a:cs typeface="Calibri" pitchFamily="34" charset="-120"/>
              </a:rPr>
              <a:t>Revenue / Department:</a:t>
            </a:r>
            <a:endParaRPr lang="en-US" sz="1467" dirty="0"/>
          </a:p>
          <a:p>
            <a:r>
              <a:rPr lang="en-US" sz="1467" dirty="0">
                <a:solidFill>
                  <a:srgbClr val="0D1B3E"/>
                </a:solidFill>
                <a:latin typeface="Calibri" pitchFamily="34" charset="0"/>
                <a:ea typeface="Calibri" pitchFamily="34" charset="-122"/>
                <a:cs typeface="Calibri" pitchFamily="34" charset="-120"/>
              </a:rPr>
              <a:t>6 months (normal) + 3 months (condonable)</a:t>
            </a:r>
            <a:endParaRPr lang="en-US" sz="1467" dirty="0"/>
          </a:p>
          <a:p>
            <a:r>
              <a:rPr lang="en-US" sz="1467" dirty="0">
                <a:solidFill>
                  <a:srgbClr val="0D1B3E"/>
                </a:solidFill>
                <a:latin typeface="Calibri" pitchFamily="34" charset="0"/>
                <a:ea typeface="Calibri" pitchFamily="34" charset="-122"/>
                <a:cs typeface="Calibri" pitchFamily="34" charset="-120"/>
              </a:rPr>
              <a:t>
</a:t>
            </a:r>
            <a:endParaRPr lang="en-US" sz="1467" dirty="0"/>
          </a:p>
          <a:p>
            <a:pPr algn="just"/>
            <a:r>
              <a:rPr lang="en-US" sz="1467" i="1" dirty="0">
                <a:solidFill>
                  <a:srgbClr val="0D1B3E"/>
                </a:solidFill>
                <a:latin typeface="Calibri" pitchFamily="34" charset="0"/>
                <a:ea typeface="Calibri" pitchFamily="34" charset="-122"/>
                <a:cs typeface="Calibri" pitchFamily="34" charset="-120"/>
              </a:rPr>
              <a:t>No special timeline applies; strict statutory compliance is imperative.</a:t>
            </a:r>
            <a:endParaRPr lang="en-US" sz="1467" dirty="0"/>
          </a:p>
        </p:txBody>
      </p:sp>
      <p:sp>
        <p:nvSpPr>
          <p:cNvPr id="14" name="Text 12"/>
          <p:cNvSpPr/>
          <p:nvPr/>
        </p:nvSpPr>
        <p:spPr>
          <a:xfrm>
            <a:off x="487680" y="6559296"/>
            <a:ext cx="11216640" cy="243840"/>
          </a:xfrm>
          <a:prstGeom prst="rect">
            <a:avLst/>
          </a:prstGeom>
          <a:noFill/>
          <a:ln/>
        </p:spPr>
        <p:txBody>
          <a:bodyPr wrap="square" rtlCol="0" anchor="ctr"/>
          <a:lstStyle/>
          <a:p>
            <a:pPr algn="r"/>
            <a:r>
              <a:rPr lang="en-US" sz="1200" dirty="0">
                <a:solidFill>
                  <a:srgbClr val="6B7A99"/>
                </a:solidFill>
                <a:latin typeface="Calibri" pitchFamily="34" charset="0"/>
                <a:ea typeface="Calibri" pitchFamily="34" charset="-122"/>
                <a:cs typeface="Calibri" pitchFamily="34" charset="-120"/>
              </a:rPr>
              <a:t>GSTAT  |  Limitation &amp; Filing Date  |  Chapter 4</a:t>
            </a:r>
            <a:endParaRPr lang="en-US" sz="1200" dirty="0"/>
          </a:p>
        </p:txBody>
      </p:sp>
    </p:spTree>
    <p:extLst>
      <p:ext uri="{BB962C8B-B14F-4D97-AF65-F5344CB8AC3E}">
        <p14:creationId xmlns:p14="http://schemas.microsoft.com/office/powerpoint/2010/main" val="239078166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0"/>
          <p:cNvSpPr/>
          <p:nvPr/>
        </p:nvSpPr>
        <p:spPr>
          <a:xfrm>
            <a:off x="548640" y="378096"/>
            <a:ext cx="10972800" cy="640080"/>
          </a:xfrm>
          <a:prstGeom prst="rect">
            <a:avLst/>
          </a:prstGeom>
          <a:noFill/>
          <a:ln/>
        </p:spPr>
        <p:txBody>
          <a:bodyPr wrap="square" rtlCol="0" anchor="ctr"/>
          <a:lstStyle/>
          <a:p>
            <a:pPr marL="0" indent="0">
              <a:buNone/>
            </a:pPr>
            <a:r>
              <a:rPr lang="en-US" sz="4000" b="1" dirty="0">
                <a:solidFill>
                  <a:srgbClr val="1E2761"/>
                </a:solidFill>
                <a:latin typeface="Cambria" pitchFamily="34" charset="0"/>
                <a:ea typeface="Cambria" pitchFamily="34" charset="-122"/>
                <a:cs typeface="Cambria" pitchFamily="34" charset="-120"/>
              </a:rPr>
              <a:t>Threshold and non-admission</a:t>
            </a:r>
            <a:endParaRPr lang="en-US" sz="4000" dirty="0"/>
          </a:p>
        </p:txBody>
      </p:sp>
      <p:sp>
        <p:nvSpPr>
          <p:cNvPr id="3" name="Text 1"/>
          <p:cNvSpPr/>
          <p:nvPr/>
        </p:nvSpPr>
        <p:spPr>
          <a:xfrm>
            <a:off x="548640" y="1018176"/>
            <a:ext cx="10972800" cy="365760"/>
          </a:xfrm>
          <a:prstGeom prst="rect">
            <a:avLst/>
          </a:prstGeom>
          <a:noFill/>
          <a:ln/>
        </p:spPr>
        <p:txBody>
          <a:bodyPr wrap="square" rtlCol="0" anchor="ctr"/>
          <a:lstStyle/>
          <a:p>
            <a:pPr marL="0" indent="0">
              <a:buNone/>
            </a:pPr>
            <a:r>
              <a:rPr lang="en-US" i="1" dirty="0">
                <a:solidFill>
                  <a:srgbClr val="5A6478"/>
                </a:solidFill>
                <a:latin typeface="Calibri" pitchFamily="34" charset="0"/>
                <a:ea typeface="Calibri" pitchFamily="34" charset="-122"/>
                <a:cs typeface="Calibri" pitchFamily="34" charset="-120"/>
              </a:rPr>
              <a:t>The exercise of discretion must not be elevated into an absolute bar to jurisdiction</a:t>
            </a:r>
            <a:endParaRPr lang="en-US" dirty="0"/>
          </a:p>
        </p:txBody>
      </p:sp>
      <p:sp>
        <p:nvSpPr>
          <p:cNvPr id="4" name="Shape 2"/>
          <p:cNvSpPr/>
          <p:nvPr/>
        </p:nvSpPr>
        <p:spPr>
          <a:xfrm>
            <a:off x="548640" y="1645920"/>
            <a:ext cx="5349240" cy="4434840"/>
          </a:xfrm>
          <a:prstGeom prst="rect">
            <a:avLst/>
          </a:prstGeom>
          <a:solidFill>
            <a:srgbClr val="EAF2FA"/>
          </a:solidFill>
          <a:ln/>
        </p:spPr>
      </p:sp>
      <p:sp>
        <p:nvSpPr>
          <p:cNvPr id="5" name="Text 3"/>
          <p:cNvSpPr/>
          <p:nvPr/>
        </p:nvSpPr>
        <p:spPr>
          <a:xfrm>
            <a:off x="822960" y="2034174"/>
            <a:ext cx="4800600" cy="411480"/>
          </a:xfrm>
          <a:prstGeom prst="rect">
            <a:avLst/>
          </a:prstGeom>
          <a:noFill/>
          <a:ln/>
        </p:spPr>
        <p:txBody>
          <a:bodyPr wrap="square" rtlCol="0" anchor="ctr"/>
          <a:lstStyle/>
          <a:p>
            <a:pPr marL="0" indent="0">
              <a:buNone/>
            </a:pPr>
            <a:r>
              <a:rPr lang="en-US" sz="2800" b="1" dirty="0">
                <a:solidFill>
                  <a:srgbClr val="1E2761"/>
                </a:solidFill>
                <a:latin typeface="Calibri" pitchFamily="34" charset="0"/>
                <a:ea typeface="Calibri" pitchFamily="34" charset="-122"/>
                <a:cs typeface="Calibri" pitchFamily="34" charset="-120"/>
              </a:rPr>
              <a:t>The ₹50,000 Threshold</a:t>
            </a:r>
            <a:endParaRPr lang="en-US" sz="2800" dirty="0"/>
          </a:p>
        </p:txBody>
      </p:sp>
      <p:sp>
        <p:nvSpPr>
          <p:cNvPr id="6" name="Text 4"/>
          <p:cNvSpPr/>
          <p:nvPr/>
        </p:nvSpPr>
        <p:spPr>
          <a:xfrm>
            <a:off x="822960" y="3018246"/>
            <a:ext cx="4800600" cy="2377440"/>
          </a:xfrm>
          <a:prstGeom prst="rect">
            <a:avLst/>
          </a:prstGeom>
          <a:noFill/>
          <a:ln/>
        </p:spPr>
        <p:txBody>
          <a:bodyPr wrap="square" rtlCol="0" anchor="ctr"/>
          <a:lstStyle/>
          <a:p>
            <a:pPr marL="0" indent="0" algn="just">
              <a:lnSpc>
                <a:spcPct val="115000"/>
              </a:lnSpc>
              <a:buNone/>
            </a:pPr>
            <a:r>
              <a:rPr lang="en-US" sz="2000" dirty="0">
                <a:solidFill>
                  <a:srgbClr val="1A1A2E"/>
                </a:solidFill>
                <a:latin typeface="Calibri" pitchFamily="34" charset="0"/>
                <a:ea typeface="Calibri" pitchFamily="34" charset="-122"/>
                <a:cs typeface="Calibri" pitchFamily="34" charset="-120"/>
              </a:rPr>
              <a:t>The Tribunal may, in its discretion, decline to admit an appeal where the tax, input tax credit, fine, fee or penalty in dispute does not exceed ₹50,000.</a:t>
            </a:r>
            <a:endParaRPr lang="en-US" sz="2000" dirty="0"/>
          </a:p>
          <a:p>
            <a:pPr marL="0" indent="0" algn="just">
              <a:lnSpc>
                <a:spcPct val="115000"/>
              </a:lnSpc>
              <a:buNone/>
            </a:pPr>
            <a:endParaRPr lang="en-US" sz="2000" dirty="0"/>
          </a:p>
          <a:p>
            <a:pPr marL="0" indent="0" algn="just">
              <a:lnSpc>
                <a:spcPct val="115000"/>
              </a:lnSpc>
              <a:buNone/>
            </a:pPr>
            <a:r>
              <a:rPr lang="en-US" sz="2000" dirty="0">
                <a:solidFill>
                  <a:srgbClr val="1A1A2E"/>
                </a:solidFill>
                <a:latin typeface="Calibri" pitchFamily="34" charset="0"/>
                <a:ea typeface="Calibri" pitchFamily="34" charset="-122"/>
                <a:cs typeface="Calibri" pitchFamily="34" charset="-120"/>
              </a:rPr>
              <a:t>This is a discretionary power of non-admission, and not an automatic rule of rejection.</a:t>
            </a:r>
            <a:endParaRPr lang="en-US" sz="2000" dirty="0"/>
          </a:p>
          <a:p>
            <a:pPr marL="0" indent="0" algn="just">
              <a:lnSpc>
                <a:spcPct val="115000"/>
              </a:lnSpc>
              <a:buNone/>
            </a:pPr>
            <a:endParaRPr lang="en-US" sz="2000" dirty="0"/>
          </a:p>
        </p:txBody>
      </p:sp>
      <p:sp>
        <p:nvSpPr>
          <p:cNvPr id="7" name="Shape 5"/>
          <p:cNvSpPr/>
          <p:nvPr/>
        </p:nvSpPr>
        <p:spPr>
          <a:xfrm>
            <a:off x="6263640" y="1645920"/>
            <a:ext cx="5349240" cy="4434840"/>
          </a:xfrm>
          <a:prstGeom prst="rect">
            <a:avLst/>
          </a:prstGeom>
          <a:solidFill>
            <a:srgbClr val="FBEAEA"/>
          </a:solidFill>
          <a:ln/>
        </p:spPr>
      </p:sp>
      <p:sp>
        <p:nvSpPr>
          <p:cNvPr id="8" name="Text 6"/>
          <p:cNvSpPr/>
          <p:nvPr/>
        </p:nvSpPr>
        <p:spPr>
          <a:xfrm>
            <a:off x="6537960" y="2034174"/>
            <a:ext cx="4800600" cy="411480"/>
          </a:xfrm>
          <a:prstGeom prst="rect">
            <a:avLst/>
          </a:prstGeom>
          <a:noFill/>
          <a:ln/>
        </p:spPr>
        <p:txBody>
          <a:bodyPr wrap="square" rtlCol="0" anchor="ctr"/>
          <a:lstStyle/>
          <a:p>
            <a:pPr marL="0" indent="0">
              <a:buNone/>
            </a:pPr>
            <a:r>
              <a:rPr lang="en-US" sz="2800" b="1" dirty="0" smtClean="0">
                <a:solidFill>
                  <a:srgbClr val="1E2761"/>
                </a:solidFill>
                <a:latin typeface="Calibri" pitchFamily="34" charset="0"/>
                <a:ea typeface="Calibri" pitchFamily="34" charset="-122"/>
                <a:cs typeface="Calibri" pitchFamily="34" charset="-120"/>
              </a:rPr>
              <a:t>Departmental </a:t>
            </a:r>
            <a:r>
              <a:rPr lang="en-US" sz="2800" b="1" dirty="0">
                <a:solidFill>
                  <a:srgbClr val="1E2761"/>
                </a:solidFill>
                <a:latin typeface="Calibri" pitchFamily="34" charset="0"/>
                <a:ea typeface="Calibri" pitchFamily="34" charset="-122"/>
                <a:cs typeface="Calibri" pitchFamily="34" charset="-120"/>
              </a:rPr>
              <a:t>Monetary Limit</a:t>
            </a:r>
            <a:endParaRPr lang="en-US" sz="2800" dirty="0"/>
          </a:p>
        </p:txBody>
      </p:sp>
      <p:sp>
        <p:nvSpPr>
          <p:cNvPr id="9" name="Text 7"/>
          <p:cNvSpPr/>
          <p:nvPr/>
        </p:nvSpPr>
        <p:spPr>
          <a:xfrm>
            <a:off x="6537960" y="2321563"/>
            <a:ext cx="4800600" cy="2377440"/>
          </a:xfrm>
          <a:prstGeom prst="rect">
            <a:avLst/>
          </a:prstGeom>
          <a:noFill/>
          <a:ln/>
        </p:spPr>
        <p:txBody>
          <a:bodyPr wrap="square" rtlCol="0" anchor="ctr"/>
          <a:lstStyle/>
          <a:p>
            <a:pPr marL="0" indent="0" algn="just">
              <a:lnSpc>
                <a:spcPct val="115000"/>
              </a:lnSpc>
              <a:buNone/>
            </a:pPr>
            <a:r>
              <a:rPr lang="en-US" sz="2000" dirty="0">
                <a:solidFill>
                  <a:srgbClr val="1A1A2E"/>
                </a:solidFill>
                <a:latin typeface="Calibri" pitchFamily="34" charset="0"/>
                <a:ea typeface="Calibri" pitchFamily="34" charset="-122"/>
                <a:cs typeface="Calibri" pitchFamily="34" charset="-120"/>
              </a:rPr>
              <a:t>The ₹20 lakh threshold prescribed for the Department is an administrative, litigation-policy limit governing Revenue appeals, and nothing more.</a:t>
            </a:r>
            <a:endParaRPr lang="en-US" sz="2000" dirty="0"/>
          </a:p>
          <a:p>
            <a:pPr marL="0" indent="0" algn="just">
              <a:lnSpc>
                <a:spcPct val="115000"/>
              </a:lnSpc>
              <a:buNone/>
            </a:pPr>
            <a:endParaRPr lang="en-US" sz="2000" dirty="0"/>
          </a:p>
        </p:txBody>
      </p:sp>
      <p:sp>
        <p:nvSpPr>
          <p:cNvPr id="10" name="Shape 8"/>
          <p:cNvSpPr/>
          <p:nvPr/>
        </p:nvSpPr>
        <p:spPr>
          <a:xfrm>
            <a:off x="457200" y="6446520"/>
            <a:ext cx="11247120" cy="0"/>
          </a:xfrm>
          <a:prstGeom prst="line">
            <a:avLst/>
          </a:prstGeom>
          <a:noFill/>
          <a:ln w="12700">
            <a:solidFill>
              <a:srgbClr val="E2E8F0"/>
            </a:solidFill>
            <a:prstDash val="solid"/>
          </a:ln>
        </p:spPr>
      </p:sp>
      <p:sp>
        <p:nvSpPr>
          <p:cNvPr id="14" name="Shape 0"/>
          <p:cNvSpPr/>
          <p:nvPr/>
        </p:nvSpPr>
        <p:spPr>
          <a:xfrm>
            <a:off x="0" y="0"/>
            <a:ext cx="12192000" cy="97536"/>
          </a:xfrm>
          <a:prstGeom prst="rect">
            <a:avLst/>
          </a:prstGeom>
          <a:solidFill>
            <a:srgbClr val="C9A84C"/>
          </a:solidFill>
          <a:ln w="12700">
            <a:solidFill>
              <a:srgbClr val="C9A84C"/>
            </a:solidFill>
            <a:prstDash val="solid"/>
          </a:ln>
        </p:spPr>
      </p:sp>
    </p:spTree>
    <p:extLst>
      <p:ext uri="{BB962C8B-B14F-4D97-AF65-F5344CB8AC3E}">
        <p14:creationId xmlns:p14="http://schemas.microsoft.com/office/powerpoint/2010/main" val="306884440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0"/>
          <p:cNvSpPr/>
          <p:nvPr/>
        </p:nvSpPr>
        <p:spPr>
          <a:xfrm>
            <a:off x="548640" y="523238"/>
            <a:ext cx="11064240" cy="640080"/>
          </a:xfrm>
          <a:prstGeom prst="rect">
            <a:avLst/>
          </a:prstGeom>
          <a:noFill/>
          <a:ln/>
        </p:spPr>
        <p:txBody>
          <a:bodyPr wrap="square" rtlCol="0" anchor="ctr"/>
          <a:lstStyle/>
          <a:p>
            <a:pPr marL="0" indent="0" algn="just">
              <a:buNone/>
            </a:pPr>
            <a:r>
              <a:rPr lang="en-US" sz="3600" b="1" dirty="0">
                <a:solidFill>
                  <a:srgbClr val="1E2761"/>
                </a:solidFill>
                <a:latin typeface="Cambria" pitchFamily="34" charset="0"/>
                <a:ea typeface="Cambria" pitchFamily="34" charset="-122"/>
                <a:cs typeface="Cambria" pitchFamily="34" charset="-120"/>
              </a:rPr>
              <a:t>Circular No. 207 — Departmental appeals and exclusions</a:t>
            </a:r>
            <a:endParaRPr lang="en-US" sz="3600" dirty="0"/>
          </a:p>
        </p:txBody>
      </p:sp>
      <p:sp>
        <p:nvSpPr>
          <p:cNvPr id="3" name="Text 1"/>
          <p:cNvSpPr/>
          <p:nvPr/>
        </p:nvSpPr>
        <p:spPr>
          <a:xfrm>
            <a:off x="548640" y="1424570"/>
            <a:ext cx="11064240" cy="365760"/>
          </a:xfrm>
          <a:prstGeom prst="rect">
            <a:avLst/>
          </a:prstGeom>
          <a:noFill/>
          <a:ln/>
        </p:spPr>
        <p:txBody>
          <a:bodyPr wrap="square" rtlCol="0" anchor="ctr"/>
          <a:lstStyle/>
          <a:p>
            <a:pPr marL="0" indent="0">
              <a:buNone/>
            </a:pPr>
            <a:r>
              <a:rPr lang="en-US" sz="1600" i="1" dirty="0">
                <a:solidFill>
                  <a:srgbClr val="5A6478"/>
                </a:solidFill>
                <a:latin typeface="Calibri" pitchFamily="34" charset="0"/>
                <a:ea typeface="Calibri" pitchFamily="34" charset="-122"/>
                <a:cs typeface="Calibri" pitchFamily="34" charset="-120"/>
              </a:rPr>
              <a:t>To be deployed both as a maintainability objection and as a litigation-policy submission</a:t>
            </a:r>
            <a:endParaRPr lang="en-US" sz="1600" dirty="0"/>
          </a:p>
        </p:txBody>
      </p:sp>
      <p:graphicFrame>
        <p:nvGraphicFramePr>
          <p:cNvPr id="8" name="Table 0"/>
          <p:cNvGraphicFramePr>
            <a:graphicFrameLocks noGrp="1"/>
          </p:cNvGraphicFramePr>
          <p:nvPr>
            <p:extLst>
              <p:ext uri="{D42A27DB-BD31-4B8C-83A1-F6EECF244321}">
                <p14:modId xmlns:p14="http://schemas.microsoft.com/office/powerpoint/2010/main" val="872808876"/>
              </p:ext>
            </p:extLst>
          </p:nvPr>
        </p:nvGraphicFramePr>
        <p:xfrm>
          <a:off x="548640" y="2002245"/>
          <a:ext cx="11064240" cy="3566160"/>
        </p:xfrm>
        <a:graphic>
          <a:graphicData uri="http://schemas.openxmlformats.org/drawingml/2006/table">
            <a:tbl>
              <a:tblPr/>
              <a:tblGrid>
                <a:gridCol w="1737360">
                  <a:extLst>
                    <a:ext uri="{9D8B030D-6E8A-4147-A177-3AD203B41FA5}">
                      <a16:colId xmlns:a16="http://schemas.microsoft.com/office/drawing/2014/main" val="20000"/>
                    </a:ext>
                  </a:extLst>
                </a:gridCol>
                <a:gridCol w="2377440">
                  <a:extLst>
                    <a:ext uri="{9D8B030D-6E8A-4147-A177-3AD203B41FA5}">
                      <a16:colId xmlns:a16="http://schemas.microsoft.com/office/drawing/2014/main" val="20001"/>
                    </a:ext>
                  </a:extLst>
                </a:gridCol>
                <a:gridCol w="6949440">
                  <a:extLst>
                    <a:ext uri="{9D8B030D-6E8A-4147-A177-3AD203B41FA5}">
                      <a16:colId xmlns:a16="http://schemas.microsoft.com/office/drawing/2014/main" val="20002"/>
                    </a:ext>
                  </a:extLst>
                </a:gridCol>
              </a:tblGrid>
              <a:tr h="713232">
                <a:tc>
                  <a:txBody>
                    <a:bodyPr/>
                    <a:lstStyle/>
                    <a:p>
                      <a:pPr marL="0" indent="0">
                        <a:buNone/>
                      </a:pPr>
                      <a:r>
                        <a:rPr lang="en-US" sz="1800" b="1" dirty="0">
                          <a:solidFill>
                            <a:srgbClr val="FFFFFF"/>
                          </a:solidFill>
                          <a:latin typeface="Calibri" pitchFamily="34" charset="0"/>
                          <a:ea typeface="Calibri" pitchFamily="34" charset="-122"/>
                          <a:cs typeface="Calibri" pitchFamily="34" charset="-120"/>
                        </a:rPr>
                        <a:t>Forum</a:t>
                      </a:r>
                      <a:endParaRPr lang="en-US" sz="18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1E2761"/>
                    </a:solidFill>
                  </a:tcPr>
                </a:tc>
                <a:tc>
                  <a:txBody>
                    <a:bodyPr/>
                    <a:lstStyle/>
                    <a:p>
                      <a:pPr marL="0" indent="0">
                        <a:buNone/>
                      </a:pPr>
                      <a:r>
                        <a:rPr lang="en-US" sz="1800" b="1" dirty="0">
                          <a:solidFill>
                            <a:srgbClr val="FFFFFF"/>
                          </a:solidFill>
                          <a:latin typeface="Calibri" pitchFamily="34" charset="0"/>
                          <a:ea typeface="Calibri" pitchFamily="34" charset="-122"/>
                          <a:cs typeface="Calibri" pitchFamily="34" charset="-120"/>
                        </a:rPr>
                        <a:t>Monetary limit</a:t>
                      </a:r>
                      <a:endParaRPr lang="en-US" sz="18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1E2761"/>
                    </a:solidFill>
                  </a:tcPr>
                </a:tc>
                <a:tc>
                  <a:txBody>
                    <a:bodyPr/>
                    <a:lstStyle/>
                    <a:p>
                      <a:pPr marL="0" indent="0">
                        <a:buNone/>
                      </a:pPr>
                      <a:r>
                        <a:rPr lang="en-US" sz="1800" b="1" dirty="0">
                          <a:solidFill>
                            <a:srgbClr val="FFFFFF"/>
                          </a:solidFill>
                          <a:latin typeface="Calibri" pitchFamily="34" charset="0"/>
                          <a:ea typeface="Calibri" pitchFamily="34" charset="-122"/>
                          <a:cs typeface="Calibri" pitchFamily="34" charset="-120"/>
                        </a:rPr>
                        <a:t>Computation principle</a:t>
                      </a:r>
                      <a:endParaRPr lang="en-US" sz="18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1E2761"/>
                    </a:solidFill>
                  </a:tcPr>
                </a:tc>
                <a:extLst>
                  <a:ext uri="{0D108BD9-81ED-4DB2-BD59-A6C34878D82A}">
                    <a16:rowId xmlns:a16="http://schemas.microsoft.com/office/drawing/2014/main" val="10000"/>
                  </a:ext>
                </a:extLst>
              </a:tr>
              <a:tr h="713232">
                <a:tc>
                  <a:txBody>
                    <a:bodyPr/>
                    <a:lstStyle/>
                    <a:p>
                      <a:pPr marL="0" indent="0">
                        <a:buNone/>
                      </a:pPr>
                      <a:r>
                        <a:rPr lang="en-US" sz="1600" dirty="0">
                          <a:solidFill>
                            <a:srgbClr val="1A1A2E"/>
                          </a:solidFill>
                          <a:latin typeface="Calibri" pitchFamily="34" charset="0"/>
                          <a:ea typeface="Calibri" pitchFamily="34" charset="-122"/>
                          <a:cs typeface="Calibri" pitchFamily="34" charset="-120"/>
                        </a:rPr>
                        <a:t>GSTAT</a:t>
                      </a:r>
                      <a:endParaRPr lang="en-US" sz="16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buNone/>
                      </a:pPr>
                      <a:r>
                        <a:rPr lang="en-US" sz="1600" dirty="0">
                          <a:solidFill>
                            <a:srgbClr val="1A1A2E"/>
                          </a:solidFill>
                          <a:latin typeface="Calibri" pitchFamily="34" charset="0"/>
                          <a:ea typeface="Calibri" pitchFamily="34" charset="-122"/>
                          <a:cs typeface="Calibri" pitchFamily="34" charset="-120"/>
                        </a:rPr>
                        <a:t>₹20 lakh</a:t>
                      </a:r>
                      <a:endParaRPr lang="en-US" sz="16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buNone/>
                      </a:pPr>
                      <a:r>
                        <a:rPr lang="en-US" sz="1600" dirty="0">
                          <a:solidFill>
                            <a:srgbClr val="5A6478"/>
                          </a:solidFill>
                          <a:latin typeface="Calibri" pitchFamily="34" charset="0"/>
                          <a:ea typeface="Calibri" pitchFamily="34" charset="-122"/>
                          <a:cs typeface="Calibri" pitchFamily="34" charset="-120"/>
                        </a:rPr>
                        <a:t>Applicable to the tax in dispute only, where such dispute comprises tax together with interest and/or penalty</a:t>
                      </a:r>
                      <a:endParaRPr lang="en-US" sz="16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713232">
                <a:tc>
                  <a:txBody>
                    <a:bodyPr/>
                    <a:lstStyle/>
                    <a:p>
                      <a:pPr marL="0" indent="0">
                        <a:buNone/>
                      </a:pPr>
                      <a:r>
                        <a:rPr lang="en-US" sz="1600" dirty="0">
                          <a:solidFill>
                            <a:srgbClr val="1A1A2E"/>
                          </a:solidFill>
                          <a:latin typeface="Calibri" pitchFamily="34" charset="0"/>
                          <a:ea typeface="Calibri" pitchFamily="34" charset="-122"/>
                          <a:cs typeface="Calibri" pitchFamily="34" charset="-120"/>
                        </a:rPr>
                        <a:t>High Court</a:t>
                      </a:r>
                      <a:endParaRPr lang="en-US" sz="16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2F4FB"/>
                    </a:solidFill>
                  </a:tcPr>
                </a:tc>
                <a:tc>
                  <a:txBody>
                    <a:bodyPr/>
                    <a:lstStyle/>
                    <a:p>
                      <a:pPr marL="0" indent="0">
                        <a:buNone/>
                      </a:pPr>
                      <a:r>
                        <a:rPr lang="en-US" sz="1600" dirty="0">
                          <a:solidFill>
                            <a:srgbClr val="1A1A2E"/>
                          </a:solidFill>
                          <a:latin typeface="Calibri" pitchFamily="34" charset="0"/>
                          <a:ea typeface="Calibri" pitchFamily="34" charset="-122"/>
                          <a:cs typeface="Calibri" pitchFamily="34" charset="-120"/>
                        </a:rPr>
                        <a:t>₹1 crore</a:t>
                      </a:r>
                      <a:endParaRPr lang="en-US" sz="16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2F4FB"/>
                    </a:solidFill>
                  </a:tcPr>
                </a:tc>
                <a:tc>
                  <a:txBody>
                    <a:bodyPr/>
                    <a:lstStyle/>
                    <a:p>
                      <a:pPr marL="0" indent="0">
                        <a:buNone/>
                      </a:pPr>
                      <a:r>
                        <a:rPr lang="en-US" sz="1600" dirty="0">
                          <a:solidFill>
                            <a:srgbClr val="5A6478"/>
                          </a:solidFill>
                          <a:latin typeface="Calibri" pitchFamily="34" charset="0"/>
                          <a:ea typeface="Calibri" pitchFamily="34" charset="-122"/>
                          <a:cs typeface="Calibri" pitchFamily="34" charset="-120"/>
                        </a:rPr>
                        <a:t>Where the dispute is confined to interest, penalty or late fee alone, the relevant head amount governs</a:t>
                      </a:r>
                      <a:endParaRPr lang="en-US" sz="16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2F4FB"/>
                    </a:solidFill>
                  </a:tcPr>
                </a:tc>
                <a:extLst>
                  <a:ext uri="{0D108BD9-81ED-4DB2-BD59-A6C34878D82A}">
                    <a16:rowId xmlns:a16="http://schemas.microsoft.com/office/drawing/2014/main" val="10002"/>
                  </a:ext>
                </a:extLst>
              </a:tr>
              <a:tr h="713232">
                <a:tc>
                  <a:txBody>
                    <a:bodyPr/>
                    <a:lstStyle/>
                    <a:p>
                      <a:pPr marL="0" indent="0">
                        <a:buNone/>
                      </a:pPr>
                      <a:r>
                        <a:rPr lang="en-US" sz="1600" dirty="0">
                          <a:solidFill>
                            <a:srgbClr val="1A1A2E"/>
                          </a:solidFill>
                          <a:latin typeface="Calibri" pitchFamily="34" charset="0"/>
                          <a:ea typeface="Calibri" pitchFamily="34" charset="-122"/>
                          <a:cs typeface="Calibri" pitchFamily="34" charset="-120"/>
                        </a:rPr>
                        <a:t>Supreme Court</a:t>
                      </a:r>
                      <a:endParaRPr lang="en-US" sz="16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buNone/>
                      </a:pPr>
                      <a:r>
                        <a:rPr lang="en-US" sz="1600" dirty="0">
                          <a:solidFill>
                            <a:srgbClr val="1A1A2E"/>
                          </a:solidFill>
                          <a:latin typeface="Calibri" pitchFamily="34" charset="0"/>
                          <a:ea typeface="Calibri" pitchFamily="34" charset="-122"/>
                          <a:cs typeface="Calibri" pitchFamily="34" charset="-120"/>
                        </a:rPr>
                        <a:t>₹2 crore</a:t>
                      </a:r>
                      <a:endParaRPr lang="en-US" sz="16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buNone/>
                      </a:pPr>
                      <a:r>
                        <a:rPr lang="en-US" sz="1600" dirty="0">
                          <a:solidFill>
                            <a:srgbClr val="5A6478"/>
                          </a:solidFill>
                          <a:latin typeface="Calibri" pitchFamily="34" charset="0"/>
                          <a:ea typeface="Calibri" pitchFamily="34" charset="-122"/>
                          <a:cs typeface="Calibri" pitchFamily="34" charset="-120"/>
                        </a:rPr>
                        <a:t>In cases of erroneous refund, the quantum of refund in dispute is determinative</a:t>
                      </a:r>
                      <a:endParaRPr lang="en-US" sz="16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713232">
                <a:tc>
                  <a:txBody>
                    <a:bodyPr/>
                    <a:lstStyle/>
                    <a:p>
                      <a:pPr marL="0" indent="0">
                        <a:buNone/>
                      </a:pPr>
                      <a:r>
                        <a:rPr lang="en-US" sz="1600" dirty="0">
                          <a:solidFill>
                            <a:srgbClr val="1A1A2E"/>
                          </a:solidFill>
                          <a:latin typeface="Calibri" pitchFamily="34" charset="0"/>
                          <a:ea typeface="Calibri" pitchFamily="34" charset="-122"/>
                          <a:cs typeface="Calibri" pitchFamily="34" charset="-120"/>
                        </a:rPr>
                        <a:t>Composite order</a:t>
                      </a:r>
                      <a:endParaRPr lang="en-US" sz="16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2F4FB"/>
                    </a:solidFill>
                  </a:tcPr>
                </a:tc>
                <a:tc>
                  <a:txBody>
                    <a:bodyPr/>
                    <a:lstStyle/>
                    <a:p>
                      <a:pPr marL="0" indent="0">
                        <a:buNone/>
                      </a:pPr>
                      <a:r>
                        <a:rPr lang="en-US" sz="1600" dirty="0">
                          <a:solidFill>
                            <a:srgbClr val="1A1A2E"/>
                          </a:solidFill>
                          <a:latin typeface="Calibri" pitchFamily="34" charset="0"/>
                          <a:ea typeface="Calibri" pitchFamily="34" charset="-122"/>
                          <a:cs typeface="Calibri" pitchFamily="34" charset="-120"/>
                        </a:rPr>
                        <a:t>Applied to the aggregate disputed amount</a:t>
                      </a:r>
                      <a:endParaRPr lang="en-US" sz="16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2F4FB"/>
                    </a:solidFill>
                  </a:tcPr>
                </a:tc>
                <a:tc>
                  <a:txBody>
                    <a:bodyPr/>
                    <a:lstStyle/>
                    <a:p>
                      <a:pPr marL="0" indent="0">
                        <a:buNone/>
                      </a:pPr>
                      <a:r>
                        <a:rPr lang="en-US" sz="1600" dirty="0">
                          <a:solidFill>
                            <a:srgbClr val="5A6478"/>
                          </a:solidFill>
                          <a:latin typeface="Calibri" pitchFamily="34" charset="0"/>
                          <a:ea typeface="Calibri" pitchFamily="34" charset="-122"/>
                          <a:cs typeface="Calibri" pitchFamily="34" charset="-120"/>
                        </a:rPr>
                        <a:t>Not to be applied notice-wise where a single order disposes of multiple matters</a:t>
                      </a:r>
                      <a:endParaRPr lang="en-US" sz="16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2F4FB"/>
                    </a:solidFill>
                  </a:tcPr>
                </a:tc>
                <a:extLst>
                  <a:ext uri="{0D108BD9-81ED-4DB2-BD59-A6C34878D82A}">
                    <a16:rowId xmlns:a16="http://schemas.microsoft.com/office/drawing/2014/main" val="10004"/>
                  </a:ext>
                </a:extLst>
              </a:tr>
            </a:tbl>
          </a:graphicData>
        </a:graphic>
      </p:graphicFrame>
      <p:sp>
        <p:nvSpPr>
          <p:cNvPr id="7" name="Shape 4"/>
          <p:cNvSpPr/>
          <p:nvPr/>
        </p:nvSpPr>
        <p:spPr>
          <a:xfrm>
            <a:off x="457200" y="6446520"/>
            <a:ext cx="11247120" cy="0"/>
          </a:xfrm>
          <a:prstGeom prst="line">
            <a:avLst/>
          </a:prstGeom>
          <a:noFill/>
          <a:ln w="12700">
            <a:solidFill>
              <a:srgbClr val="E2E8F0"/>
            </a:solidFill>
            <a:prstDash val="solid"/>
          </a:ln>
        </p:spPr>
      </p:sp>
      <p:sp>
        <p:nvSpPr>
          <p:cNvPr id="11" name="Shape 0"/>
          <p:cNvSpPr/>
          <p:nvPr/>
        </p:nvSpPr>
        <p:spPr>
          <a:xfrm>
            <a:off x="0" y="0"/>
            <a:ext cx="12192000" cy="97536"/>
          </a:xfrm>
          <a:prstGeom prst="rect">
            <a:avLst/>
          </a:prstGeom>
          <a:solidFill>
            <a:srgbClr val="C9A84C"/>
          </a:solidFill>
          <a:ln w="12700">
            <a:solidFill>
              <a:srgbClr val="C9A84C"/>
            </a:solidFill>
            <a:prstDash val="solid"/>
          </a:ln>
        </p:spPr>
      </p:sp>
    </p:spTree>
    <p:extLst>
      <p:ext uri="{BB962C8B-B14F-4D97-AF65-F5344CB8AC3E}">
        <p14:creationId xmlns:p14="http://schemas.microsoft.com/office/powerpoint/2010/main" val="156792508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solidFill>
          <a:srgbClr val="0A1628"/>
        </a:solidFill>
        <a:effectLst/>
      </p:bgPr>
    </p:bg>
    <p:spTree>
      <p:nvGrpSpPr>
        <p:cNvPr id="1" name=""/>
        <p:cNvGrpSpPr/>
        <p:nvPr/>
      </p:nvGrpSpPr>
      <p:grpSpPr>
        <a:xfrm>
          <a:off x="0" y="0"/>
          <a:ext cx="0" cy="0"/>
          <a:chOff x="0" y="0"/>
          <a:chExt cx="0" cy="0"/>
        </a:xfrm>
      </p:grpSpPr>
      <p:sp>
        <p:nvSpPr>
          <p:cNvPr id="2" name="Shape 0"/>
          <p:cNvSpPr/>
          <p:nvPr/>
        </p:nvSpPr>
        <p:spPr>
          <a:xfrm>
            <a:off x="0" y="0"/>
            <a:ext cx="609600" cy="6858000"/>
          </a:xfrm>
          <a:prstGeom prst="rect">
            <a:avLst/>
          </a:prstGeom>
          <a:solidFill>
            <a:srgbClr val="C9A84C"/>
          </a:solidFill>
          <a:ln w="12700">
            <a:solidFill>
              <a:srgbClr val="C9A84C"/>
            </a:solidFill>
            <a:prstDash val="solid"/>
          </a:ln>
        </p:spPr>
      </p:sp>
      <p:sp>
        <p:nvSpPr>
          <p:cNvPr id="3" name="Shape 1"/>
          <p:cNvSpPr/>
          <p:nvPr/>
        </p:nvSpPr>
        <p:spPr>
          <a:xfrm>
            <a:off x="0" y="4998720"/>
            <a:ext cx="12192000" cy="1859280"/>
          </a:xfrm>
          <a:prstGeom prst="rect">
            <a:avLst/>
          </a:prstGeom>
          <a:solidFill>
            <a:srgbClr val="0D1F3C"/>
          </a:solidFill>
          <a:ln w="12700">
            <a:solidFill>
              <a:srgbClr val="0D1F3C"/>
            </a:solidFill>
            <a:prstDash val="solid"/>
          </a:ln>
        </p:spPr>
      </p:sp>
      <p:sp>
        <p:nvSpPr>
          <p:cNvPr id="5" name="Text 3"/>
          <p:cNvSpPr/>
          <p:nvPr/>
        </p:nvSpPr>
        <p:spPr>
          <a:xfrm>
            <a:off x="1036320" y="2377440"/>
            <a:ext cx="10485120" cy="2438400"/>
          </a:xfrm>
          <a:prstGeom prst="rect">
            <a:avLst/>
          </a:prstGeom>
          <a:noFill/>
          <a:ln/>
        </p:spPr>
        <p:txBody>
          <a:bodyPr wrap="square"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smtClean="0">
                <a:ln>
                  <a:noFill/>
                </a:ln>
                <a:solidFill>
                  <a:prstClr val="white"/>
                </a:solidFill>
                <a:effectLst/>
                <a:uLnTx/>
                <a:uFillTx/>
                <a:latin typeface="Cambria" pitchFamily="34" charset="0"/>
                <a:ea typeface="Cambria" pitchFamily="34" charset="-122"/>
                <a:cs typeface="Cambria" pitchFamily="34" charset="-120"/>
              </a:rPr>
              <a:t>Financial</a:t>
            </a:r>
            <a:r>
              <a:rPr kumimoji="0" lang="en-US" sz="6600" b="1" i="0" u="none" strike="noStrike" kern="1200" cap="none" spc="0" normalizeH="0" noProof="0" dirty="0" smtClean="0">
                <a:ln>
                  <a:noFill/>
                </a:ln>
                <a:solidFill>
                  <a:prstClr val="white"/>
                </a:solidFill>
                <a:effectLst/>
                <a:uLnTx/>
                <a:uFillTx/>
                <a:latin typeface="Cambria" pitchFamily="34" charset="0"/>
                <a:ea typeface="Cambria" pitchFamily="34" charset="-122"/>
                <a:cs typeface="Cambria" pitchFamily="34" charset="-120"/>
              </a:rPr>
              <a:t> Requirements</a:t>
            </a:r>
            <a:endParaRPr kumimoji="0" lang="en-US" sz="6133"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6" name="Text 4"/>
          <p:cNvSpPr/>
          <p:nvPr/>
        </p:nvSpPr>
        <p:spPr>
          <a:xfrm>
            <a:off x="1021806" y="5478851"/>
            <a:ext cx="10728960" cy="487680"/>
          </a:xfrm>
          <a:prstGeom prst="rect">
            <a:avLst/>
          </a:prstGeom>
          <a:noFill/>
          <a:ln/>
        </p:spPr>
        <p:txBody>
          <a:bodyPr wrap="square" rtlCol="0" anchor="ctr"/>
          <a:lstStyle/>
          <a:p>
            <a:r>
              <a:rPr lang="en-US" sz="2400" dirty="0" smtClean="0">
                <a:solidFill>
                  <a:srgbClr val="FFC000"/>
                </a:solidFill>
                <a:latin typeface="Calibri" pitchFamily="34" charset="0"/>
                <a:ea typeface="Calibri" pitchFamily="34" charset="-122"/>
                <a:cs typeface="Calibri" pitchFamily="34" charset="-120"/>
              </a:rPr>
              <a:t>Pre-Deposit | Penalty Cases | Appeal Fees</a:t>
            </a:r>
            <a:endParaRPr lang="en-US" sz="2400" dirty="0" smtClean="0">
              <a:solidFill>
                <a:srgbClr val="FFC000"/>
              </a:solidFill>
            </a:endParaRPr>
          </a:p>
        </p:txBody>
      </p:sp>
    </p:spTree>
    <p:extLst>
      <p:ext uri="{BB962C8B-B14F-4D97-AF65-F5344CB8AC3E}">
        <p14:creationId xmlns:p14="http://schemas.microsoft.com/office/powerpoint/2010/main" val="56308318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12192000" cy="2344066"/>
          </a:xfrm>
          <a:prstGeom prst="rect">
            <a:avLst/>
          </a:prstGeom>
          <a:solidFill>
            <a:srgbClr val="0D1B3E"/>
          </a:solidFill>
          <a:ln/>
        </p:spPr>
      </p:sp>
      <p:sp>
        <p:nvSpPr>
          <p:cNvPr id="3" name="Shape 3"/>
          <p:cNvSpPr/>
          <p:nvPr/>
        </p:nvSpPr>
        <p:spPr>
          <a:xfrm>
            <a:off x="0" y="1843314"/>
            <a:ext cx="12192000" cy="565337"/>
          </a:xfrm>
          <a:prstGeom prst="rect">
            <a:avLst/>
          </a:prstGeom>
          <a:solidFill>
            <a:srgbClr val="C9A84C"/>
          </a:solidFill>
          <a:ln/>
        </p:spPr>
      </p:sp>
      <p:sp>
        <p:nvSpPr>
          <p:cNvPr id="4" name="Text 1"/>
          <p:cNvSpPr/>
          <p:nvPr/>
        </p:nvSpPr>
        <p:spPr>
          <a:xfrm>
            <a:off x="426720" y="60960"/>
            <a:ext cx="11338560" cy="2068294"/>
          </a:xfrm>
          <a:prstGeom prst="rect">
            <a:avLst/>
          </a:prstGeom>
          <a:noFill/>
          <a:ln/>
        </p:spPr>
        <p:txBody>
          <a:bodyPr wrap="square" lIns="0" tIns="0" rIns="0" bIns="0" rtlCol="0" anchor="ctr"/>
          <a:lstStyle/>
          <a:p>
            <a:r>
              <a:rPr lang="en-US" sz="2800" b="1" dirty="0" smtClean="0">
                <a:solidFill>
                  <a:srgbClr val="FFFFFF"/>
                </a:solidFill>
                <a:latin typeface="Cambria" pitchFamily="34" charset="0"/>
                <a:ea typeface="Cambria" pitchFamily="34" charset="-122"/>
                <a:cs typeface="Cambria" pitchFamily="34" charset="-120"/>
              </a:rPr>
              <a:t>5 Important Skills for GSTAT Practice</a:t>
            </a:r>
            <a:endParaRPr lang="en-US" sz="2800" dirty="0"/>
          </a:p>
        </p:txBody>
      </p:sp>
      <p:grpSp>
        <p:nvGrpSpPr>
          <p:cNvPr id="7" name="Group 6"/>
          <p:cNvGrpSpPr/>
          <p:nvPr/>
        </p:nvGrpSpPr>
        <p:grpSpPr>
          <a:xfrm>
            <a:off x="2145727" y="2822018"/>
            <a:ext cx="7029686" cy="3824306"/>
            <a:chOff x="2145727" y="2822018"/>
            <a:chExt cx="7029686" cy="3824306"/>
          </a:xfrm>
          <a:solidFill>
            <a:schemeClr val="accent1">
              <a:lumMod val="20000"/>
              <a:lumOff val="80000"/>
            </a:schemeClr>
          </a:solidFill>
        </p:grpSpPr>
        <p:sp>
          <p:nvSpPr>
            <p:cNvPr id="8" name="Freeform 7"/>
            <p:cNvSpPr/>
            <p:nvPr/>
          </p:nvSpPr>
          <p:spPr>
            <a:xfrm rot="21600000">
              <a:off x="2457621" y="2822018"/>
              <a:ext cx="6717792" cy="623789"/>
            </a:xfrm>
            <a:custGeom>
              <a:avLst/>
              <a:gdLst>
                <a:gd name="connsiteX0" fmla="*/ 0 w 6717792"/>
                <a:gd name="connsiteY0" fmla="*/ 0 h 623787"/>
                <a:gd name="connsiteX1" fmla="*/ 6405899 w 6717792"/>
                <a:gd name="connsiteY1" fmla="*/ 0 h 623787"/>
                <a:gd name="connsiteX2" fmla="*/ 6717792 w 6717792"/>
                <a:gd name="connsiteY2" fmla="*/ 311894 h 623787"/>
                <a:gd name="connsiteX3" fmla="*/ 6405899 w 6717792"/>
                <a:gd name="connsiteY3" fmla="*/ 623787 h 623787"/>
                <a:gd name="connsiteX4" fmla="*/ 0 w 6717792"/>
                <a:gd name="connsiteY4" fmla="*/ 623787 h 623787"/>
                <a:gd name="connsiteX5" fmla="*/ 0 w 6717792"/>
                <a:gd name="connsiteY5" fmla="*/ 0 h 6237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717792" h="623787">
                  <a:moveTo>
                    <a:pt x="6717792" y="623786"/>
                  </a:moveTo>
                  <a:lnTo>
                    <a:pt x="311893" y="623786"/>
                  </a:lnTo>
                  <a:lnTo>
                    <a:pt x="0" y="311893"/>
                  </a:lnTo>
                  <a:lnTo>
                    <a:pt x="311893" y="1"/>
                  </a:lnTo>
                  <a:lnTo>
                    <a:pt x="6717792" y="1"/>
                  </a:lnTo>
                  <a:lnTo>
                    <a:pt x="6717792" y="623786"/>
                  </a:lnTo>
                  <a:close/>
                </a:path>
              </a:pathLst>
            </a:custGeom>
            <a:grpFill/>
            <a:ln>
              <a:solidFill>
                <a:srgbClr val="002060"/>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431020" tIns="106681" rIns="199136" bIns="106681" numCol="1" spcCol="1270" anchor="ctr" anchorCtr="0">
              <a:noAutofit/>
            </a:bodyPr>
            <a:lstStyle/>
            <a:p>
              <a:pPr lvl="0" algn="ctr" defTabSz="1244600" rtl="0">
                <a:lnSpc>
                  <a:spcPct val="90000"/>
                </a:lnSpc>
                <a:spcBef>
                  <a:spcPct val="0"/>
                </a:spcBef>
                <a:spcAft>
                  <a:spcPct val="35000"/>
                </a:spcAft>
              </a:pPr>
              <a:r>
                <a:rPr lang="en-US" sz="2800" kern="1200" smtClean="0">
                  <a:solidFill>
                    <a:srgbClr val="002060"/>
                  </a:solidFill>
                </a:rPr>
                <a:t>Facts</a:t>
              </a:r>
              <a:endParaRPr lang="en-IN" sz="2800" kern="1200">
                <a:solidFill>
                  <a:srgbClr val="002060"/>
                </a:solidFill>
              </a:endParaRPr>
            </a:p>
          </p:txBody>
        </p:sp>
        <p:sp>
          <p:nvSpPr>
            <p:cNvPr id="9" name="Oval 8"/>
            <p:cNvSpPr/>
            <p:nvPr/>
          </p:nvSpPr>
          <p:spPr>
            <a:xfrm>
              <a:off x="2145727" y="2822019"/>
              <a:ext cx="623787" cy="623787"/>
            </a:xfrm>
            <a:prstGeom prst="ellipse">
              <a:avLst/>
            </a:prstGeom>
            <a:grpFill/>
            <a:ln>
              <a:solidFill>
                <a:srgbClr val="002060"/>
              </a:solidFill>
            </a:ln>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a:schemeClr val="lt1">
                <a:hueOff val="0"/>
                <a:satOff val="0"/>
                <a:lumOff val="0"/>
                <a:alphaOff val="0"/>
              </a:schemeClr>
            </a:fontRef>
          </p:style>
        </p:sp>
        <p:sp>
          <p:nvSpPr>
            <p:cNvPr id="10" name="Freeform 9"/>
            <p:cNvSpPr/>
            <p:nvPr/>
          </p:nvSpPr>
          <p:spPr>
            <a:xfrm rot="21600000">
              <a:off x="2457621" y="3622148"/>
              <a:ext cx="6717792" cy="623789"/>
            </a:xfrm>
            <a:custGeom>
              <a:avLst/>
              <a:gdLst>
                <a:gd name="connsiteX0" fmla="*/ 0 w 6717792"/>
                <a:gd name="connsiteY0" fmla="*/ 0 h 623787"/>
                <a:gd name="connsiteX1" fmla="*/ 6405899 w 6717792"/>
                <a:gd name="connsiteY1" fmla="*/ 0 h 623787"/>
                <a:gd name="connsiteX2" fmla="*/ 6717792 w 6717792"/>
                <a:gd name="connsiteY2" fmla="*/ 311894 h 623787"/>
                <a:gd name="connsiteX3" fmla="*/ 6405899 w 6717792"/>
                <a:gd name="connsiteY3" fmla="*/ 623787 h 623787"/>
                <a:gd name="connsiteX4" fmla="*/ 0 w 6717792"/>
                <a:gd name="connsiteY4" fmla="*/ 623787 h 623787"/>
                <a:gd name="connsiteX5" fmla="*/ 0 w 6717792"/>
                <a:gd name="connsiteY5" fmla="*/ 0 h 6237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717792" h="623787">
                  <a:moveTo>
                    <a:pt x="6717792" y="623786"/>
                  </a:moveTo>
                  <a:lnTo>
                    <a:pt x="311893" y="623786"/>
                  </a:lnTo>
                  <a:lnTo>
                    <a:pt x="0" y="311893"/>
                  </a:lnTo>
                  <a:lnTo>
                    <a:pt x="311893" y="1"/>
                  </a:lnTo>
                  <a:lnTo>
                    <a:pt x="6717792" y="1"/>
                  </a:lnTo>
                  <a:lnTo>
                    <a:pt x="6717792" y="623786"/>
                  </a:lnTo>
                  <a:close/>
                </a:path>
              </a:pathLst>
            </a:custGeom>
            <a:grpFill/>
            <a:ln>
              <a:solidFill>
                <a:srgbClr val="002060"/>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431020" tIns="106681" rIns="199136" bIns="106680" numCol="1" spcCol="1270" anchor="ctr" anchorCtr="0">
              <a:noAutofit/>
            </a:bodyPr>
            <a:lstStyle/>
            <a:p>
              <a:pPr lvl="0" algn="ctr" defTabSz="1244600" rtl="0">
                <a:lnSpc>
                  <a:spcPct val="90000"/>
                </a:lnSpc>
                <a:spcBef>
                  <a:spcPct val="0"/>
                </a:spcBef>
                <a:spcAft>
                  <a:spcPct val="35000"/>
                </a:spcAft>
              </a:pPr>
              <a:r>
                <a:rPr lang="en-US" sz="2800" kern="1200" smtClean="0">
                  <a:solidFill>
                    <a:srgbClr val="002060"/>
                  </a:solidFill>
                </a:rPr>
                <a:t>Evidences</a:t>
              </a:r>
              <a:endParaRPr lang="en-IN" sz="2800" kern="1200">
                <a:solidFill>
                  <a:srgbClr val="002060"/>
                </a:solidFill>
              </a:endParaRPr>
            </a:p>
          </p:txBody>
        </p:sp>
        <p:sp>
          <p:nvSpPr>
            <p:cNvPr id="11" name="Oval 10"/>
            <p:cNvSpPr/>
            <p:nvPr/>
          </p:nvSpPr>
          <p:spPr>
            <a:xfrm>
              <a:off x="2145727" y="3622149"/>
              <a:ext cx="623787" cy="623787"/>
            </a:xfrm>
            <a:prstGeom prst="ellipse">
              <a:avLst/>
            </a:prstGeom>
            <a:grpFill/>
            <a:ln>
              <a:solidFill>
                <a:srgbClr val="002060"/>
              </a:solidFill>
            </a:ln>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a:schemeClr val="lt1">
                <a:hueOff val="0"/>
                <a:satOff val="0"/>
                <a:lumOff val="0"/>
                <a:alphaOff val="0"/>
              </a:schemeClr>
            </a:fontRef>
          </p:style>
        </p:sp>
        <p:sp>
          <p:nvSpPr>
            <p:cNvPr id="12" name="Freeform 11"/>
            <p:cNvSpPr/>
            <p:nvPr/>
          </p:nvSpPr>
          <p:spPr>
            <a:xfrm rot="21600000">
              <a:off x="2457621" y="4422278"/>
              <a:ext cx="6717792" cy="623788"/>
            </a:xfrm>
            <a:custGeom>
              <a:avLst/>
              <a:gdLst>
                <a:gd name="connsiteX0" fmla="*/ 0 w 6717792"/>
                <a:gd name="connsiteY0" fmla="*/ 0 h 623787"/>
                <a:gd name="connsiteX1" fmla="*/ 6405899 w 6717792"/>
                <a:gd name="connsiteY1" fmla="*/ 0 h 623787"/>
                <a:gd name="connsiteX2" fmla="*/ 6717792 w 6717792"/>
                <a:gd name="connsiteY2" fmla="*/ 311894 h 623787"/>
                <a:gd name="connsiteX3" fmla="*/ 6405899 w 6717792"/>
                <a:gd name="connsiteY3" fmla="*/ 623787 h 623787"/>
                <a:gd name="connsiteX4" fmla="*/ 0 w 6717792"/>
                <a:gd name="connsiteY4" fmla="*/ 623787 h 623787"/>
                <a:gd name="connsiteX5" fmla="*/ 0 w 6717792"/>
                <a:gd name="connsiteY5" fmla="*/ 0 h 6237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717792" h="623787">
                  <a:moveTo>
                    <a:pt x="6717792" y="623786"/>
                  </a:moveTo>
                  <a:lnTo>
                    <a:pt x="311893" y="623786"/>
                  </a:lnTo>
                  <a:lnTo>
                    <a:pt x="0" y="311893"/>
                  </a:lnTo>
                  <a:lnTo>
                    <a:pt x="311893" y="1"/>
                  </a:lnTo>
                  <a:lnTo>
                    <a:pt x="6717792" y="1"/>
                  </a:lnTo>
                  <a:lnTo>
                    <a:pt x="6717792" y="623786"/>
                  </a:lnTo>
                  <a:close/>
                </a:path>
              </a:pathLst>
            </a:custGeom>
            <a:grpFill/>
            <a:ln>
              <a:solidFill>
                <a:srgbClr val="002060"/>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431020" tIns="106680" rIns="199136" bIns="106681" numCol="1" spcCol="1270" anchor="ctr" anchorCtr="0">
              <a:noAutofit/>
            </a:bodyPr>
            <a:lstStyle/>
            <a:p>
              <a:pPr lvl="0" algn="ctr" defTabSz="1244600" rtl="0">
                <a:lnSpc>
                  <a:spcPct val="90000"/>
                </a:lnSpc>
                <a:spcBef>
                  <a:spcPct val="0"/>
                </a:spcBef>
                <a:spcAft>
                  <a:spcPct val="35000"/>
                </a:spcAft>
              </a:pPr>
              <a:r>
                <a:rPr lang="en-US" sz="2800" kern="1200" smtClean="0">
                  <a:solidFill>
                    <a:srgbClr val="002060"/>
                  </a:solidFill>
                </a:rPr>
                <a:t>Statute</a:t>
              </a:r>
              <a:endParaRPr lang="en-IN" sz="2800" kern="1200">
                <a:solidFill>
                  <a:srgbClr val="002060"/>
                </a:solidFill>
              </a:endParaRPr>
            </a:p>
          </p:txBody>
        </p:sp>
        <p:sp>
          <p:nvSpPr>
            <p:cNvPr id="13" name="Oval 12"/>
            <p:cNvSpPr/>
            <p:nvPr/>
          </p:nvSpPr>
          <p:spPr>
            <a:xfrm>
              <a:off x="2145727" y="4422278"/>
              <a:ext cx="623787" cy="623787"/>
            </a:xfrm>
            <a:prstGeom prst="ellipse">
              <a:avLst/>
            </a:prstGeom>
            <a:grpFill/>
            <a:ln>
              <a:solidFill>
                <a:srgbClr val="002060"/>
              </a:solidFill>
            </a:ln>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a:schemeClr val="lt1">
                <a:hueOff val="0"/>
                <a:satOff val="0"/>
                <a:lumOff val="0"/>
                <a:alphaOff val="0"/>
              </a:schemeClr>
            </a:fontRef>
          </p:style>
        </p:sp>
        <p:sp>
          <p:nvSpPr>
            <p:cNvPr id="14" name="Freeform 13"/>
            <p:cNvSpPr/>
            <p:nvPr/>
          </p:nvSpPr>
          <p:spPr>
            <a:xfrm rot="21600000">
              <a:off x="2457621" y="5222407"/>
              <a:ext cx="6717792" cy="623788"/>
            </a:xfrm>
            <a:custGeom>
              <a:avLst/>
              <a:gdLst>
                <a:gd name="connsiteX0" fmla="*/ 0 w 6717792"/>
                <a:gd name="connsiteY0" fmla="*/ 0 h 623787"/>
                <a:gd name="connsiteX1" fmla="*/ 6405899 w 6717792"/>
                <a:gd name="connsiteY1" fmla="*/ 0 h 623787"/>
                <a:gd name="connsiteX2" fmla="*/ 6717792 w 6717792"/>
                <a:gd name="connsiteY2" fmla="*/ 311894 h 623787"/>
                <a:gd name="connsiteX3" fmla="*/ 6405899 w 6717792"/>
                <a:gd name="connsiteY3" fmla="*/ 623787 h 623787"/>
                <a:gd name="connsiteX4" fmla="*/ 0 w 6717792"/>
                <a:gd name="connsiteY4" fmla="*/ 623787 h 623787"/>
                <a:gd name="connsiteX5" fmla="*/ 0 w 6717792"/>
                <a:gd name="connsiteY5" fmla="*/ 0 h 6237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717792" h="623787">
                  <a:moveTo>
                    <a:pt x="6717792" y="623786"/>
                  </a:moveTo>
                  <a:lnTo>
                    <a:pt x="311893" y="623786"/>
                  </a:lnTo>
                  <a:lnTo>
                    <a:pt x="0" y="311893"/>
                  </a:lnTo>
                  <a:lnTo>
                    <a:pt x="311893" y="1"/>
                  </a:lnTo>
                  <a:lnTo>
                    <a:pt x="6717792" y="1"/>
                  </a:lnTo>
                  <a:lnTo>
                    <a:pt x="6717792" y="623786"/>
                  </a:lnTo>
                  <a:close/>
                </a:path>
              </a:pathLst>
            </a:custGeom>
            <a:grpFill/>
            <a:ln>
              <a:solidFill>
                <a:srgbClr val="002060"/>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431020" tIns="106681" rIns="199136" bIns="106680" numCol="1" spcCol="1270" anchor="ctr" anchorCtr="0">
              <a:noAutofit/>
            </a:bodyPr>
            <a:lstStyle/>
            <a:p>
              <a:pPr lvl="0" algn="ctr" defTabSz="1244600" rtl="0">
                <a:lnSpc>
                  <a:spcPct val="90000"/>
                </a:lnSpc>
                <a:spcBef>
                  <a:spcPct val="0"/>
                </a:spcBef>
                <a:spcAft>
                  <a:spcPct val="35000"/>
                </a:spcAft>
              </a:pPr>
              <a:r>
                <a:rPr lang="en-US" sz="2800" kern="1200" smtClean="0">
                  <a:solidFill>
                    <a:srgbClr val="002060"/>
                  </a:solidFill>
                </a:rPr>
                <a:t>Drafting</a:t>
              </a:r>
              <a:endParaRPr lang="en-IN" sz="2800" kern="1200">
                <a:solidFill>
                  <a:srgbClr val="002060"/>
                </a:solidFill>
              </a:endParaRPr>
            </a:p>
          </p:txBody>
        </p:sp>
        <p:sp>
          <p:nvSpPr>
            <p:cNvPr id="15" name="Oval 14"/>
            <p:cNvSpPr/>
            <p:nvPr/>
          </p:nvSpPr>
          <p:spPr>
            <a:xfrm>
              <a:off x="2145727" y="5222408"/>
              <a:ext cx="623787" cy="623787"/>
            </a:xfrm>
            <a:prstGeom prst="ellipse">
              <a:avLst/>
            </a:prstGeom>
            <a:grpFill/>
            <a:ln>
              <a:solidFill>
                <a:srgbClr val="002060"/>
              </a:solidFill>
            </a:ln>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a:schemeClr val="lt1">
                <a:hueOff val="0"/>
                <a:satOff val="0"/>
                <a:lumOff val="0"/>
                <a:alphaOff val="0"/>
              </a:schemeClr>
            </a:fontRef>
          </p:style>
        </p:sp>
        <p:sp>
          <p:nvSpPr>
            <p:cNvPr id="16" name="Freeform 15"/>
            <p:cNvSpPr/>
            <p:nvPr/>
          </p:nvSpPr>
          <p:spPr>
            <a:xfrm rot="21600000">
              <a:off x="2457621" y="6022536"/>
              <a:ext cx="6717792" cy="623788"/>
            </a:xfrm>
            <a:custGeom>
              <a:avLst/>
              <a:gdLst>
                <a:gd name="connsiteX0" fmla="*/ 0 w 6717792"/>
                <a:gd name="connsiteY0" fmla="*/ 0 h 623787"/>
                <a:gd name="connsiteX1" fmla="*/ 6405899 w 6717792"/>
                <a:gd name="connsiteY1" fmla="*/ 0 h 623787"/>
                <a:gd name="connsiteX2" fmla="*/ 6717792 w 6717792"/>
                <a:gd name="connsiteY2" fmla="*/ 311894 h 623787"/>
                <a:gd name="connsiteX3" fmla="*/ 6405899 w 6717792"/>
                <a:gd name="connsiteY3" fmla="*/ 623787 h 623787"/>
                <a:gd name="connsiteX4" fmla="*/ 0 w 6717792"/>
                <a:gd name="connsiteY4" fmla="*/ 623787 h 623787"/>
                <a:gd name="connsiteX5" fmla="*/ 0 w 6717792"/>
                <a:gd name="connsiteY5" fmla="*/ 0 h 6237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717792" h="623787">
                  <a:moveTo>
                    <a:pt x="6717792" y="623786"/>
                  </a:moveTo>
                  <a:lnTo>
                    <a:pt x="311893" y="623786"/>
                  </a:lnTo>
                  <a:lnTo>
                    <a:pt x="0" y="311893"/>
                  </a:lnTo>
                  <a:lnTo>
                    <a:pt x="311893" y="1"/>
                  </a:lnTo>
                  <a:lnTo>
                    <a:pt x="6717792" y="1"/>
                  </a:lnTo>
                  <a:lnTo>
                    <a:pt x="6717792" y="623786"/>
                  </a:lnTo>
                  <a:close/>
                </a:path>
              </a:pathLst>
            </a:custGeom>
            <a:grpFill/>
            <a:ln>
              <a:solidFill>
                <a:srgbClr val="002060"/>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431020" tIns="106681" rIns="199136" bIns="106680" numCol="1" spcCol="1270" anchor="ctr" anchorCtr="0">
              <a:noAutofit/>
            </a:bodyPr>
            <a:lstStyle/>
            <a:p>
              <a:pPr lvl="0" algn="ctr" defTabSz="1244600" rtl="0">
                <a:lnSpc>
                  <a:spcPct val="90000"/>
                </a:lnSpc>
                <a:spcBef>
                  <a:spcPct val="0"/>
                </a:spcBef>
                <a:spcAft>
                  <a:spcPct val="35000"/>
                </a:spcAft>
              </a:pPr>
              <a:r>
                <a:rPr lang="en-US" sz="2800" kern="1200" smtClean="0">
                  <a:solidFill>
                    <a:srgbClr val="002060"/>
                  </a:solidFill>
                </a:rPr>
                <a:t>Advocacy</a:t>
              </a:r>
              <a:endParaRPr lang="en-IN" sz="2800" kern="1200">
                <a:solidFill>
                  <a:srgbClr val="002060"/>
                </a:solidFill>
              </a:endParaRPr>
            </a:p>
          </p:txBody>
        </p:sp>
        <p:sp>
          <p:nvSpPr>
            <p:cNvPr id="17" name="Oval 16"/>
            <p:cNvSpPr/>
            <p:nvPr/>
          </p:nvSpPr>
          <p:spPr>
            <a:xfrm>
              <a:off x="2145727" y="6022537"/>
              <a:ext cx="623787" cy="623787"/>
            </a:xfrm>
            <a:prstGeom prst="ellipse">
              <a:avLst/>
            </a:prstGeom>
            <a:grpFill/>
            <a:ln>
              <a:solidFill>
                <a:srgbClr val="002060"/>
              </a:solidFill>
            </a:ln>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a:schemeClr val="lt1">
                <a:hueOff val="0"/>
                <a:satOff val="0"/>
                <a:lumOff val="0"/>
                <a:alphaOff val="0"/>
              </a:schemeClr>
            </a:fontRef>
          </p:style>
        </p:sp>
      </p:grpSp>
      <p:sp>
        <p:nvSpPr>
          <p:cNvPr id="18" name="Right Arrow 17"/>
          <p:cNvSpPr/>
          <p:nvPr/>
        </p:nvSpPr>
        <p:spPr>
          <a:xfrm>
            <a:off x="2264229" y="3004458"/>
            <a:ext cx="391885" cy="23222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9" name="Right Arrow 18"/>
          <p:cNvSpPr/>
          <p:nvPr/>
        </p:nvSpPr>
        <p:spPr>
          <a:xfrm>
            <a:off x="2286003" y="3839032"/>
            <a:ext cx="391885" cy="23222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20" name="Right Arrow 19"/>
          <p:cNvSpPr/>
          <p:nvPr/>
        </p:nvSpPr>
        <p:spPr>
          <a:xfrm>
            <a:off x="2293259" y="4615541"/>
            <a:ext cx="391885" cy="23222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21" name="Right Arrow 20"/>
          <p:cNvSpPr/>
          <p:nvPr/>
        </p:nvSpPr>
        <p:spPr>
          <a:xfrm>
            <a:off x="2271484" y="5435602"/>
            <a:ext cx="391885" cy="23222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22" name="Right Arrow 21"/>
          <p:cNvSpPr/>
          <p:nvPr/>
        </p:nvSpPr>
        <p:spPr>
          <a:xfrm>
            <a:off x="2264227" y="6255661"/>
            <a:ext cx="391885" cy="23222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Tree>
    <p:extLst>
      <p:ext uri="{BB962C8B-B14F-4D97-AF65-F5344CB8AC3E}">
        <p14:creationId xmlns:p14="http://schemas.microsoft.com/office/powerpoint/2010/main" val="317216285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1"/>
          <p:cNvSpPr/>
          <p:nvPr/>
        </p:nvSpPr>
        <p:spPr>
          <a:xfrm>
            <a:off x="548640" y="320040"/>
            <a:ext cx="10972800" cy="640080"/>
          </a:xfrm>
          <a:prstGeom prst="rect">
            <a:avLst/>
          </a:prstGeom>
          <a:noFill/>
          <a:ln/>
        </p:spPr>
        <p:txBody>
          <a:bodyPr wrap="square" rtlCol="0" anchor="ctr"/>
          <a:lstStyle/>
          <a:p>
            <a:pPr marL="0" indent="0">
              <a:buNone/>
            </a:pPr>
            <a:r>
              <a:rPr lang="en-US" sz="4000" b="1" dirty="0">
                <a:solidFill>
                  <a:srgbClr val="1E2761"/>
                </a:solidFill>
                <a:latin typeface="Cambria" pitchFamily="34" charset="0"/>
                <a:ea typeface="Cambria" pitchFamily="34" charset="-122"/>
                <a:cs typeface="Cambria" pitchFamily="34" charset="-120"/>
              </a:rPr>
              <a:t>Pre-deposit in tax-demand matters</a:t>
            </a:r>
            <a:endParaRPr lang="en-US" sz="4000" dirty="0"/>
          </a:p>
        </p:txBody>
      </p:sp>
      <p:sp>
        <p:nvSpPr>
          <p:cNvPr id="3" name="TextBox 2"/>
          <p:cNvSpPr txBox="1"/>
          <p:nvPr/>
        </p:nvSpPr>
        <p:spPr>
          <a:xfrm>
            <a:off x="548640" y="2264229"/>
            <a:ext cx="10641873" cy="3477875"/>
          </a:xfrm>
          <a:prstGeom prst="rect">
            <a:avLst/>
          </a:prstGeom>
          <a:noFill/>
        </p:spPr>
        <p:txBody>
          <a:bodyPr wrap="square" rtlCol="0">
            <a:spAutoFit/>
          </a:bodyPr>
          <a:lstStyle/>
          <a:p>
            <a:pPr algn="just"/>
            <a:r>
              <a:rPr lang="en-IN" sz="2000" i="1" dirty="0" smtClean="0"/>
              <a:t>“(</a:t>
            </a:r>
            <a:r>
              <a:rPr lang="en-IN" sz="2000" i="1" dirty="0"/>
              <a:t>8) No appeal shall be filed under sub-section (1), unless the appellant has paid-</a:t>
            </a:r>
          </a:p>
          <a:p>
            <a:pPr algn="just"/>
            <a:r>
              <a:rPr lang="en-IN" sz="2000" i="1" dirty="0"/>
              <a:t>(a) in full, such part of the amount of tax, interest, fine, fee and penalty arising from the impugned order, as is admitted by him, and</a:t>
            </a:r>
          </a:p>
          <a:p>
            <a:pPr algn="just"/>
            <a:r>
              <a:rPr lang="en-IN" sz="2000" i="1" dirty="0"/>
              <a:t>(b) a sum equal to </a:t>
            </a:r>
            <a:r>
              <a:rPr lang="en-IN" sz="2000" i="1" baseline="30000" dirty="0"/>
              <a:t>5</a:t>
            </a:r>
            <a:r>
              <a:rPr lang="en-IN" sz="2000" i="1" dirty="0"/>
              <a:t>[ten per cent.] of the remaining amount of tax in dispute, in addition to the amount paid under sub-section (6) of </a:t>
            </a:r>
            <a:r>
              <a:rPr lang="en-IN" sz="2000" i="1" dirty="0">
                <a:hlinkClick r:id="rId2"/>
              </a:rPr>
              <a:t>section 107</a:t>
            </a:r>
            <a:r>
              <a:rPr lang="en-IN" sz="2000" i="1" dirty="0"/>
              <a:t>, arising from the said order, </a:t>
            </a:r>
            <a:r>
              <a:rPr lang="en-IN" sz="2000" i="1" baseline="30000" dirty="0"/>
              <a:t>3</a:t>
            </a:r>
            <a:r>
              <a:rPr lang="en-IN" sz="2000" i="1" dirty="0"/>
              <a:t>[subject to a maximum of </a:t>
            </a:r>
            <a:r>
              <a:rPr lang="en-IN" sz="2000" i="1" baseline="30000" dirty="0"/>
              <a:t>5</a:t>
            </a:r>
            <a:r>
              <a:rPr lang="en-IN" sz="2000" i="1" dirty="0"/>
              <a:t>[twenty crore rupees]] , in relation to which the appeal has been filed.</a:t>
            </a:r>
          </a:p>
          <a:p>
            <a:pPr algn="just"/>
            <a:r>
              <a:rPr lang="en-IN" sz="2000" i="1" baseline="30000" dirty="0"/>
              <a:t>6</a:t>
            </a:r>
            <a:r>
              <a:rPr lang="en-IN" sz="2000" i="1" dirty="0"/>
              <a:t>[Provided that in case of any order demanding penalty without involving demand of any tax, no appeal shall be filed against such order unless a sum equal to ten per cent. of the said penalty, in addition to the amount payable under the proviso to sub-section (6) of section 107 has been paid by the appellant</a:t>
            </a:r>
            <a:r>
              <a:rPr lang="en-IN" sz="2000" i="1" dirty="0" smtClean="0"/>
              <a:t>.]”</a:t>
            </a:r>
            <a:endParaRPr lang="en-IN" sz="2000" i="1" dirty="0"/>
          </a:p>
          <a:p>
            <a:pPr algn="just"/>
            <a:endParaRPr lang="en-IN" sz="2000" i="1" dirty="0"/>
          </a:p>
        </p:txBody>
      </p:sp>
      <p:sp>
        <p:nvSpPr>
          <p:cNvPr id="4" name="Text 1"/>
          <p:cNvSpPr/>
          <p:nvPr/>
        </p:nvSpPr>
        <p:spPr>
          <a:xfrm>
            <a:off x="548640" y="1424570"/>
            <a:ext cx="11064240" cy="365760"/>
          </a:xfrm>
          <a:prstGeom prst="rect">
            <a:avLst/>
          </a:prstGeom>
          <a:noFill/>
          <a:ln/>
        </p:spPr>
        <p:txBody>
          <a:bodyPr wrap="square" rtlCol="0" anchor="ctr"/>
          <a:lstStyle/>
          <a:p>
            <a:pPr marL="0" indent="0">
              <a:buNone/>
            </a:pPr>
            <a:r>
              <a:rPr lang="en-US" sz="3600" b="1" dirty="0" smtClean="0">
                <a:latin typeface="Calibri" pitchFamily="34" charset="0"/>
                <a:ea typeface="Calibri" pitchFamily="34" charset="-122"/>
                <a:cs typeface="Calibri" pitchFamily="34" charset="-120"/>
              </a:rPr>
              <a:t>Section 112(8) reads as below:</a:t>
            </a:r>
            <a:endParaRPr lang="en-US" sz="3600" b="1" dirty="0"/>
          </a:p>
        </p:txBody>
      </p:sp>
    </p:spTree>
    <p:extLst>
      <p:ext uri="{BB962C8B-B14F-4D97-AF65-F5344CB8AC3E}">
        <p14:creationId xmlns:p14="http://schemas.microsoft.com/office/powerpoint/2010/main" val="385210565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12188952" cy="91440"/>
          </a:xfrm>
          <a:prstGeom prst="rect">
            <a:avLst/>
          </a:prstGeom>
          <a:solidFill>
            <a:srgbClr val="C8932A"/>
          </a:solidFill>
          <a:ln/>
        </p:spPr>
      </p:sp>
      <p:sp>
        <p:nvSpPr>
          <p:cNvPr id="3" name="Text 1"/>
          <p:cNvSpPr/>
          <p:nvPr/>
        </p:nvSpPr>
        <p:spPr>
          <a:xfrm>
            <a:off x="548640" y="320040"/>
            <a:ext cx="10972800" cy="640080"/>
          </a:xfrm>
          <a:prstGeom prst="rect">
            <a:avLst/>
          </a:prstGeom>
          <a:noFill/>
          <a:ln/>
        </p:spPr>
        <p:txBody>
          <a:bodyPr wrap="square" rtlCol="0" anchor="ctr"/>
          <a:lstStyle/>
          <a:p>
            <a:pPr marL="0" indent="0">
              <a:buNone/>
            </a:pPr>
            <a:r>
              <a:rPr lang="en-US" sz="4000" b="1" dirty="0">
                <a:solidFill>
                  <a:srgbClr val="1E2761"/>
                </a:solidFill>
                <a:latin typeface="Cambria" pitchFamily="34" charset="0"/>
                <a:ea typeface="Cambria" pitchFamily="34" charset="-122"/>
                <a:cs typeface="Cambria" pitchFamily="34" charset="-120"/>
              </a:rPr>
              <a:t>Pre-deposit in tax-demand matters</a:t>
            </a:r>
            <a:endParaRPr lang="en-US" sz="4000" dirty="0"/>
          </a:p>
        </p:txBody>
      </p:sp>
      <p:sp>
        <p:nvSpPr>
          <p:cNvPr id="4" name="Text 2"/>
          <p:cNvSpPr/>
          <p:nvPr/>
        </p:nvSpPr>
        <p:spPr>
          <a:xfrm>
            <a:off x="548640" y="960120"/>
            <a:ext cx="10972800" cy="365760"/>
          </a:xfrm>
          <a:prstGeom prst="rect">
            <a:avLst/>
          </a:prstGeom>
          <a:noFill/>
          <a:ln/>
        </p:spPr>
        <p:txBody>
          <a:bodyPr wrap="square" rtlCol="0" anchor="ctr"/>
          <a:lstStyle/>
          <a:p>
            <a:pPr marL="0" indent="0">
              <a:buNone/>
            </a:pPr>
            <a:r>
              <a:rPr lang="en-US" i="1" dirty="0">
                <a:solidFill>
                  <a:srgbClr val="5A6478"/>
                </a:solidFill>
                <a:latin typeface="Calibri" pitchFamily="34" charset="0"/>
                <a:ea typeface="Calibri" pitchFamily="34" charset="-122"/>
                <a:cs typeface="Calibri" pitchFamily="34" charset="-120"/>
              </a:rPr>
              <a:t>A precise formulation is essential: the expressions "tax" and "penalty" must not be conflated within a single formula</a:t>
            </a:r>
            <a:endParaRPr lang="en-US" dirty="0"/>
          </a:p>
        </p:txBody>
      </p:sp>
      <p:graphicFrame>
        <p:nvGraphicFramePr>
          <p:cNvPr id="10" name="Table 0"/>
          <p:cNvGraphicFramePr>
            <a:graphicFrameLocks noGrp="1"/>
          </p:cNvGraphicFramePr>
          <p:nvPr>
            <p:extLst>
              <p:ext uri="{D42A27DB-BD31-4B8C-83A1-F6EECF244321}">
                <p14:modId xmlns:p14="http://schemas.microsoft.com/office/powerpoint/2010/main" val="2281298292"/>
              </p:ext>
            </p:extLst>
          </p:nvPr>
        </p:nvGraphicFramePr>
        <p:xfrm>
          <a:off x="548640" y="1554480"/>
          <a:ext cx="11064240" cy="4800600"/>
        </p:xfrm>
        <a:graphic>
          <a:graphicData uri="http://schemas.openxmlformats.org/drawingml/2006/table">
            <a:tbl>
              <a:tblPr/>
              <a:tblGrid>
                <a:gridCol w="2468880">
                  <a:extLst>
                    <a:ext uri="{9D8B030D-6E8A-4147-A177-3AD203B41FA5}">
                      <a16:colId xmlns:a16="http://schemas.microsoft.com/office/drawing/2014/main" val="20000"/>
                    </a:ext>
                  </a:extLst>
                </a:gridCol>
                <a:gridCol w="4023360">
                  <a:extLst>
                    <a:ext uri="{9D8B030D-6E8A-4147-A177-3AD203B41FA5}">
                      <a16:colId xmlns:a16="http://schemas.microsoft.com/office/drawing/2014/main" val="20001"/>
                    </a:ext>
                  </a:extLst>
                </a:gridCol>
                <a:gridCol w="4572000">
                  <a:extLst>
                    <a:ext uri="{9D8B030D-6E8A-4147-A177-3AD203B41FA5}">
                      <a16:colId xmlns:a16="http://schemas.microsoft.com/office/drawing/2014/main" val="20002"/>
                    </a:ext>
                  </a:extLst>
                </a:gridCol>
              </a:tblGrid>
              <a:tr h="960120">
                <a:tc>
                  <a:txBody>
                    <a:bodyPr/>
                    <a:lstStyle/>
                    <a:p>
                      <a:pPr marL="0" indent="0">
                        <a:buNone/>
                      </a:pPr>
                      <a:r>
                        <a:rPr lang="en-US" sz="1600" b="1" dirty="0">
                          <a:solidFill>
                            <a:srgbClr val="FFFFFF"/>
                          </a:solidFill>
                          <a:latin typeface="Calibri" pitchFamily="34" charset="0"/>
                          <a:ea typeface="Calibri" pitchFamily="34" charset="-122"/>
                          <a:cs typeface="Calibri" pitchFamily="34" charset="-120"/>
                        </a:rPr>
                        <a:t>Stage</a:t>
                      </a:r>
                      <a:endParaRPr lang="en-US" sz="16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1E2761"/>
                    </a:solidFill>
                  </a:tcPr>
                </a:tc>
                <a:tc>
                  <a:txBody>
                    <a:bodyPr/>
                    <a:lstStyle/>
                    <a:p>
                      <a:pPr marL="0" indent="0">
                        <a:buNone/>
                      </a:pPr>
                      <a:r>
                        <a:rPr lang="en-US" sz="1600" b="1" dirty="0">
                          <a:solidFill>
                            <a:srgbClr val="FFFFFF"/>
                          </a:solidFill>
                          <a:latin typeface="Calibri" pitchFamily="34" charset="0"/>
                          <a:ea typeface="Calibri" pitchFamily="34" charset="-122"/>
                          <a:cs typeface="Calibri" pitchFamily="34" charset="-120"/>
                        </a:rPr>
                        <a:t>Requirement</a:t>
                      </a:r>
                      <a:endParaRPr lang="en-US" sz="16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1E2761"/>
                    </a:solidFill>
                  </a:tcPr>
                </a:tc>
                <a:tc>
                  <a:txBody>
                    <a:bodyPr/>
                    <a:lstStyle/>
                    <a:p>
                      <a:pPr marL="0" indent="0">
                        <a:buNone/>
                      </a:pPr>
                      <a:r>
                        <a:rPr lang="en-US" sz="1600" b="1" dirty="0">
                          <a:solidFill>
                            <a:srgbClr val="FFFFFF"/>
                          </a:solidFill>
                          <a:latin typeface="Calibri" pitchFamily="34" charset="0"/>
                          <a:ea typeface="Calibri" pitchFamily="34" charset="-122"/>
                          <a:cs typeface="Calibri" pitchFamily="34" charset="-120"/>
                        </a:rPr>
                        <a:t>Practical note</a:t>
                      </a:r>
                      <a:endParaRPr lang="en-US" sz="16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1E2761"/>
                    </a:solidFill>
                  </a:tcPr>
                </a:tc>
                <a:extLst>
                  <a:ext uri="{0D108BD9-81ED-4DB2-BD59-A6C34878D82A}">
                    <a16:rowId xmlns:a16="http://schemas.microsoft.com/office/drawing/2014/main" val="10000"/>
                  </a:ext>
                </a:extLst>
              </a:tr>
              <a:tr h="960120">
                <a:tc>
                  <a:txBody>
                    <a:bodyPr/>
                    <a:lstStyle/>
                    <a:p>
                      <a:pPr marL="0" indent="0">
                        <a:buNone/>
                      </a:pPr>
                      <a:r>
                        <a:rPr lang="en-US" sz="1600" dirty="0">
                          <a:solidFill>
                            <a:srgbClr val="1A1A2E"/>
                          </a:solidFill>
                          <a:latin typeface="Calibri" pitchFamily="34" charset="0"/>
                          <a:ea typeface="Calibri" pitchFamily="34" charset="-122"/>
                          <a:cs typeface="Calibri" pitchFamily="34" charset="-120"/>
                        </a:rPr>
                        <a:t>Before the First Appellate Authority</a:t>
                      </a:r>
                      <a:endParaRPr lang="en-US" sz="16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just">
                        <a:buNone/>
                      </a:pPr>
                      <a:r>
                        <a:rPr lang="en-US" sz="1600" dirty="0">
                          <a:solidFill>
                            <a:srgbClr val="1A1A2E"/>
                          </a:solidFill>
                          <a:latin typeface="Calibri" pitchFamily="34" charset="0"/>
                          <a:ea typeface="Calibri" pitchFamily="34" charset="-122"/>
                          <a:cs typeface="Calibri" pitchFamily="34" charset="-120"/>
                        </a:rPr>
                        <a:t>Ten per centum of the disputed tax, under Section 107(6)</a:t>
                      </a:r>
                      <a:endParaRPr lang="en-US" sz="16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buNone/>
                      </a:pPr>
                      <a:r>
                        <a:rPr lang="en-US" sz="1600" dirty="0">
                          <a:solidFill>
                            <a:srgbClr val="5A6478"/>
                          </a:solidFill>
                          <a:latin typeface="Calibri" pitchFamily="34" charset="0"/>
                          <a:ea typeface="Calibri" pitchFamily="34" charset="-122"/>
                          <a:cs typeface="Calibri" pitchFamily="34" charset="-120"/>
                        </a:rPr>
                        <a:t>In addition to the admitted tax, interest, fine, fee and penalty, which must be discharged in full</a:t>
                      </a:r>
                      <a:endParaRPr lang="en-US" sz="16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960120">
                <a:tc>
                  <a:txBody>
                    <a:bodyPr/>
                    <a:lstStyle/>
                    <a:p>
                      <a:pPr marL="0" indent="0">
                        <a:buNone/>
                      </a:pPr>
                      <a:r>
                        <a:rPr lang="en-US" sz="1600" dirty="0">
                          <a:solidFill>
                            <a:srgbClr val="1A1A2E"/>
                          </a:solidFill>
                          <a:latin typeface="Calibri" pitchFamily="34" charset="0"/>
                          <a:ea typeface="Calibri" pitchFamily="34" charset="-122"/>
                          <a:cs typeface="Calibri" pitchFamily="34" charset="-120"/>
                        </a:rPr>
                        <a:t>Before the Tribunal</a:t>
                      </a:r>
                      <a:endParaRPr lang="en-US" sz="16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2F4FB"/>
                    </a:solidFill>
                  </a:tcPr>
                </a:tc>
                <a:tc>
                  <a:txBody>
                    <a:bodyPr/>
                    <a:lstStyle/>
                    <a:p>
                      <a:pPr marL="0" indent="0" algn="just">
                        <a:buNone/>
                      </a:pPr>
                      <a:r>
                        <a:rPr lang="en-US" sz="1600" dirty="0">
                          <a:solidFill>
                            <a:srgbClr val="1A1A2E"/>
                          </a:solidFill>
                          <a:latin typeface="Calibri" pitchFamily="34" charset="0"/>
                          <a:ea typeface="Calibri" pitchFamily="34" charset="-122"/>
                          <a:cs typeface="Calibri" pitchFamily="34" charset="-120"/>
                        </a:rPr>
                        <a:t>A further ten per centum of the tax remaining in dispute, under Section 112(8)</a:t>
                      </a:r>
                      <a:endParaRPr lang="en-US" sz="16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2F4FB"/>
                    </a:solidFill>
                  </a:tcPr>
                </a:tc>
                <a:tc>
                  <a:txBody>
                    <a:bodyPr/>
                    <a:lstStyle/>
                    <a:p>
                      <a:pPr marL="0" indent="0" algn="just">
                        <a:buNone/>
                      </a:pPr>
                      <a:r>
                        <a:rPr lang="en-US" sz="1600" dirty="0">
                          <a:solidFill>
                            <a:srgbClr val="5A6478"/>
                          </a:solidFill>
                          <a:latin typeface="Calibri" pitchFamily="34" charset="0"/>
                          <a:ea typeface="Calibri" pitchFamily="34" charset="-122"/>
                          <a:cs typeface="Calibri" pitchFamily="34" charset="-120"/>
                        </a:rPr>
                        <a:t>This sum is payable over and above the amount already deposited at the first appellate stage</a:t>
                      </a:r>
                      <a:endParaRPr lang="en-US" sz="16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2F4FB"/>
                    </a:solidFill>
                  </a:tcPr>
                </a:tc>
                <a:extLst>
                  <a:ext uri="{0D108BD9-81ED-4DB2-BD59-A6C34878D82A}">
                    <a16:rowId xmlns:a16="http://schemas.microsoft.com/office/drawing/2014/main" val="10002"/>
                  </a:ext>
                </a:extLst>
              </a:tr>
              <a:tr h="960120">
                <a:tc>
                  <a:txBody>
                    <a:bodyPr/>
                    <a:lstStyle/>
                    <a:p>
                      <a:pPr marL="0" indent="0">
                        <a:buNone/>
                      </a:pPr>
                      <a:r>
                        <a:rPr lang="en-US" sz="1600" dirty="0">
                          <a:solidFill>
                            <a:srgbClr val="1A1A2E"/>
                          </a:solidFill>
                          <a:latin typeface="Calibri" pitchFamily="34" charset="0"/>
                          <a:ea typeface="Calibri" pitchFamily="34" charset="-122"/>
                          <a:cs typeface="Calibri" pitchFamily="34" charset="-120"/>
                        </a:rPr>
                        <a:t>Statutory ceilings</a:t>
                      </a:r>
                      <a:endParaRPr lang="en-US" sz="16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just">
                        <a:buNone/>
                      </a:pPr>
                      <a:r>
                        <a:rPr lang="en-US" sz="1600" dirty="0">
                          <a:solidFill>
                            <a:srgbClr val="1A1A2E"/>
                          </a:solidFill>
                          <a:latin typeface="Calibri" pitchFamily="34" charset="0"/>
                          <a:ea typeface="Calibri" pitchFamily="34" charset="-122"/>
                          <a:cs typeface="Calibri" pitchFamily="34" charset="-120"/>
                        </a:rPr>
                        <a:t>CGST: ₹20 crore; SGST: ₹20 crore; IGST: effectively ₹40 crore</a:t>
                      </a:r>
                      <a:endParaRPr lang="en-US" sz="16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buNone/>
                      </a:pPr>
                      <a:r>
                        <a:rPr lang="en-US" sz="1600" dirty="0">
                          <a:solidFill>
                            <a:srgbClr val="5A6478"/>
                          </a:solidFill>
                          <a:latin typeface="Calibri" pitchFamily="34" charset="0"/>
                          <a:ea typeface="Calibri" pitchFamily="34" charset="-122"/>
                          <a:cs typeface="Calibri" pitchFamily="34" charset="-120"/>
                        </a:rPr>
                        <a:t>The applicable cap must be applied with care, having regard to the tax head and the terms of the order</a:t>
                      </a:r>
                      <a:endParaRPr lang="en-US" sz="16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960120">
                <a:tc>
                  <a:txBody>
                    <a:bodyPr/>
                    <a:lstStyle/>
                    <a:p>
                      <a:pPr marL="0" indent="0">
                        <a:buNone/>
                      </a:pPr>
                      <a:r>
                        <a:rPr lang="en-US" sz="1600" dirty="0">
                          <a:solidFill>
                            <a:srgbClr val="1A1A2E"/>
                          </a:solidFill>
                          <a:latin typeface="Calibri" pitchFamily="34" charset="0"/>
                          <a:ea typeface="Calibri" pitchFamily="34" charset="-122"/>
                          <a:cs typeface="Calibri" pitchFamily="34" charset="-120"/>
                        </a:rPr>
                        <a:t>Deemed stay</a:t>
                      </a:r>
                      <a:endParaRPr lang="en-US" sz="16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2F4FB"/>
                    </a:solidFill>
                  </a:tcPr>
                </a:tc>
                <a:tc>
                  <a:txBody>
                    <a:bodyPr/>
                    <a:lstStyle/>
                    <a:p>
                      <a:pPr marL="0" indent="0" algn="just">
                        <a:buNone/>
                      </a:pPr>
                      <a:r>
                        <a:rPr lang="en-US" sz="1600" dirty="0">
                          <a:solidFill>
                            <a:srgbClr val="1A1A2E"/>
                          </a:solidFill>
                          <a:latin typeface="Calibri" pitchFamily="34" charset="0"/>
                          <a:ea typeface="Calibri" pitchFamily="34" charset="-122"/>
                          <a:cs typeface="Calibri" pitchFamily="34" charset="-120"/>
                        </a:rPr>
                        <a:t>The balance of the recovery stands stayed upon compliance with Section 112(8)</a:t>
                      </a:r>
                      <a:endParaRPr lang="en-US" sz="16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2F4FB"/>
                    </a:solidFill>
                  </a:tcPr>
                </a:tc>
                <a:tc>
                  <a:txBody>
                    <a:bodyPr/>
                    <a:lstStyle/>
                    <a:p>
                      <a:pPr marL="0" indent="0">
                        <a:buNone/>
                      </a:pPr>
                      <a:r>
                        <a:rPr lang="en-US" sz="1600" dirty="0">
                          <a:solidFill>
                            <a:srgbClr val="5A6478"/>
                          </a:solidFill>
                          <a:latin typeface="Calibri" pitchFamily="34" charset="0"/>
                          <a:ea typeface="Calibri" pitchFamily="34" charset="-122"/>
                          <a:cs typeface="Calibri" pitchFamily="34" charset="-120"/>
                        </a:rPr>
                        <a:t>Subject to correct mapping of payments and the due filing of the appeal</a:t>
                      </a:r>
                      <a:endParaRPr lang="en-US" sz="16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2F4FB"/>
                    </a:solidFill>
                  </a:tcPr>
                </a:tc>
                <a:extLst>
                  <a:ext uri="{0D108BD9-81ED-4DB2-BD59-A6C34878D82A}">
                    <a16:rowId xmlns:a16="http://schemas.microsoft.com/office/drawing/2014/main" val="10004"/>
                  </a:ext>
                </a:extLst>
              </a:tr>
            </a:tbl>
          </a:graphicData>
        </a:graphic>
      </p:graphicFrame>
      <p:sp>
        <p:nvSpPr>
          <p:cNvPr id="6" name="Shape 3"/>
          <p:cNvSpPr/>
          <p:nvPr/>
        </p:nvSpPr>
        <p:spPr>
          <a:xfrm>
            <a:off x="457200" y="6446520"/>
            <a:ext cx="11247120" cy="0"/>
          </a:xfrm>
          <a:prstGeom prst="line">
            <a:avLst/>
          </a:prstGeom>
          <a:noFill/>
          <a:ln w="12700">
            <a:solidFill>
              <a:srgbClr val="E2E8F0"/>
            </a:solidFill>
            <a:prstDash val="solid"/>
          </a:ln>
        </p:spPr>
      </p:sp>
    </p:spTree>
    <p:extLst>
      <p:ext uri="{BB962C8B-B14F-4D97-AF65-F5344CB8AC3E}">
        <p14:creationId xmlns:p14="http://schemas.microsoft.com/office/powerpoint/2010/main" val="183216583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12188952" cy="91440"/>
          </a:xfrm>
          <a:prstGeom prst="rect">
            <a:avLst/>
          </a:prstGeom>
          <a:solidFill>
            <a:srgbClr val="C8932A"/>
          </a:solidFill>
          <a:ln/>
        </p:spPr>
      </p:sp>
      <p:sp>
        <p:nvSpPr>
          <p:cNvPr id="3" name="Text 1"/>
          <p:cNvSpPr/>
          <p:nvPr/>
        </p:nvSpPr>
        <p:spPr>
          <a:xfrm>
            <a:off x="548640" y="610326"/>
            <a:ext cx="10972800" cy="640080"/>
          </a:xfrm>
          <a:prstGeom prst="rect">
            <a:avLst/>
          </a:prstGeom>
          <a:noFill/>
          <a:ln/>
        </p:spPr>
        <p:txBody>
          <a:bodyPr wrap="square" rtlCol="0" anchor="ctr"/>
          <a:lstStyle/>
          <a:p>
            <a:pPr marL="0" indent="0">
              <a:buNone/>
            </a:pPr>
            <a:r>
              <a:rPr lang="en-US" sz="3600" b="1" dirty="0">
                <a:solidFill>
                  <a:srgbClr val="1E2761"/>
                </a:solidFill>
                <a:latin typeface="Cambria" pitchFamily="34" charset="0"/>
                <a:ea typeface="Cambria" pitchFamily="34" charset="-122"/>
                <a:cs typeface="Cambria" pitchFamily="34" charset="-120"/>
              </a:rPr>
              <a:t>Pre-deposit where the demand is confined to penalty</a:t>
            </a:r>
            <a:endParaRPr lang="en-US" sz="3600" dirty="0"/>
          </a:p>
        </p:txBody>
      </p:sp>
      <p:sp>
        <p:nvSpPr>
          <p:cNvPr id="4" name="Text 2"/>
          <p:cNvSpPr/>
          <p:nvPr/>
        </p:nvSpPr>
        <p:spPr>
          <a:xfrm>
            <a:off x="548640" y="1512389"/>
            <a:ext cx="10972800" cy="365760"/>
          </a:xfrm>
          <a:prstGeom prst="rect">
            <a:avLst/>
          </a:prstGeom>
          <a:noFill/>
          <a:ln/>
        </p:spPr>
        <p:txBody>
          <a:bodyPr wrap="square" rtlCol="0" anchor="ctr"/>
          <a:lstStyle/>
          <a:p>
            <a:pPr marL="0" indent="0">
              <a:buNone/>
            </a:pPr>
            <a:r>
              <a:rPr lang="en-US" sz="1600" i="1" dirty="0">
                <a:solidFill>
                  <a:srgbClr val="5A6478"/>
                </a:solidFill>
                <a:latin typeface="Calibri" pitchFamily="34" charset="0"/>
                <a:ea typeface="Calibri" pitchFamily="34" charset="-122"/>
                <a:cs typeface="Calibri" pitchFamily="34" charset="-120"/>
              </a:rPr>
              <a:t>Counsel must not assert, as a categorical proposition, that no pre-deposit attaches to an order passed prior to the amendment</a:t>
            </a:r>
            <a:endParaRPr lang="en-US" sz="1600" dirty="0"/>
          </a:p>
        </p:txBody>
      </p:sp>
      <p:sp>
        <p:nvSpPr>
          <p:cNvPr id="5" name="Shape 3"/>
          <p:cNvSpPr/>
          <p:nvPr/>
        </p:nvSpPr>
        <p:spPr>
          <a:xfrm>
            <a:off x="548640" y="2313575"/>
            <a:ext cx="5349240" cy="3913053"/>
          </a:xfrm>
          <a:prstGeom prst="rect">
            <a:avLst/>
          </a:prstGeom>
          <a:solidFill>
            <a:srgbClr val="EAF2FA"/>
          </a:solidFill>
          <a:ln/>
        </p:spPr>
      </p:sp>
      <p:sp>
        <p:nvSpPr>
          <p:cNvPr id="6" name="Text 4"/>
          <p:cNvSpPr/>
          <p:nvPr/>
        </p:nvSpPr>
        <p:spPr>
          <a:xfrm>
            <a:off x="822960" y="2542176"/>
            <a:ext cx="4800600" cy="411480"/>
          </a:xfrm>
          <a:prstGeom prst="rect">
            <a:avLst/>
          </a:prstGeom>
          <a:noFill/>
          <a:ln/>
        </p:spPr>
        <p:txBody>
          <a:bodyPr wrap="square" rtlCol="0" anchor="ctr"/>
          <a:lstStyle/>
          <a:p>
            <a:pPr marL="0" indent="0">
              <a:buNone/>
            </a:pPr>
            <a:r>
              <a:rPr lang="en-US" sz="2000" b="1" dirty="0">
                <a:solidFill>
                  <a:srgbClr val="1E2761"/>
                </a:solidFill>
                <a:latin typeface="Calibri" pitchFamily="34" charset="0"/>
                <a:ea typeface="Calibri" pitchFamily="34" charset="-122"/>
                <a:cs typeface="Calibri" pitchFamily="34" charset="-120"/>
              </a:rPr>
              <a:t>The position following the amendment</a:t>
            </a:r>
            <a:endParaRPr lang="en-US" sz="2000" dirty="0"/>
          </a:p>
        </p:txBody>
      </p:sp>
      <p:sp>
        <p:nvSpPr>
          <p:cNvPr id="7" name="Text 5"/>
          <p:cNvSpPr/>
          <p:nvPr/>
        </p:nvSpPr>
        <p:spPr>
          <a:xfrm>
            <a:off x="822960" y="3291839"/>
            <a:ext cx="4800600" cy="2423160"/>
          </a:xfrm>
          <a:prstGeom prst="rect">
            <a:avLst/>
          </a:prstGeom>
          <a:noFill/>
          <a:ln/>
        </p:spPr>
        <p:txBody>
          <a:bodyPr wrap="square" rtlCol="0" anchor="ctr"/>
          <a:lstStyle/>
          <a:p>
            <a:pPr marL="0" indent="0" algn="just">
              <a:lnSpc>
                <a:spcPct val="115000"/>
              </a:lnSpc>
              <a:buNone/>
            </a:pPr>
            <a:r>
              <a:rPr lang="en-US" sz="1600" dirty="0">
                <a:solidFill>
                  <a:srgbClr val="1A1A2E"/>
                </a:solidFill>
                <a:latin typeface="Calibri" pitchFamily="34" charset="0"/>
                <a:ea typeface="Calibri" pitchFamily="34" charset="-122"/>
                <a:cs typeface="Calibri" pitchFamily="34" charset="-120"/>
              </a:rPr>
              <a:t>Orders confined to penalty now attract a pre-deposit obligation by virtue of the provisos appended to Sections 107(6) and 112(8).</a:t>
            </a:r>
            <a:endParaRPr lang="en-US" sz="1600" dirty="0"/>
          </a:p>
          <a:p>
            <a:pPr marL="0" indent="0" algn="just">
              <a:lnSpc>
                <a:spcPct val="115000"/>
              </a:lnSpc>
              <a:buNone/>
            </a:pPr>
            <a:endParaRPr lang="en-US" sz="1600" dirty="0"/>
          </a:p>
          <a:p>
            <a:pPr marL="0" indent="0" algn="just">
              <a:lnSpc>
                <a:spcPct val="115000"/>
              </a:lnSpc>
              <a:buNone/>
            </a:pPr>
            <a:r>
              <a:rPr lang="en-US" sz="1600" dirty="0">
                <a:solidFill>
                  <a:srgbClr val="1A1A2E"/>
                </a:solidFill>
                <a:latin typeface="Calibri" pitchFamily="34" charset="0"/>
                <a:ea typeface="Calibri" pitchFamily="34" charset="-122"/>
                <a:cs typeface="Calibri" pitchFamily="34" charset="-120"/>
              </a:rPr>
              <a:t>At the stage of the Tribunal, the statutory text contemplates ten per centum of the penalty in dispute, in addition to the pre-deposit of penalty already effected at the first appellate stage, where applicable.</a:t>
            </a:r>
            <a:endParaRPr lang="en-US" sz="1600" dirty="0"/>
          </a:p>
          <a:p>
            <a:pPr marL="0" indent="0" algn="just">
              <a:lnSpc>
                <a:spcPct val="115000"/>
              </a:lnSpc>
              <a:buNone/>
            </a:pPr>
            <a:endParaRPr lang="en-US" sz="1600" dirty="0"/>
          </a:p>
          <a:p>
            <a:pPr marL="0" indent="0" algn="just">
              <a:lnSpc>
                <a:spcPct val="115000"/>
              </a:lnSpc>
              <a:buNone/>
            </a:pPr>
            <a:r>
              <a:rPr lang="en-US" sz="1600" dirty="0">
                <a:solidFill>
                  <a:srgbClr val="1A1A2E"/>
                </a:solidFill>
                <a:latin typeface="Calibri" pitchFamily="34" charset="0"/>
                <a:ea typeface="Calibri" pitchFamily="34" charset="-122"/>
                <a:cs typeface="Calibri" pitchFamily="34" charset="-120"/>
              </a:rPr>
              <a:t>This formulation is not to be mechanically merged with the formula applicable to tax-demand cases.</a:t>
            </a:r>
            <a:endParaRPr lang="en-US" sz="1600" dirty="0"/>
          </a:p>
        </p:txBody>
      </p:sp>
      <p:sp>
        <p:nvSpPr>
          <p:cNvPr id="8" name="Shape 6"/>
          <p:cNvSpPr/>
          <p:nvPr/>
        </p:nvSpPr>
        <p:spPr>
          <a:xfrm>
            <a:off x="6263640" y="2313575"/>
            <a:ext cx="5349240" cy="3913053"/>
          </a:xfrm>
          <a:prstGeom prst="rect">
            <a:avLst/>
          </a:prstGeom>
          <a:solidFill>
            <a:srgbClr val="FBEAEA"/>
          </a:solidFill>
          <a:ln/>
        </p:spPr>
      </p:sp>
      <p:sp>
        <p:nvSpPr>
          <p:cNvPr id="9" name="Text 7"/>
          <p:cNvSpPr/>
          <p:nvPr/>
        </p:nvSpPr>
        <p:spPr>
          <a:xfrm>
            <a:off x="6537960" y="2542176"/>
            <a:ext cx="4800600" cy="411480"/>
          </a:xfrm>
          <a:prstGeom prst="rect">
            <a:avLst/>
          </a:prstGeom>
          <a:noFill/>
          <a:ln/>
        </p:spPr>
        <p:txBody>
          <a:bodyPr wrap="square" rtlCol="0" anchor="ctr"/>
          <a:lstStyle/>
          <a:p>
            <a:pPr marL="0" indent="0">
              <a:buNone/>
            </a:pPr>
            <a:r>
              <a:rPr lang="en-US" sz="2000" b="1" dirty="0">
                <a:solidFill>
                  <a:srgbClr val="1E2761"/>
                </a:solidFill>
                <a:latin typeface="Calibri" pitchFamily="34" charset="0"/>
                <a:ea typeface="Calibri" pitchFamily="34" charset="-122"/>
                <a:cs typeface="Calibri" pitchFamily="34" charset="-120"/>
              </a:rPr>
              <a:t>Orders predating 1 October 2025</a:t>
            </a:r>
            <a:endParaRPr lang="en-US" sz="2000" dirty="0"/>
          </a:p>
        </p:txBody>
      </p:sp>
      <p:sp>
        <p:nvSpPr>
          <p:cNvPr id="10" name="Text 8"/>
          <p:cNvSpPr/>
          <p:nvPr/>
        </p:nvSpPr>
        <p:spPr>
          <a:xfrm>
            <a:off x="6537960" y="3291839"/>
            <a:ext cx="4800600" cy="2423160"/>
          </a:xfrm>
          <a:prstGeom prst="rect">
            <a:avLst/>
          </a:prstGeom>
          <a:noFill/>
          <a:ln/>
        </p:spPr>
        <p:txBody>
          <a:bodyPr wrap="square" rtlCol="0" anchor="ctr"/>
          <a:lstStyle/>
          <a:p>
            <a:pPr marL="0" indent="0" algn="just">
              <a:lnSpc>
                <a:spcPct val="115000"/>
              </a:lnSpc>
              <a:buNone/>
            </a:pPr>
            <a:r>
              <a:rPr lang="en-US" sz="1600" dirty="0">
                <a:solidFill>
                  <a:srgbClr val="1A1A2E"/>
                </a:solidFill>
                <a:latin typeface="Calibri" pitchFamily="34" charset="0"/>
                <a:ea typeface="Calibri" pitchFamily="34" charset="-122"/>
                <a:cs typeface="Calibri" pitchFamily="34" charset="-120"/>
              </a:rPr>
              <a:t>Where the right of appeal accrued prior to the amendment, an argument grounded in vested rights may legitimately be raised.</a:t>
            </a:r>
            <a:endParaRPr lang="en-US" sz="1600" dirty="0"/>
          </a:p>
          <a:p>
            <a:pPr marL="0" indent="0" algn="just">
              <a:lnSpc>
                <a:spcPct val="115000"/>
              </a:lnSpc>
              <a:buNone/>
            </a:pPr>
            <a:endParaRPr lang="en-US" sz="1600" dirty="0"/>
          </a:p>
          <a:p>
            <a:pPr marL="0" indent="0" algn="just">
              <a:lnSpc>
                <a:spcPct val="115000"/>
              </a:lnSpc>
              <a:buNone/>
            </a:pPr>
            <a:r>
              <a:rPr lang="en-US" sz="1600" dirty="0">
                <a:solidFill>
                  <a:srgbClr val="1A1A2E"/>
                </a:solidFill>
                <a:latin typeface="Calibri" pitchFamily="34" charset="0"/>
                <a:ea typeface="Calibri" pitchFamily="34" charset="-122"/>
                <a:cs typeface="Calibri" pitchFamily="34" charset="-120"/>
              </a:rPr>
              <a:t>Notwithstanding such an argument, the portal and the registry may nonetheless insist upon payment as a precondition to the filing of the appeal.</a:t>
            </a:r>
            <a:endParaRPr lang="en-US" sz="1600" dirty="0"/>
          </a:p>
          <a:p>
            <a:pPr marL="0" indent="0" algn="just">
              <a:lnSpc>
                <a:spcPct val="115000"/>
              </a:lnSpc>
              <a:buNone/>
            </a:pPr>
            <a:endParaRPr lang="en-US" sz="1600" dirty="0"/>
          </a:p>
          <a:p>
            <a:pPr marL="0" indent="0" algn="just">
              <a:lnSpc>
                <a:spcPct val="115000"/>
              </a:lnSpc>
              <a:buNone/>
            </a:pPr>
            <a:r>
              <a:rPr lang="en-US" sz="1600" dirty="0">
                <a:solidFill>
                  <a:srgbClr val="1A1A2E"/>
                </a:solidFill>
                <a:latin typeface="Calibri" pitchFamily="34" charset="0"/>
                <a:ea typeface="Calibri" pitchFamily="34" charset="-122"/>
                <a:cs typeface="Calibri" pitchFamily="34" charset="-120"/>
              </a:rPr>
              <a:t>Counsel must accordingly be prepared either to remit the sum under protest, or to file a speaking objection or application contesting the demand.</a:t>
            </a:r>
            <a:endParaRPr lang="en-US" sz="1600" dirty="0"/>
          </a:p>
        </p:txBody>
      </p:sp>
      <p:sp>
        <p:nvSpPr>
          <p:cNvPr id="11" name="Shape 9"/>
          <p:cNvSpPr/>
          <p:nvPr/>
        </p:nvSpPr>
        <p:spPr>
          <a:xfrm>
            <a:off x="457200" y="6446520"/>
            <a:ext cx="11247120" cy="0"/>
          </a:xfrm>
          <a:prstGeom prst="line">
            <a:avLst/>
          </a:prstGeom>
          <a:noFill/>
          <a:ln w="12700">
            <a:solidFill>
              <a:srgbClr val="E2E8F0"/>
            </a:solidFill>
            <a:prstDash val="solid"/>
          </a:ln>
        </p:spPr>
      </p:sp>
    </p:spTree>
    <p:extLst>
      <p:ext uri="{BB962C8B-B14F-4D97-AF65-F5344CB8AC3E}">
        <p14:creationId xmlns:p14="http://schemas.microsoft.com/office/powerpoint/2010/main" val="104106405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pic>
        <p:nvPicPr>
          <p:cNvPr id="84" name="Google Shape;84;p13" descr="image.png"/>
          <p:cNvPicPr preferRelativeResize="0"/>
          <p:nvPr/>
        </p:nvPicPr>
        <p:blipFill rotWithShape="1">
          <a:blip r:embed="rId3">
            <a:alphaModFix/>
          </a:blip>
          <a:srcRect/>
          <a:stretch/>
        </p:blipFill>
        <p:spPr>
          <a:xfrm>
            <a:off x="0" y="0"/>
            <a:ext cx="12192000" cy="6858000"/>
          </a:xfrm>
          <a:prstGeom prst="rect">
            <a:avLst/>
          </a:prstGeom>
          <a:noFill/>
          <a:ln>
            <a:noFill/>
          </a:ln>
        </p:spPr>
      </p:pic>
      <p:pic>
        <p:nvPicPr>
          <p:cNvPr id="85" name="Google Shape;85;p13" descr="image.png"/>
          <p:cNvPicPr preferRelativeResize="0"/>
          <p:nvPr/>
        </p:nvPicPr>
        <p:blipFill rotWithShape="1">
          <a:blip r:embed="rId4">
            <a:alphaModFix/>
            <a:duotone>
              <a:prstClr val="black"/>
              <a:schemeClr val="accent5">
                <a:tint val="45000"/>
                <a:satMod val="400000"/>
              </a:schemeClr>
            </a:duotone>
          </a:blip>
          <a:srcRect/>
          <a:stretch/>
        </p:blipFill>
        <p:spPr>
          <a:xfrm>
            <a:off x="571500" y="4452491"/>
            <a:ext cx="2541240" cy="2161782"/>
          </a:xfrm>
          <a:prstGeom prst="rect">
            <a:avLst/>
          </a:prstGeom>
          <a:noFill/>
          <a:ln>
            <a:noFill/>
          </a:ln>
        </p:spPr>
      </p:pic>
      <p:pic>
        <p:nvPicPr>
          <p:cNvPr id="86" name="Google Shape;86;p13" descr="image.png"/>
          <p:cNvPicPr preferRelativeResize="0"/>
          <p:nvPr/>
        </p:nvPicPr>
        <p:blipFill rotWithShape="1">
          <a:blip r:embed="rId5">
            <a:alphaModFix/>
            <a:duotone>
              <a:prstClr val="black"/>
              <a:schemeClr val="accent5">
                <a:tint val="45000"/>
                <a:satMod val="400000"/>
              </a:schemeClr>
            </a:duotone>
          </a:blip>
          <a:srcRect/>
          <a:stretch/>
        </p:blipFill>
        <p:spPr>
          <a:xfrm>
            <a:off x="3407419" y="1707653"/>
            <a:ext cx="2541240" cy="2177128"/>
          </a:xfrm>
          <a:prstGeom prst="rect">
            <a:avLst/>
          </a:prstGeom>
          <a:noFill/>
          <a:ln>
            <a:noFill/>
          </a:ln>
        </p:spPr>
      </p:pic>
      <p:pic>
        <p:nvPicPr>
          <p:cNvPr id="87" name="Google Shape;87;p13" descr="image.png"/>
          <p:cNvPicPr preferRelativeResize="0"/>
          <p:nvPr/>
        </p:nvPicPr>
        <p:blipFill rotWithShape="1">
          <a:blip r:embed="rId6">
            <a:alphaModFix/>
            <a:duotone>
              <a:prstClr val="black"/>
              <a:schemeClr val="accent5">
                <a:tint val="45000"/>
                <a:satMod val="400000"/>
              </a:schemeClr>
            </a:duotone>
          </a:blip>
          <a:srcRect/>
          <a:stretch/>
        </p:blipFill>
        <p:spPr>
          <a:xfrm>
            <a:off x="6243339" y="4452491"/>
            <a:ext cx="2541240" cy="2198191"/>
          </a:xfrm>
          <a:prstGeom prst="rect">
            <a:avLst/>
          </a:prstGeom>
          <a:noFill/>
          <a:ln>
            <a:noFill/>
          </a:ln>
        </p:spPr>
      </p:pic>
      <p:pic>
        <p:nvPicPr>
          <p:cNvPr id="88" name="Google Shape;88;p13" descr="image.png"/>
          <p:cNvPicPr preferRelativeResize="0"/>
          <p:nvPr/>
        </p:nvPicPr>
        <p:blipFill rotWithShape="1">
          <a:blip r:embed="rId7">
            <a:alphaModFix/>
          </a:blip>
          <a:srcRect/>
          <a:stretch/>
        </p:blipFill>
        <p:spPr>
          <a:xfrm>
            <a:off x="9079259" y="1707652"/>
            <a:ext cx="2541240" cy="2177129"/>
          </a:xfrm>
          <a:prstGeom prst="rect">
            <a:avLst/>
          </a:prstGeom>
          <a:noFill/>
          <a:ln>
            <a:noFill/>
          </a:ln>
        </p:spPr>
      </p:pic>
      <p:pic>
        <p:nvPicPr>
          <p:cNvPr id="89" name="Google Shape;89;p13" descr="image.png"/>
          <p:cNvPicPr preferRelativeResize="0"/>
          <p:nvPr/>
        </p:nvPicPr>
        <p:blipFill rotWithShape="1">
          <a:blip r:embed="rId8">
            <a:alphaModFix/>
          </a:blip>
          <a:srcRect/>
          <a:stretch/>
        </p:blipFill>
        <p:spPr>
          <a:xfrm>
            <a:off x="6585793" y="6117282"/>
            <a:ext cx="1856184" cy="333375"/>
          </a:xfrm>
          <a:prstGeom prst="rect">
            <a:avLst/>
          </a:prstGeom>
          <a:noFill/>
          <a:ln>
            <a:noFill/>
          </a:ln>
        </p:spPr>
      </p:pic>
      <p:sp>
        <p:nvSpPr>
          <p:cNvPr id="90" name="Google Shape;90;p13"/>
          <p:cNvSpPr txBox="1"/>
          <p:nvPr/>
        </p:nvSpPr>
        <p:spPr>
          <a:xfrm>
            <a:off x="809625" y="919311"/>
            <a:ext cx="11351418" cy="609398"/>
          </a:xfrm>
          <a:prstGeom prst="rect">
            <a:avLst/>
          </a:prstGeom>
          <a:noFill/>
          <a:ln>
            <a:noFill/>
          </a:ln>
        </p:spPr>
        <p:txBody>
          <a:bodyPr spcFirstLastPara="1" wrap="square" lIns="0" tIns="0" rIns="0" bIns="0" anchor="t" anchorCtr="0">
            <a:spAutoFit/>
          </a:bodyPr>
          <a:lstStyle/>
          <a:p>
            <a:pPr marL="0" marR="0" lvl="0" indent="0" algn="l" rtl="0">
              <a:lnSpc>
                <a:spcPct val="109969"/>
              </a:lnSpc>
              <a:spcBef>
                <a:spcPts val="0"/>
              </a:spcBef>
              <a:spcAft>
                <a:spcPts val="0"/>
              </a:spcAft>
              <a:buNone/>
            </a:pPr>
            <a:r>
              <a:rPr lang="en-US" sz="3600" b="1" i="0" u="none" strike="noStrike" cap="none">
                <a:solidFill>
                  <a:srgbClr val="0F172A"/>
                </a:solidFill>
                <a:latin typeface="Urbanist"/>
                <a:ea typeface="Urbanist"/>
                <a:cs typeface="Urbanist"/>
                <a:sym typeface="Urbanist"/>
              </a:rPr>
              <a:t>GST Pre-Deposit Optimization Flow</a:t>
            </a:r>
            <a:endParaRPr sz="2000"/>
          </a:p>
        </p:txBody>
      </p:sp>
      <p:sp>
        <p:nvSpPr>
          <p:cNvPr id="91" name="Google Shape;91;p13"/>
          <p:cNvSpPr/>
          <p:nvPr/>
        </p:nvSpPr>
        <p:spPr>
          <a:xfrm>
            <a:off x="571500" y="919311"/>
            <a:ext cx="57150" cy="460920"/>
          </a:xfrm>
          <a:prstGeom prst="rect">
            <a:avLst/>
          </a:prstGeom>
          <a:solidFill>
            <a:srgbClr val="EAB30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b="0" i="0" u="none" strike="noStrike" cap="none">
              <a:solidFill>
                <a:schemeClr val="dk1"/>
              </a:solidFill>
              <a:latin typeface="Calibri"/>
              <a:ea typeface="Calibri"/>
              <a:cs typeface="Calibri"/>
              <a:sym typeface="Calibri"/>
            </a:endParaRPr>
          </a:p>
        </p:txBody>
      </p:sp>
      <p:sp>
        <p:nvSpPr>
          <p:cNvPr id="93" name="Google Shape;93;p13"/>
          <p:cNvSpPr/>
          <p:nvPr/>
        </p:nvSpPr>
        <p:spPr>
          <a:xfrm>
            <a:off x="571500" y="4052441"/>
            <a:ext cx="11049000" cy="38100"/>
          </a:xfrm>
          <a:prstGeom prst="rect">
            <a:avLst/>
          </a:prstGeom>
          <a:solidFill>
            <a:srgbClr val="E2E8F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b="0" i="0" u="none" strike="noStrike" cap="none">
              <a:solidFill>
                <a:schemeClr val="dk1"/>
              </a:solidFill>
              <a:latin typeface="Calibri"/>
              <a:ea typeface="Calibri"/>
              <a:cs typeface="Calibri"/>
              <a:sym typeface="Calibri"/>
            </a:endParaRPr>
          </a:p>
        </p:txBody>
      </p:sp>
      <p:sp>
        <p:nvSpPr>
          <p:cNvPr id="94" name="Google Shape;94;p13"/>
          <p:cNvSpPr txBox="1"/>
          <p:nvPr/>
        </p:nvSpPr>
        <p:spPr>
          <a:xfrm>
            <a:off x="717995" y="4652516"/>
            <a:ext cx="2248249" cy="276999"/>
          </a:xfrm>
          <a:prstGeom prst="rect">
            <a:avLst/>
          </a:prstGeom>
          <a:noFill/>
          <a:ln>
            <a:noFill/>
          </a:ln>
        </p:spPr>
        <p:txBody>
          <a:bodyPr spcFirstLastPara="1" wrap="square" lIns="0" tIns="0" rIns="0" bIns="0" anchor="t" anchorCtr="0">
            <a:spAutoFit/>
          </a:bodyPr>
          <a:lstStyle/>
          <a:p>
            <a:pPr marL="0" marR="0" lvl="0" indent="0" algn="ctr" rtl="0">
              <a:spcBef>
                <a:spcPts val="0"/>
              </a:spcBef>
              <a:spcAft>
                <a:spcPts val="0"/>
              </a:spcAft>
              <a:buNone/>
            </a:pPr>
            <a:r>
              <a:rPr lang="en-US" b="1" i="0" u="none" strike="noStrike" cap="none">
                <a:solidFill>
                  <a:srgbClr val="0F172A"/>
                </a:solidFill>
                <a:latin typeface="Urbanist"/>
                <a:ea typeface="Urbanist"/>
                <a:cs typeface="Urbanist"/>
                <a:sym typeface="Urbanist"/>
              </a:rPr>
              <a:t>Step 1: First Appeal</a:t>
            </a:r>
            <a:endParaRPr sz="2000"/>
          </a:p>
        </p:txBody>
      </p:sp>
      <p:sp>
        <p:nvSpPr>
          <p:cNvPr id="95" name="Google Shape;95;p13"/>
          <p:cNvSpPr txBox="1"/>
          <p:nvPr/>
        </p:nvSpPr>
        <p:spPr>
          <a:xfrm>
            <a:off x="771525" y="5004941"/>
            <a:ext cx="2141190" cy="307777"/>
          </a:xfrm>
          <a:prstGeom prst="rect">
            <a:avLst/>
          </a:prstGeom>
          <a:noFill/>
          <a:ln>
            <a:noFill/>
          </a:ln>
        </p:spPr>
        <p:txBody>
          <a:bodyPr spcFirstLastPara="1" wrap="square" lIns="0" tIns="0" rIns="0" bIns="0" anchor="t" anchorCtr="0">
            <a:spAutoFit/>
          </a:bodyPr>
          <a:lstStyle/>
          <a:p>
            <a:pPr marL="0" marR="0" lvl="0" indent="0" algn="ctr" rtl="0">
              <a:spcBef>
                <a:spcPts val="0"/>
              </a:spcBef>
              <a:spcAft>
                <a:spcPts val="0"/>
              </a:spcAft>
              <a:buNone/>
            </a:pPr>
            <a:r>
              <a:rPr lang="en-US" sz="2000" b="1" i="0" u="none" strike="noStrike" cap="none">
                <a:solidFill>
                  <a:srgbClr val="0F172A"/>
                </a:solidFill>
                <a:latin typeface="Lato"/>
                <a:ea typeface="Lato"/>
                <a:cs typeface="Lato"/>
                <a:sym typeface="Lato"/>
              </a:rPr>
              <a:t>₹ 50 Lakhs Paid</a:t>
            </a:r>
            <a:endParaRPr sz="2000"/>
          </a:p>
        </p:txBody>
      </p:sp>
      <p:sp>
        <p:nvSpPr>
          <p:cNvPr id="96" name="Google Shape;96;p13"/>
          <p:cNvSpPr txBox="1"/>
          <p:nvPr/>
        </p:nvSpPr>
        <p:spPr>
          <a:xfrm>
            <a:off x="571500" y="5338316"/>
            <a:ext cx="2541240" cy="1034129"/>
          </a:xfrm>
          <a:prstGeom prst="rect">
            <a:avLst/>
          </a:prstGeom>
          <a:noFill/>
          <a:ln>
            <a:noFill/>
          </a:ln>
        </p:spPr>
        <p:txBody>
          <a:bodyPr spcFirstLastPara="1" wrap="square" lIns="0" tIns="0" rIns="0" bIns="0" anchor="t" anchorCtr="0">
            <a:spAutoFit/>
          </a:bodyPr>
          <a:lstStyle/>
          <a:p>
            <a:pPr marL="0" marR="0" lvl="0" indent="0" algn="ctr" rtl="0">
              <a:lnSpc>
                <a:spcPct val="139916"/>
              </a:lnSpc>
              <a:spcBef>
                <a:spcPts val="0"/>
              </a:spcBef>
              <a:spcAft>
                <a:spcPts val="0"/>
              </a:spcAft>
              <a:buNone/>
            </a:pPr>
            <a:r>
              <a:rPr lang="en-US" sz="1600" b="0" i="0" u="none" strike="noStrike" cap="none" dirty="0">
                <a:solidFill>
                  <a:srgbClr val="475569"/>
                </a:solidFill>
                <a:latin typeface="Lato"/>
                <a:ea typeface="Lato"/>
                <a:cs typeface="Lato"/>
                <a:sym typeface="Lato"/>
              </a:rPr>
              <a:t>Initial deposit based on 10% of the original demand of </a:t>
            </a:r>
            <a:r>
              <a:rPr lang="en-US" sz="1600" b="1" i="0" u="none" strike="noStrike" cap="none" dirty="0">
                <a:solidFill>
                  <a:srgbClr val="475569"/>
                </a:solidFill>
                <a:latin typeface="Lato"/>
                <a:ea typeface="Lato"/>
                <a:cs typeface="Lato"/>
                <a:sym typeface="Lato"/>
              </a:rPr>
              <a:t>₹ 5.00 Crores</a:t>
            </a:r>
            <a:r>
              <a:rPr lang="en-US" sz="1600" b="0" i="0" u="none" strike="noStrike" cap="none" dirty="0">
                <a:solidFill>
                  <a:srgbClr val="475569"/>
                </a:solidFill>
                <a:latin typeface="Lato"/>
                <a:ea typeface="Lato"/>
                <a:cs typeface="Lato"/>
                <a:sym typeface="Lato"/>
              </a:rPr>
              <a:t>.</a:t>
            </a:r>
            <a:endParaRPr sz="2400" dirty="0"/>
          </a:p>
        </p:txBody>
      </p:sp>
      <p:sp>
        <p:nvSpPr>
          <p:cNvPr id="97" name="Google Shape;97;p13"/>
          <p:cNvSpPr txBox="1"/>
          <p:nvPr/>
        </p:nvSpPr>
        <p:spPr>
          <a:xfrm>
            <a:off x="3553915" y="1907678"/>
            <a:ext cx="2248249" cy="553998"/>
          </a:xfrm>
          <a:prstGeom prst="rect">
            <a:avLst/>
          </a:prstGeom>
          <a:noFill/>
          <a:ln>
            <a:noFill/>
          </a:ln>
        </p:spPr>
        <p:txBody>
          <a:bodyPr spcFirstLastPara="1" wrap="square" lIns="0" tIns="0" rIns="0" bIns="0" anchor="t" anchorCtr="0">
            <a:spAutoFit/>
          </a:bodyPr>
          <a:lstStyle/>
          <a:p>
            <a:pPr marL="0" marR="0" lvl="0" indent="0" algn="ctr" rtl="0">
              <a:spcBef>
                <a:spcPts val="0"/>
              </a:spcBef>
              <a:spcAft>
                <a:spcPts val="0"/>
              </a:spcAft>
              <a:buNone/>
            </a:pPr>
            <a:r>
              <a:rPr lang="en-US" b="1" i="0" u="none" strike="noStrike" cap="none">
                <a:solidFill>
                  <a:srgbClr val="0F172A"/>
                </a:solidFill>
                <a:latin typeface="Urbanist"/>
                <a:ea typeface="Urbanist"/>
                <a:cs typeface="Urbanist"/>
                <a:sym typeface="Urbanist"/>
              </a:rPr>
              <a:t>Step 2: Order-in-Appeal</a:t>
            </a:r>
            <a:endParaRPr sz="2000"/>
          </a:p>
        </p:txBody>
      </p:sp>
      <p:sp>
        <p:nvSpPr>
          <p:cNvPr id="98" name="Google Shape;98;p13"/>
          <p:cNvSpPr txBox="1"/>
          <p:nvPr/>
        </p:nvSpPr>
        <p:spPr>
          <a:xfrm>
            <a:off x="3607444" y="2517278"/>
            <a:ext cx="2141190" cy="307777"/>
          </a:xfrm>
          <a:prstGeom prst="rect">
            <a:avLst/>
          </a:prstGeom>
          <a:noFill/>
          <a:ln>
            <a:noFill/>
          </a:ln>
        </p:spPr>
        <p:txBody>
          <a:bodyPr spcFirstLastPara="1" wrap="square" lIns="0" tIns="0" rIns="0" bIns="0" anchor="t" anchorCtr="0">
            <a:spAutoFit/>
          </a:bodyPr>
          <a:lstStyle/>
          <a:p>
            <a:pPr marL="0" marR="0" lvl="0" indent="0" algn="ctr" rtl="0">
              <a:spcBef>
                <a:spcPts val="0"/>
              </a:spcBef>
              <a:spcAft>
                <a:spcPts val="0"/>
              </a:spcAft>
              <a:buNone/>
            </a:pPr>
            <a:r>
              <a:rPr lang="en-US" sz="2000" b="1" i="0" u="none" strike="noStrike" cap="none" dirty="0">
                <a:solidFill>
                  <a:srgbClr val="FFFF00"/>
                </a:solidFill>
                <a:latin typeface="Lato"/>
                <a:ea typeface="Lato"/>
                <a:cs typeface="Lato"/>
                <a:sym typeface="Lato"/>
              </a:rPr>
              <a:t>₹ 2.00 Cr Relief</a:t>
            </a:r>
            <a:endParaRPr sz="2000" dirty="0">
              <a:solidFill>
                <a:srgbClr val="FFFF00"/>
              </a:solidFill>
            </a:endParaRPr>
          </a:p>
        </p:txBody>
      </p:sp>
      <p:sp>
        <p:nvSpPr>
          <p:cNvPr id="99" name="Google Shape;99;p13"/>
          <p:cNvSpPr txBox="1"/>
          <p:nvPr/>
        </p:nvSpPr>
        <p:spPr>
          <a:xfrm>
            <a:off x="3407419" y="2850653"/>
            <a:ext cx="2541240" cy="904863"/>
          </a:xfrm>
          <a:prstGeom prst="rect">
            <a:avLst/>
          </a:prstGeom>
          <a:noFill/>
          <a:ln>
            <a:noFill/>
          </a:ln>
        </p:spPr>
        <p:txBody>
          <a:bodyPr spcFirstLastPara="1" wrap="square" lIns="0" tIns="0" rIns="0" bIns="0" anchor="t" anchorCtr="0">
            <a:spAutoFit/>
          </a:bodyPr>
          <a:lstStyle/>
          <a:p>
            <a:pPr marL="0" marR="0" lvl="0" indent="0" algn="ctr" rtl="0">
              <a:lnSpc>
                <a:spcPct val="139916"/>
              </a:lnSpc>
              <a:spcBef>
                <a:spcPts val="0"/>
              </a:spcBef>
              <a:spcAft>
                <a:spcPts val="0"/>
              </a:spcAft>
              <a:buNone/>
            </a:pPr>
            <a:r>
              <a:rPr lang="en-US" sz="1400" b="0" i="0" u="none" strike="noStrike" cap="none" dirty="0">
                <a:solidFill>
                  <a:srgbClr val="475569"/>
                </a:solidFill>
                <a:latin typeface="Lato"/>
                <a:ea typeface="Lato"/>
                <a:cs typeface="Lato"/>
                <a:sym typeface="Lato"/>
              </a:rPr>
              <a:t>Demand dropped by authority. </a:t>
            </a:r>
            <a:r>
              <a:rPr lang="en-US" sz="1400" b="1" i="0" u="none" strike="noStrike" cap="none" dirty="0">
                <a:solidFill>
                  <a:srgbClr val="475569"/>
                </a:solidFill>
                <a:latin typeface="Lato"/>
                <a:ea typeface="Lato"/>
                <a:cs typeface="Lato"/>
                <a:sym typeface="Lato"/>
              </a:rPr>
              <a:t>₹ 3.00 Cr</a:t>
            </a:r>
            <a:r>
              <a:rPr lang="en-US" sz="1400" b="0" i="0" u="none" strike="noStrike" cap="none" dirty="0">
                <a:solidFill>
                  <a:srgbClr val="475569"/>
                </a:solidFill>
                <a:latin typeface="Lato"/>
                <a:ea typeface="Lato"/>
                <a:cs typeface="Lato"/>
                <a:sym typeface="Lato"/>
              </a:rPr>
              <a:t> demand survives for further appeal.</a:t>
            </a:r>
            <a:endParaRPr sz="2000" dirty="0"/>
          </a:p>
        </p:txBody>
      </p:sp>
      <p:sp>
        <p:nvSpPr>
          <p:cNvPr id="100" name="Google Shape;100;p13"/>
          <p:cNvSpPr txBox="1"/>
          <p:nvPr/>
        </p:nvSpPr>
        <p:spPr>
          <a:xfrm>
            <a:off x="6389835" y="4652516"/>
            <a:ext cx="2248249" cy="553998"/>
          </a:xfrm>
          <a:prstGeom prst="rect">
            <a:avLst/>
          </a:prstGeom>
          <a:noFill/>
          <a:ln>
            <a:noFill/>
          </a:ln>
        </p:spPr>
        <p:txBody>
          <a:bodyPr spcFirstLastPara="1" wrap="square" lIns="0" tIns="0" rIns="0" bIns="0" anchor="t" anchorCtr="0">
            <a:spAutoFit/>
          </a:bodyPr>
          <a:lstStyle/>
          <a:p>
            <a:pPr marL="0" marR="0" lvl="0" indent="0" algn="ctr" rtl="0">
              <a:spcBef>
                <a:spcPts val="0"/>
              </a:spcBef>
              <a:spcAft>
                <a:spcPts val="0"/>
              </a:spcAft>
              <a:buNone/>
            </a:pPr>
            <a:r>
              <a:rPr lang="en-US" b="1" i="0" u="none" strike="noStrike" cap="none">
                <a:solidFill>
                  <a:srgbClr val="0F172A"/>
                </a:solidFill>
                <a:latin typeface="Urbanist"/>
                <a:ea typeface="Urbanist"/>
                <a:cs typeface="Urbanist"/>
                <a:sym typeface="Urbanist"/>
              </a:rPr>
              <a:t>Step 3: GSTAT Mandate</a:t>
            </a:r>
            <a:endParaRPr sz="2000"/>
          </a:p>
        </p:txBody>
      </p:sp>
      <p:sp>
        <p:nvSpPr>
          <p:cNvPr id="101" name="Google Shape;101;p13"/>
          <p:cNvSpPr txBox="1"/>
          <p:nvPr/>
        </p:nvSpPr>
        <p:spPr>
          <a:xfrm>
            <a:off x="6443364" y="5262116"/>
            <a:ext cx="2141190" cy="307777"/>
          </a:xfrm>
          <a:prstGeom prst="rect">
            <a:avLst/>
          </a:prstGeom>
          <a:noFill/>
          <a:ln>
            <a:noFill/>
          </a:ln>
        </p:spPr>
        <p:txBody>
          <a:bodyPr spcFirstLastPara="1" wrap="square" lIns="0" tIns="0" rIns="0" bIns="0" anchor="t" anchorCtr="0">
            <a:spAutoFit/>
          </a:bodyPr>
          <a:lstStyle/>
          <a:p>
            <a:pPr marL="0" marR="0" lvl="0" indent="0" algn="ctr" rtl="0">
              <a:spcBef>
                <a:spcPts val="0"/>
              </a:spcBef>
              <a:spcAft>
                <a:spcPts val="0"/>
              </a:spcAft>
              <a:buNone/>
            </a:pPr>
            <a:r>
              <a:rPr lang="en-US" sz="2000" b="1" i="0" u="none" strike="noStrike" cap="none">
                <a:solidFill>
                  <a:srgbClr val="0F172A"/>
                </a:solidFill>
                <a:latin typeface="Lato"/>
                <a:ea typeface="Lato"/>
                <a:cs typeface="Lato"/>
                <a:sym typeface="Lato"/>
              </a:rPr>
              <a:t>₹ 60 Lakhs Req.</a:t>
            </a:r>
            <a:endParaRPr sz="2000"/>
          </a:p>
        </p:txBody>
      </p:sp>
      <p:sp>
        <p:nvSpPr>
          <p:cNvPr id="102" name="Google Shape;102;p13"/>
          <p:cNvSpPr txBox="1"/>
          <p:nvPr/>
        </p:nvSpPr>
        <p:spPr>
          <a:xfrm>
            <a:off x="6443364" y="5595491"/>
            <a:ext cx="2141190" cy="689420"/>
          </a:xfrm>
          <a:prstGeom prst="rect">
            <a:avLst/>
          </a:prstGeom>
          <a:noFill/>
          <a:ln>
            <a:noFill/>
          </a:ln>
        </p:spPr>
        <p:txBody>
          <a:bodyPr spcFirstLastPara="1" wrap="square" lIns="0" tIns="0" rIns="0" bIns="0" anchor="t" anchorCtr="0">
            <a:spAutoFit/>
          </a:bodyPr>
          <a:lstStyle/>
          <a:p>
            <a:pPr marL="0" marR="0" lvl="0" indent="0" algn="ctr" rtl="0">
              <a:lnSpc>
                <a:spcPct val="139916"/>
              </a:lnSpc>
              <a:spcBef>
                <a:spcPts val="0"/>
              </a:spcBef>
              <a:spcAft>
                <a:spcPts val="0"/>
              </a:spcAft>
              <a:buNone/>
            </a:pPr>
            <a:r>
              <a:rPr lang="en-US" sz="1600" b="0" i="0" u="none" strike="noStrike" cap="none">
                <a:solidFill>
                  <a:srgbClr val="475569"/>
                </a:solidFill>
                <a:latin typeface="Lato"/>
                <a:ea typeface="Lato"/>
                <a:cs typeface="Lato"/>
                <a:sym typeface="Lato"/>
              </a:rPr>
              <a:t>20% deposit required on surviving demand.</a:t>
            </a:r>
            <a:endParaRPr sz="2400"/>
          </a:p>
        </p:txBody>
      </p:sp>
      <p:sp>
        <p:nvSpPr>
          <p:cNvPr id="103" name="Google Shape;103;p13"/>
          <p:cNvSpPr txBox="1"/>
          <p:nvPr/>
        </p:nvSpPr>
        <p:spPr>
          <a:xfrm>
            <a:off x="9225755" y="1907678"/>
            <a:ext cx="2248249" cy="553998"/>
          </a:xfrm>
          <a:prstGeom prst="rect">
            <a:avLst/>
          </a:prstGeom>
          <a:noFill/>
          <a:ln>
            <a:noFill/>
          </a:ln>
        </p:spPr>
        <p:txBody>
          <a:bodyPr spcFirstLastPara="1" wrap="square" lIns="0" tIns="0" rIns="0" bIns="0" anchor="t" anchorCtr="0">
            <a:spAutoFit/>
          </a:bodyPr>
          <a:lstStyle/>
          <a:p>
            <a:pPr marL="0" marR="0" lvl="0" indent="0" algn="ctr" rtl="0">
              <a:spcBef>
                <a:spcPts val="0"/>
              </a:spcBef>
              <a:spcAft>
                <a:spcPts val="0"/>
              </a:spcAft>
              <a:buNone/>
            </a:pPr>
            <a:r>
              <a:rPr lang="en-US" b="1" i="0" u="none" strike="noStrike" cap="none">
                <a:solidFill>
                  <a:srgbClr val="0F172A"/>
                </a:solidFill>
                <a:latin typeface="Urbanist"/>
                <a:ea typeface="Urbanist"/>
                <a:cs typeface="Urbanist"/>
                <a:sym typeface="Urbanist"/>
              </a:rPr>
              <a:t>Step 4: Final Settlement</a:t>
            </a:r>
            <a:endParaRPr sz="2000"/>
          </a:p>
        </p:txBody>
      </p:sp>
      <p:sp>
        <p:nvSpPr>
          <p:cNvPr id="104" name="Google Shape;104;p13"/>
          <p:cNvSpPr txBox="1"/>
          <p:nvPr/>
        </p:nvSpPr>
        <p:spPr>
          <a:xfrm>
            <a:off x="9279284" y="2517278"/>
            <a:ext cx="2141190" cy="307777"/>
          </a:xfrm>
          <a:prstGeom prst="rect">
            <a:avLst/>
          </a:prstGeom>
          <a:noFill/>
          <a:ln>
            <a:noFill/>
          </a:ln>
        </p:spPr>
        <p:txBody>
          <a:bodyPr spcFirstLastPara="1" wrap="square" lIns="0" tIns="0" rIns="0" bIns="0" anchor="t" anchorCtr="0">
            <a:spAutoFit/>
          </a:bodyPr>
          <a:lstStyle/>
          <a:p>
            <a:pPr marL="0" marR="0" lvl="0" indent="0" algn="ctr" rtl="0">
              <a:spcBef>
                <a:spcPts val="0"/>
              </a:spcBef>
              <a:spcAft>
                <a:spcPts val="0"/>
              </a:spcAft>
              <a:buNone/>
            </a:pPr>
            <a:r>
              <a:rPr lang="en-US" sz="2000" b="1" i="0" u="none" strike="noStrike" cap="none">
                <a:solidFill>
                  <a:srgbClr val="EAB308"/>
                </a:solidFill>
                <a:latin typeface="Lato"/>
                <a:ea typeface="Lato"/>
                <a:cs typeface="Lato"/>
                <a:sym typeface="Lato"/>
              </a:rPr>
              <a:t>₹ 10 Lakhs Cash</a:t>
            </a:r>
            <a:endParaRPr sz="2000"/>
          </a:p>
        </p:txBody>
      </p:sp>
      <p:sp>
        <p:nvSpPr>
          <p:cNvPr id="105" name="Google Shape;105;p13"/>
          <p:cNvSpPr txBox="1"/>
          <p:nvPr/>
        </p:nvSpPr>
        <p:spPr>
          <a:xfrm>
            <a:off x="9079259" y="2850653"/>
            <a:ext cx="2541240" cy="1034129"/>
          </a:xfrm>
          <a:prstGeom prst="rect">
            <a:avLst/>
          </a:prstGeom>
          <a:noFill/>
          <a:ln>
            <a:noFill/>
          </a:ln>
        </p:spPr>
        <p:txBody>
          <a:bodyPr spcFirstLastPara="1" wrap="square" lIns="0" tIns="0" rIns="0" bIns="0" anchor="t" anchorCtr="0">
            <a:spAutoFit/>
          </a:bodyPr>
          <a:lstStyle/>
          <a:p>
            <a:pPr marL="0" marR="0" lvl="0" indent="0" algn="ctr" rtl="0">
              <a:lnSpc>
                <a:spcPct val="139916"/>
              </a:lnSpc>
              <a:spcBef>
                <a:spcPts val="0"/>
              </a:spcBef>
              <a:spcAft>
                <a:spcPts val="0"/>
              </a:spcAft>
              <a:buNone/>
            </a:pPr>
            <a:r>
              <a:rPr lang="en-US" sz="1600" b="0" i="0" u="none" strike="noStrike" cap="none" dirty="0">
                <a:solidFill>
                  <a:srgbClr val="475569"/>
                </a:solidFill>
                <a:latin typeface="Lato"/>
                <a:ea typeface="Lato"/>
                <a:cs typeface="Lato"/>
                <a:sym typeface="Lato"/>
              </a:rPr>
              <a:t>Utilizing full ₹ 50L already paid. Only the </a:t>
            </a:r>
            <a:r>
              <a:rPr lang="en-US" sz="1600" b="1" i="0" u="none" strike="noStrike" cap="none" dirty="0">
                <a:solidFill>
                  <a:srgbClr val="475569"/>
                </a:solidFill>
                <a:latin typeface="Lato"/>
                <a:ea typeface="Lato"/>
                <a:cs typeface="Lato"/>
                <a:sym typeface="Lato"/>
              </a:rPr>
              <a:t>incremental deficit</a:t>
            </a:r>
            <a:r>
              <a:rPr lang="en-US" sz="1600" b="0" i="0" u="none" strike="noStrike" cap="none" dirty="0">
                <a:solidFill>
                  <a:srgbClr val="475569"/>
                </a:solidFill>
                <a:latin typeface="Lato"/>
                <a:ea typeface="Lato"/>
                <a:cs typeface="Lato"/>
                <a:sym typeface="Lato"/>
              </a:rPr>
              <a:t> is required in cash</a:t>
            </a:r>
            <a:r>
              <a:rPr lang="en-US" sz="1400" b="0" i="0" u="none" strike="noStrike" cap="none" dirty="0">
                <a:solidFill>
                  <a:srgbClr val="475569"/>
                </a:solidFill>
                <a:latin typeface="Lato"/>
                <a:ea typeface="Lato"/>
                <a:cs typeface="Lato"/>
                <a:sym typeface="Lato"/>
              </a:rPr>
              <a:t>.</a:t>
            </a:r>
            <a:endParaRPr sz="2000" dirty="0"/>
          </a:p>
        </p:txBody>
      </p:sp>
      <p:pic>
        <p:nvPicPr>
          <p:cNvPr id="106" name="Google Shape;106;p13" descr="image.png"/>
          <p:cNvPicPr preferRelativeResize="0"/>
          <p:nvPr/>
        </p:nvPicPr>
        <p:blipFill rotWithShape="1">
          <a:blip r:embed="rId9">
            <a:alphaModFix/>
            <a:duotone>
              <a:schemeClr val="accent2">
                <a:shade val="45000"/>
                <a:satMod val="135000"/>
              </a:schemeClr>
              <a:prstClr val="white"/>
            </a:duotone>
            <a:extLst>
              <a:ext uri="{BEBA8EAE-BF5A-486C-A8C5-ECC9F3942E4B}">
                <a14:imgProps xmlns:a14="http://schemas.microsoft.com/office/drawing/2010/main">
                  <a14:imgLayer r:embed="rId10">
                    <a14:imgEffect>
                      <a14:saturation sat="33000"/>
                    </a14:imgEffect>
                  </a14:imgLayer>
                </a14:imgProps>
              </a:ext>
            </a:extLst>
          </a:blip>
          <a:srcRect/>
          <a:stretch/>
        </p:blipFill>
        <p:spPr>
          <a:xfrm>
            <a:off x="6545881" y="6284911"/>
            <a:ext cx="1896096" cy="191597"/>
          </a:xfrm>
          <a:prstGeom prst="rect">
            <a:avLst/>
          </a:prstGeom>
          <a:noFill/>
          <a:ln>
            <a:noFill/>
          </a:ln>
        </p:spPr>
      </p:pic>
      <p:sp>
        <p:nvSpPr>
          <p:cNvPr id="107" name="Google Shape;107;p13"/>
          <p:cNvSpPr/>
          <p:nvPr/>
        </p:nvSpPr>
        <p:spPr>
          <a:xfrm>
            <a:off x="1727820" y="3957191"/>
            <a:ext cx="228600" cy="228600"/>
          </a:xfrm>
          <a:prstGeom prst="roundRect">
            <a:avLst>
              <a:gd name="adj" fmla="val 50000"/>
            </a:avLst>
          </a:prstGeom>
          <a:solidFill>
            <a:srgbClr val="FFFFFF"/>
          </a:solidFill>
          <a:ln w="47625" cap="flat" cmpd="sng">
            <a:solidFill>
              <a:srgbClr val="0F172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b="0" i="0" u="none" strike="noStrike" cap="none">
              <a:solidFill>
                <a:schemeClr val="dk1"/>
              </a:solidFill>
              <a:latin typeface="Calibri"/>
              <a:ea typeface="Calibri"/>
              <a:cs typeface="Calibri"/>
              <a:sym typeface="Calibri"/>
            </a:endParaRPr>
          </a:p>
        </p:txBody>
      </p:sp>
      <p:sp>
        <p:nvSpPr>
          <p:cNvPr id="108" name="Google Shape;108;p13"/>
          <p:cNvSpPr/>
          <p:nvPr/>
        </p:nvSpPr>
        <p:spPr>
          <a:xfrm>
            <a:off x="4563740" y="3957191"/>
            <a:ext cx="228600" cy="228600"/>
          </a:xfrm>
          <a:prstGeom prst="roundRect">
            <a:avLst>
              <a:gd name="adj" fmla="val 50000"/>
            </a:avLst>
          </a:prstGeom>
          <a:solidFill>
            <a:srgbClr val="FFFFFF"/>
          </a:solidFill>
          <a:ln w="47625" cap="flat" cmpd="sng">
            <a:solidFill>
              <a:srgbClr val="0F172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b="0" i="0" u="none" strike="noStrike" cap="none">
              <a:solidFill>
                <a:schemeClr val="dk1"/>
              </a:solidFill>
              <a:latin typeface="Calibri"/>
              <a:ea typeface="Calibri"/>
              <a:cs typeface="Calibri"/>
              <a:sym typeface="Calibri"/>
            </a:endParaRPr>
          </a:p>
        </p:txBody>
      </p:sp>
      <p:sp>
        <p:nvSpPr>
          <p:cNvPr id="109" name="Google Shape;109;p13"/>
          <p:cNvSpPr/>
          <p:nvPr/>
        </p:nvSpPr>
        <p:spPr>
          <a:xfrm>
            <a:off x="7399659" y="3957191"/>
            <a:ext cx="228600" cy="228600"/>
          </a:xfrm>
          <a:prstGeom prst="roundRect">
            <a:avLst>
              <a:gd name="adj" fmla="val 50000"/>
            </a:avLst>
          </a:prstGeom>
          <a:solidFill>
            <a:srgbClr val="FFFFFF"/>
          </a:solidFill>
          <a:ln w="47625" cap="flat" cmpd="sng">
            <a:solidFill>
              <a:srgbClr val="0F172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b="0" i="0" u="none" strike="noStrike" cap="none">
              <a:solidFill>
                <a:schemeClr val="dk1"/>
              </a:solidFill>
              <a:latin typeface="Calibri"/>
              <a:ea typeface="Calibri"/>
              <a:cs typeface="Calibri"/>
              <a:sym typeface="Calibri"/>
            </a:endParaRPr>
          </a:p>
        </p:txBody>
      </p:sp>
      <p:sp>
        <p:nvSpPr>
          <p:cNvPr id="110" name="Google Shape;110;p13"/>
          <p:cNvSpPr/>
          <p:nvPr/>
        </p:nvSpPr>
        <p:spPr>
          <a:xfrm>
            <a:off x="10235579" y="3957191"/>
            <a:ext cx="228600" cy="228600"/>
          </a:xfrm>
          <a:prstGeom prst="roundRect">
            <a:avLst>
              <a:gd name="adj" fmla="val 50000"/>
            </a:avLst>
          </a:prstGeom>
          <a:solidFill>
            <a:srgbClr val="FFFFFF"/>
          </a:solidFill>
          <a:ln w="47625" cap="flat" cmpd="sng">
            <a:solidFill>
              <a:srgbClr val="0F172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16075051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12188952" cy="91440"/>
          </a:xfrm>
          <a:prstGeom prst="rect">
            <a:avLst/>
          </a:prstGeom>
          <a:solidFill>
            <a:srgbClr val="C8932A"/>
          </a:solidFill>
          <a:ln/>
        </p:spPr>
      </p:sp>
      <p:sp>
        <p:nvSpPr>
          <p:cNvPr id="3" name="Text 1"/>
          <p:cNvSpPr/>
          <p:nvPr/>
        </p:nvSpPr>
        <p:spPr>
          <a:xfrm>
            <a:off x="548640" y="610326"/>
            <a:ext cx="10972800" cy="640080"/>
          </a:xfrm>
          <a:prstGeom prst="rect">
            <a:avLst/>
          </a:prstGeom>
          <a:noFill/>
          <a:ln/>
        </p:spPr>
        <p:txBody>
          <a:bodyPr wrap="square" rtlCol="0" anchor="ctr"/>
          <a:lstStyle/>
          <a:p>
            <a:pPr marL="0" indent="0">
              <a:buNone/>
            </a:pPr>
            <a:r>
              <a:rPr lang="en-US" sz="4000" b="1" dirty="0">
                <a:solidFill>
                  <a:srgbClr val="1E2761"/>
                </a:solidFill>
                <a:latin typeface="Cambria" pitchFamily="34" charset="0"/>
                <a:ea typeface="Cambria" pitchFamily="34" charset="-122"/>
                <a:cs typeface="Cambria" pitchFamily="34" charset="-120"/>
              </a:rPr>
              <a:t>The appeal filing fee under Rule 110(5)</a:t>
            </a:r>
            <a:endParaRPr lang="en-US" sz="4000" dirty="0"/>
          </a:p>
        </p:txBody>
      </p:sp>
      <p:sp>
        <p:nvSpPr>
          <p:cNvPr id="4" name="Text 2"/>
          <p:cNvSpPr/>
          <p:nvPr/>
        </p:nvSpPr>
        <p:spPr>
          <a:xfrm>
            <a:off x="548640" y="1250406"/>
            <a:ext cx="10972800" cy="365760"/>
          </a:xfrm>
          <a:prstGeom prst="rect">
            <a:avLst/>
          </a:prstGeom>
          <a:noFill/>
          <a:ln/>
        </p:spPr>
        <p:txBody>
          <a:bodyPr wrap="square" rtlCol="0" anchor="ctr"/>
          <a:lstStyle/>
          <a:p>
            <a:pPr marL="0" indent="0">
              <a:buNone/>
            </a:pPr>
            <a:r>
              <a:rPr lang="en-US" i="1" dirty="0">
                <a:solidFill>
                  <a:srgbClr val="5A6478"/>
                </a:solidFill>
                <a:latin typeface="Calibri" pitchFamily="34" charset="0"/>
                <a:ea typeface="Calibri" pitchFamily="34" charset="-122"/>
                <a:cs typeface="Calibri" pitchFamily="34" charset="-120"/>
              </a:rPr>
              <a:t>A precise computation, and a presentation that withstands registry scrutiny</a:t>
            </a:r>
            <a:endParaRPr lang="en-US" dirty="0"/>
          </a:p>
        </p:txBody>
      </p:sp>
      <p:graphicFrame>
        <p:nvGraphicFramePr>
          <p:cNvPr id="13" name="Table 0"/>
          <p:cNvGraphicFramePr>
            <a:graphicFrameLocks noGrp="1"/>
          </p:cNvGraphicFramePr>
          <p:nvPr>
            <p:extLst>
              <p:ext uri="{D42A27DB-BD31-4B8C-83A1-F6EECF244321}">
                <p14:modId xmlns:p14="http://schemas.microsoft.com/office/powerpoint/2010/main" val="450211059"/>
              </p:ext>
            </p:extLst>
          </p:nvPr>
        </p:nvGraphicFramePr>
        <p:xfrm>
          <a:off x="548640" y="1946365"/>
          <a:ext cx="11064240" cy="3794760"/>
        </p:xfrm>
        <a:graphic>
          <a:graphicData uri="http://schemas.openxmlformats.org/drawingml/2006/table">
            <a:tbl>
              <a:tblPr/>
              <a:tblGrid>
                <a:gridCol w="7863840">
                  <a:extLst>
                    <a:ext uri="{9D8B030D-6E8A-4147-A177-3AD203B41FA5}">
                      <a16:colId xmlns:a16="http://schemas.microsoft.com/office/drawing/2014/main" val="20000"/>
                    </a:ext>
                  </a:extLst>
                </a:gridCol>
                <a:gridCol w="3200400">
                  <a:extLst>
                    <a:ext uri="{9D8B030D-6E8A-4147-A177-3AD203B41FA5}">
                      <a16:colId xmlns:a16="http://schemas.microsoft.com/office/drawing/2014/main" val="20001"/>
                    </a:ext>
                  </a:extLst>
                </a:gridCol>
              </a:tblGrid>
              <a:tr h="868680">
                <a:tc>
                  <a:txBody>
                    <a:bodyPr/>
                    <a:lstStyle/>
                    <a:p>
                      <a:pPr marL="0" indent="0">
                        <a:buNone/>
                      </a:pPr>
                      <a:r>
                        <a:rPr lang="en-US" sz="2000" b="1" dirty="0">
                          <a:solidFill>
                            <a:srgbClr val="FFFFFF"/>
                          </a:solidFill>
                          <a:latin typeface="Calibri" pitchFamily="34" charset="0"/>
                          <a:ea typeface="Calibri" pitchFamily="34" charset="-122"/>
                          <a:cs typeface="Calibri" pitchFamily="34" charset="-120"/>
                        </a:rPr>
                        <a:t>Nature of the order</a:t>
                      </a:r>
                      <a:endParaRPr lang="en-US" sz="20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1E2761"/>
                    </a:solidFill>
                  </a:tcPr>
                </a:tc>
                <a:tc>
                  <a:txBody>
                    <a:bodyPr/>
                    <a:lstStyle/>
                    <a:p>
                      <a:pPr marL="0" indent="0">
                        <a:buNone/>
                      </a:pPr>
                      <a:r>
                        <a:rPr lang="en-US" sz="2000" b="1" dirty="0">
                          <a:solidFill>
                            <a:srgbClr val="FFFFFF"/>
                          </a:solidFill>
                          <a:latin typeface="Calibri" pitchFamily="34" charset="0"/>
                          <a:ea typeface="Calibri" pitchFamily="34" charset="-122"/>
                          <a:cs typeface="Calibri" pitchFamily="34" charset="-120"/>
                        </a:rPr>
                        <a:t>Fee</a:t>
                      </a:r>
                      <a:endParaRPr lang="en-US" sz="20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1E2761"/>
                    </a:solidFill>
                  </a:tcPr>
                </a:tc>
                <a:extLst>
                  <a:ext uri="{0D108BD9-81ED-4DB2-BD59-A6C34878D82A}">
                    <a16:rowId xmlns:a16="http://schemas.microsoft.com/office/drawing/2014/main" val="10000"/>
                  </a:ext>
                </a:extLst>
              </a:tr>
              <a:tr h="868680">
                <a:tc>
                  <a:txBody>
                    <a:bodyPr/>
                    <a:lstStyle/>
                    <a:p>
                      <a:pPr marL="0" indent="0">
                        <a:buNone/>
                      </a:pPr>
                      <a:r>
                        <a:rPr lang="en-US" sz="1800" dirty="0">
                          <a:solidFill>
                            <a:srgbClr val="1A1A2E"/>
                          </a:solidFill>
                          <a:latin typeface="Calibri" pitchFamily="34" charset="0"/>
                          <a:ea typeface="Calibri" pitchFamily="34" charset="-122"/>
                          <a:cs typeface="Calibri" pitchFamily="34" charset="-120"/>
                        </a:rPr>
                        <a:t>An order involving tax, input tax credit, fine, fee or penalty</a:t>
                      </a:r>
                      <a:endParaRPr lang="en-US" sz="18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just">
                        <a:buNone/>
                      </a:pPr>
                      <a:r>
                        <a:rPr lang="en-US" sz="1800" dirty="0">
                          <a:solidFill>
                            <a:srgbClr val="1A1A2E"/>
                          </a:solidFill>
                          <a:latin typeface="Calibri" pitchFamily="34" charset="0"/>
                          <a:ea typeface="Calibri" pitchFamily="34" charset="-122"/>
                          <a:cs typeface="Calibri" pitchFamily="34" charset="-120"/>
                        </a:rPr>
                        <a:t>₹1,000 for every ₹1 lakh, or part thereof, of the amount in dispute, subject to a maximum of ₹25,000</a:t>
                      </a:r>
                      <a:endParaRPr lang="en-US" sz="18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868680">
                <a:tc>
                  <a:txBody>
                    <a:bodyPr/>
                    <a:lstStyle/>
                    <a:p>
                      <a:pPr marL="0" indent="0">
                        <a:buNone/>
                      </a:pPr>
                      <a:r>
                        <a:rPr lang="en-US" sz="1800" dirty="0">
                          <a:solidFill>
                            <a:srgbClr val="1A1A2E"/>
                          </a:solidFill>
                          <a:latin typeface="Calibri" pitchFamily="34" charset="0"/>
                          <a:ea typeface="Calibri" pitchFamily="34" charset="-122"/>
                          <a:cs typeface="Calibri" pitchFamily="34" charset="-120"/>
                        </a:rPr>
                        <a:t>An order involving no demand of tax, interest, fine, fee or penalty</a:t>
                      </a:r>
                      <a:endParaRPr lang="en-US" sz="18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2F4FB"/>
                    </a:solidFill>
                  </a:tcPr>
                </a:tc>
                <a:tc>
                  <a:txBody>
                    <a:bodyPr/>
                    <a:lstStyle/>
                    <a:p>
                      <a:pPr marL="0" indent="0">
                        <a:buNone/>
                      </a:pPr>
                      <a:r>
                        <a:rPr lang="en-US" sz="1800" dirty="0">
                          <a:solidFill>
                            <a:srgbClr val="1A1A2E"/>
                          </a:solidFill>
                          <a:latin typeface="Calibri" pitchFamily="34" charset="0"/>
                          <a:ea typeface="Calibri" pitchFamily="34" charset="-122"/>
                          <a:cs typeface="Calibri" pitchFamily="34" charset="-120"/>
                        </a:rPr>
                        <a:t>₹5,000</a:t>
                      </a:r>
                      <a:endParaRPr lang="en-US" sz="18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2F4FB"/>
                    </a:solidFill>
                  </a:tcPr>
                </a:tc>
                <a:extLst>
                  <a:ext uri="{0D108BD9-81ED-4DB2-BD59-A6C34878D82A}">
                    <a16:rowId xmlns:a16="http://schemas.microsoft.com/office/drawing/2014/main" val="10002"/>
                  </a:ext>
                </a:extLst>
              </a:tr>
              <a:tr h="868680">
                <a:tc>
                  <a:txBody>
                    <a:bodyPr/>
                    <a:lstStyle/>
                    <a:p>
                      <a:pPr marL="0" indent="0">
                        <a:buNone/>
                      </a:pPr>
                      <a:r>
                        <a:rPr lang="en-US" sz="1800" dirty="0">
                          <a:solidFill>
                            <a:srgbClr val="1A1A2E"/>
                          </a:solidFill>
                          <a:latin typeface="Calibri" pitchFamily="34" charset="0"/>
                          <a:ea typeface="Calibri" pitchFamily="34" charset="-122"/>
                          <a:cs typeface="Calibri" pitchFamily="34" charset="-120"/>
                        </a:rPr>
                        <a:t>An application for rectification under Section 112(10)</a:t>
                      </a:r>
                      <a:endParaRPr lang="en-US" sz="18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buNone/>
                      </a:pPr>
                      <a:r>
                        <a:rPr lang="en-US" sz="1800" dirty="0">
                          <a:solidFill>
                            <a:srgbClr val="1A1A2E"/>
                          </a:solidFill>
                          <a:latin typeface="Calibri" pitchFamily="34" charset="0"/>
                          <a:ea typeface="Calibri" pitchFamily="34" charset="-122"/>
                          <a:cs typeface="Calibri" pitchFamily="34" charset="-120"/>
                        </a:rPr>
                        <a:t>No fee is payable</a:t>
                      </a:r>
                      <a:endParaRPr lang="en-US" sz="18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bl>
          </a:graphicData>
        </a:graphic>
      </p:graphicFrame>
      <p:sp>
        <p:nvSpPr>
          <p:cNvPr id="10" name="Shape 7"/>
          <p:cNvSpPr/>
          <p:nvPr/>
        </p:nvSpPr>
        <p:spPr>
          <a:xfrm>
            <a:off x="457200" y="6446520"/>
            <a:ext cx="11247120" cy="0"/>
          </a:xfrm>
          <a:prstGeom prst="line">
            <a:avLst/>
          </a:prstGeom>
          <a:noFill/>
          <a:ln w="12700">
            <a:solidFill>
              <a:srgbClr val="E2E8F0"/>
            </a:solidFill>
            <a:prstDash val="solid"/>
          </a:ln>
        </p:spPr>
      </p:sp>
    </p:spTree>
    <p:extLst>
      <p:ext uri="{BB962C8B-B14F-4D97-AF65-F5344CB8AC3E}">
        <p14:creationId xmlns:p14="http://schemas.microsoft.com/office/powerpoint/2010/main" val="6395753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12188952" cy="91440"/>
          </a:xfrm>
          <a:prstGeom prst="rect">
            <a:avLst/>
          </a:prstGeom>
          <a:solidFill>
            <a:srgbClr val="C8932A"/>
          </a:solidFill>
          <a:ln/>
        </p:spPr>
      </p:sp>
      <p:sp>
        <p:nvSpPr>
          <p:cNvPr id="3" name="Text 1"/>
          <p:cNvSpPr/>
          <p:nvPr/>
        </p:nvSpPr>
        <p:spPr>
          <a:xfrm>
            <a:off x="548640" y="595812"/>
            <a:ext cx="10972800" cy="640080"/>
          </a:xfrm>
          <a:prstGeom prst="rect">
            <a:avLst/>
          </a:prstGeom>
          <a:noFill/>
          <a:ln/>
        </p:spPr>
        <p:txBody>
          <a:bodyPr wrap="square" rtlCol="0" anchor="ctr"/>
          <a:lstStyle/>
          <a:p>
            <a:pPr marL="0" indent="0">
              <a:buNone/>
            </a:pPr>
            <a:r>
              <a:rPr lang="en-US" sz="4000" b="1" dirty="0">
                <a:solidFill>
                  <a:srgbClr val="1E2761"/>
                </a:solidFill>
                <a:latin typeface="Cambria" pitchFamily="34" charset="0"/>
                <a:ea typeface="Cambria" pitchFamily="34" charset="-122"/>
                <a:cs typeface="Cambria" pitchFamily="34" charset="-120"/>
              </a:rPr>
              <a:t>Schedule of fees — applications other than the appeal</a:t>
            </a:r>
            <a:endParaRPr lang="en-US" sz="4000" dirty="0"/>
          </a:p>
        </p:txBody>
      </p:sp>
      <p:sp>
        <p:nvSpPr>
          <p:cNvPr id="4" name="Text 2"/>
          <p:cNvSpPr/>
          <p:nvPr/>
        </p:nvSpPr>
        <p:spPr>
          <a:xfrm>
            <a:off x="548640" y="1569721"/>
            <a:ext cx="10972800" cy="365760"/>
          </a:xfrm>
          <a:prstGeom prst="rect">
            <a:avLst/>
          </a:prstGeom>
          <a:noFill/>
          <a:ln/>
        </p:spPr>
        <p:txBody>
          <a:bodyPr wrap="square" rtlCol="0" anchor="ctr"/>
          <a:lstStyle/>
          <a:p>
            <a:pPr marL="0" indent="0">
              <a:buNone/>
            </a:pPr>
            <a:r>
              <a:rPr lang="en-US" i="1" dirty="0">
                <a:solidFill>
                  <a:srgbClr val="5A6478"/>
                </a:solidFill>
                <a:latin typeface="Calibri" pitchFamily="34" charset="0"/>
                <a:ea typeface="Calibri" pitchFamily="34" charset="-122"/>
                <a:cs typeface="Calibri" pitchFamily="34" charset="-120"/>
              </a:rPr>
              <a:t>The correct rule reference, read with the latest position recorded in the Minutes of the Committee</a:t>
            </a:r>
            <a:endParaRPr lang="en-US" dirty="0"/>
          </a:p>
        </p:txBody>
      </p:sp>
      <p:graphicFrame>
        <p:nvGraphicFramePr>
          <p:cNvPr id="14" name="Table 0"/>
          <p:cNvGraphicFramePr>
            <a:graphicFrameLocks noGrp="1"/>
          </p:cNvGraphicFramePr>
          <p:nvPr>
            <p:extLst>
              <p:ext uri="{D42A27DB-BD31-4B8C-83A1-F6EECF244321}">
                <p14:modId xmlns:p14="http://schemas.microsoft.com/office/powerpoint/2010/main" val="2820196497"/>
              </p:ext>
            </p:extLst>
          </p:nvPr>
        </p:nvGraphicFramePr>
        <p:xfrm>
          <a:off x="548640" y="2087156"/>
          <a:ext cx="11064240" cy="3977640"/>
        </p:xfrm>
        <a:graphic>
          <a:graphicData uri="http://schemas.openxmlformats.org/drawingml/2006/table">
            <a:tbl>
              <a:tblPr/>
              <a:tblGrid>
                <a:gridCol w="2651760">
                  <a:extLst>
                    <a:ext uri="{9D8B030D-6E8A-4147-A177-3AD203B41FA5}">
                      <a16:colId xmlns:a16="http://schemas.microsoft.com/office/drawing/2014/main" val="20000"/>
                    </a:ext>
                  </a:extLst>
                </a:gridCol>
                <a:gridCol w="1280160">
                  <a:extLst>
                    <a:ext uri="{9D8B030D-6E8A-4147-A177-3AD203B41FA5}">
                      <a16:colId xmlns:a16="http://schemas.microsoft.com/office/drawing/2014/main" val="20001"/>
                    </a:ext>
                  </a:extLst>
                </a:gridCol>
                <a:gridCol w="7132320">
                  <a:extLst>
                    <a:ext uri="{9D8B030D-6E8A-4147-A177-3AD203B41FA5}">
                      <a16:colId xmlns:a16="http://schemas.microsoft.com/office/drawing/2014/main" val="20002"/>
                    </a:ext>
                  </a:extLst>
                </a:gridCol>
              </a:tblGrid>
              <a:tr h="777240">
                <a:tc>
                  <a:txBody>
                    <a:bodyPr/>
                    <a:lstStyle/>
                    <a:p>
                      <a:pPr marL="0" indent="0">
                        <a:buNone/>
                      </a:pPr>
                      <a:r>
                        <a:rPr lang="en-US" sz="1600" b="1" dirty="0">
                          <a:solidFill>
                            <a:srgbClr val="FFFFFF"/>
                          </a:solidFill>
                          <a:latin typeface="Calibri" pitchFamily="34" charset="0"/>
                          <a:ea typeface="Calibri" pitchFamily="34" charset="-122"/>
                          <a:cs typeface="Calibri" pitchFamily="34" charset="-120"/>
                        </a:rPr>
                        <a:t>Application</a:t>
                      </a:r>
                      <a:endParaRPr lang="en-US" sz="16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1E2761"/>
                    </a:solidFill>
                  </a:tcPr>
                </a:tc>
                <a:tc>
                  <a:txBody>
                    <a:bodyPr/>
                    <a:lstStyle/>
                    <a:p>
                      <a:pPr marL="0" indent="0">
                        <a:buNone/>
                      </a:pPr>
                      <a:r>
                        <a:rPr lang="en-US" sz="1600" b="1" dirty="0">
                          <a:solidFill>
                            <a:srgbClr val="FFFFFF"/>
                          </a:solidFill>
                          <a:latin typeface="Calibri" pitchFamily="34" charset="0"/>
                          <a:ea typeface="Calibri" pitchFamily="34" charset="-122"/>
                          <a:cs typeface="Calibri" pitchFamily="34" charset="-120"/>
                        </a:rPr>
                        <a:t>Fee</a:t>
                      </a:r>
                      <a:endParaRPr lang="en-US" sz="16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1E2761"/>
                    </a:solidFill>
                  </a:tcPr>
                </a:tc>
                <a:tc>
                  <a:txBody>
                    <a:bodyPr/>
                    <a:lstStyle/>
                    <a:p>
                      <a:pPr marL="0" indent="0">
                        <a:buNone/>
                      </a:pPr>
                      <a:r>
                        <a:rPr lang="en-US" sz="1600" b="1" dirty="0">
                          <a:solidFill>
                            <a:srgbClr val="FFFFFF"/>
                          </a:solidFill>
                          <a:latin typeface="Calibri" pitchFamily="34" charset="0"/>
                          <a:ea typeface="Calibri" pitchFamily="34" charset="-122"/>
                          <a:cs typeface="Calibri" pitchFamily="34" charset="-120"/>
                        </a:rPr>
                        <a:t>Note</a:t>
                      </a:r>
                      <a:endParaRPr lang="en-US" sz="16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1E2761"/>
                    </a:solidFill>
                  </a:tcPr>
                </a:tc>
                <a:extLst>
                  <a:ext uri="{0D108BD9-81ED-4DB2-BD59-A6C34878D82A}">
                    <a16:rowId xmlns:a16="http://schemas.microsoft.com/office/drawing/2014/main" val="10000"/>
                  </a:ext>
                </a:extLst>
              </a:tr>
              <a:tr h="777240">
                <a:tc>
                  <a:txBody>
                    <a:bodyPr/>
                    <a:lstStyle/>
                    <a:p>
                      <a:pPr marL="0" indent="0">
                        <a:buNone/>
                      </a:pPr>
                      <a:r>
                        <a:rPr lang="en-US" sz="1600" dirty="0">
                          <a:solidFill>
                            <a:srgbClr val="1A1A2E"/>
                          </a:solidFill>
                          <a:latin typeface="Calibri" pitchFamily="34" charset="0"/>
                          <a:ea typeface="Calibri" pitchFamily="34" charset="-122"/>
                          <a:cs typeface="Calibri" pitchFamily="34" charset="-120"/>
                        </a:rPr>
                        <a:t>Inspection of records</a:t>
                      </a:r>
                      <a:endParaRPr lang="en-US" sz="16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buNone/>
                      </a:pPr>
                      <a:r>
                        <a:rPr lang="en-US" sz="1600" dirty="0">
                          <a:solidFill>
                            <a:srgbClr val="1A1A2E"/>
                          </a:solidFill>
                          <a:latin typeface="Calibri" pitchFamily="34" charset="0"/>
                          <a:ea typeface="Calibri" pitchFamily="34" charset="-122"/>
                          <a:cs typeface="Calibri" pitchFamily="34" charset="-120"/>
                        </a:rPr>
                        <a:t>₹5,000</a:t>
                      </a:r>
                      <a:endParaRPr lang="en-US" sz="16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buNone/>
                      </a:pPr>
                      <a:r>
                        <a:rPr lang="en-US" sz="1600" dirty="0">
                          <a:solidFill>
                            <a:srgbClr val="5A6478"/>
                          </a:solidFill>
                          <a:latin typeface="Calibri" pitchFamily="34" charset="0"/>
                          <a:ea typeface="Calibri" pitchFamily="34" charset="-122"/>
                          <a:cs typeface="Calibri" pitchFamily="34" charset="-120"/>
                        </a:rPr>
                        <a:t>To be sought in GSTAT Form-03; inspection is not, as a matter of ordinary course, to be permitted immediately before the hearing</a:t>
                      </a:r>
                      <a:endParaRPr lang="en-US" sz="16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777240">
                <a:tc>
                  <a:txBody>
                    <a:bodyPr/>
                    <a:lstStyle/>
                    <a:p>
                      <a:pPr marL="0" indent="0">
                        <a:buNone/>
                      </a:pPr>
                      <a:r>
                        <a:rPr lang="en-US" sz="1600" dirty="0">
                          <a:solidFill>
                            <a:srgbClr val="1A1A2E"/>
                          </a:solidFill>
                          <a:latin typeface="Calibri" pitchFamily="34" charset="0"/>
                          <a:ea typeface="Calibri" pitchFamily="34" charset="-122"/>
                          <a:cs typeface="Calibri" pitchFamily="34" charset="-120"/>
                        </a:rPr>
                        <a:t>Interlocutory application</a:t>
                      </a:r>
                      <a:endParaRPr lang="en-US" sz="16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2F4FB"/>
                    </a:solidFill>
                  </a:tcPr>
                </a:tc>
                <a:tc>
                  <a:txBody>
                    <a:bodyPr/>
                    <a:lstStyle/>
                    <a:p>
                      <a:pPr marL="0" indent="0">
                        <a:buNone/>
                      </a:pPr>
                      <a:r>
                        <a:rPr lang="en-US" sz="1600" dirty="0">
                          <a:solidFill>
                            <a:srgbClr val="1A1A2E"/>
                          </a:solidFill>
                          <a:latin typeface="Calibri" pitchFamily="34" charset="0"/>
                          <a:ea typeface="Calibri" pitchFamily="34" charset="-122"/>
                          <a:cs typeface="Calibri" pitchFamily="34" charset="-120"/>
                        </a:rPr>
                        <a:t>₹5,000</a:t>
                      </a:r>
                      <a:endParaRPr lang="en-US" sz="16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2F4FB"/>
                    </a:solidFill>
                  </a:tcPr>
                </a:tc>
                <a:tc>
                  <a:txBody>
                    <a:bodyPr/>
                    <a:lstStyle/>
                    <a:p>
                      <a:pPr marL="0" indent="0">
                        <a:buNone/>
                      </a:pPr>
                      <a:r>
                        <a:rPr lang="en-US" sz="1600" dirty="0">
                          <a:solidFill>
                            <a:srgbClr val="5A6478"/>
                          </a:solidFill>
                          <a:latin typeface="Calibri" pitchFamily="34" charset="0"/>
                          <a:ea typeface="Calibri" pitchFamily="34" charset="-122"/>
                          <a:cs typeface="Calibri" pitchFamily="34" charset="-120"/>
                        </a:rPr>
                        <a:t>The correct statutory reference is Rule 119(2), and not Rule 118(2). The Committee proposes that no fee shall attach to rectification applications under Section 112(10)</a:t>
                      </a:r>
                      <a:endParaRPr lang="en-US" sz="16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2F4FB"/>
                    </a:solidFill>
                  </a:tcPr>
                </a:tc>
                <a:extLst>
                  <a:ext uri="{0D108BD9-81ED-4DB2-BD59-A6C34878D82A}">
                    <a16:rowId xmlns:a16="http://schemas.microsoft.com/office/drawing/2014/main" val="10002"/>
                  </a:ext>
                </a:extLst>
              </a:tr>
              <a:tr h="777240">
                <a:tc>
                  <a:txBody>
                    <a:bodyPr/>
                    <a:lstStyle/>
                    <a:p>
                      <a:pPr marL="0" indent="0">
                        <a:buNone/>
                      </a:pPr>
                      <a:r>
                        <a:rPr lang="en-US" sz="1600" dirty="0">
                          <a:solidFill>
                            <a:srgbClr val="1A1A2E"/>
                          </a:solidFill>
                          <a:latin typeface="Calibri" pitchFamily="34" charset="0"/>
                          <a:ea typeface="Calibri" pitchFamily="34" charset="-122"/>
                          <a:cs typeface="Calibri" pitchFamily="34" charset="-120"/>
                        </a:rPr>
                        <a:t>Application under any other provision not specifically enumerated</a:t>
                      </a:r>
                      <a:endParaRPr lang="en-US" sz="16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buNone/>
                      </a:pPr>
                      <a:r>
                        <a:rPr lang="en-US" sz="1600" dirty="0">
                          <a:solidFill>
                            <a:srgbClr val="1A1A2E"/>
                          </a:solidFill>
                          <a:latin typeface="Calibri" pitchFamily="34" charset="0"/>
                          <a:ea typeface="Calibri" pitchFamily="34" charset="-122"/>
                          <a:cs typeface="Calibri" pitchFamily="34" charset="-120"/>
                        </a:rPr>
                        <a:t>₹5,000</a:t>
                      </a:r>
                      <a:endParaRPr lang="en-US" sz="16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buNone/>
                      </a:pPr>
                      <a:r>
                        <a:rPr lang="en-US" sz="1600" dirty="0">
                          <a:solidFill>
                            <a:srgbClr val="5A6478"/>
                          </a:solidFill>
                          <a:latin typeface="Calibri" pitchFamily="34" charset="0"/>
                          <a:ea typeface="Calibri" pitchFamily="34" charset="-122"/>
                          <a:cs typeface="Calibri" pitchFamily="34" charset="-120"/>
                        </a:rPr>
                        <a:t>The applicable schedule and the relevant portal field should be verified</a:t>
                      </a:r>
                      <a:endParaRPr lang="en-US" sz="16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777240">
                <a:tc>
                  <a:txBody>
                    <a:bodyPr/>
                    <a:lstStyle/>
                    <a:p>
                      <a:pPr marL="0" indent="0">
                        <a:buNone/>
                      </a:pPr>
                      <a:r>
                        <a:rPr lang="en-US" sz="1600" dirty="0">
                          <a:solidFill>
                            <a:srgbClr val="1A1A2E"/>
                          </a:solidFill>
                          <a:latin typeface="Calibri" pitchFamily="34" charset="0"/>
                          <a:ea typeface="Calibri" pitchFamily="34" charset="-122"/>
                          <a:cs typeface="Calibri" pitchFamily="34" charset="-120"/>
                        </a:rPr>
                        <a:t>Certified true copy, for a party other than the party concerned</a:t>
                      </a:r>
                      <a:endParaRPr lang="en-US" sz="16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2F4FB"/>
                    </a:solidFill>
                  </a:tcPr>
                </a:tc>
                <a:tc>
                  <a:txBody>
                    <a:bodyPr/>
                    <a:lstStyle/>
                    <a:p>
                      <a:pPr marL="0" indent="0">
                        <a:buNone/>
                      </a:pPr>
                      <a:r>
                        <a:rPr lang="en-US" sz="1600" dirty="0">
                          <a:solidFill>
                            <a:srgbClr val="1A1A2E"/>
                          </a:solidFill>
                          <a:latin typeface="Calibri" pitchFamily="34" charset="0"/>
                          <a:ea typeface="Calibri" pitchFamily="34" charset="-122"/>
                          <a:cs typeface="Calibri" pitchFamily="34" charset="-120"/>
                        </a:rPr>
                        <a:t>₹5 per page</a:t>
                      </a:r>
                      <a:endParaRPr lang="en-US" sz="16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2F4FB"/>
                    </a:solidFill>
                  </a:tcPr>
                </a:tc>
                <a:tc>
                  <a:txBody>
                    <a:bodyPr/>
                    <a:lstStyle/>
                    <a:p>
                      <a:pPr marL="0" indent="0">
                        <a:buNone/>
                      </a:pPr>
                      <a:r>
                        <a:rPr lang="en-US" sz="1600" dirty="0">
                          <a:solidFill>
                            <a:srgbClr val="5A6478"/>
                          </a:solidFill>
                          <a:latin typeface="Calibri" pitchFamily="34" charset="0"/>
                          <a:ea typeface="Calibri" pitchFamily="34" charset="-122"/>
                          <a:cs typeface="Calibri" pitchFamily="34" charset="-120"/>
                        </a:rPr>
                        <a:t>This is the fee prescribed for the supply of copies</a:t>
                      </a:r>
                      <a:endParaRPr lang="en-US" sz="16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2F4FB"/>
                    </a:solidFill>
                  </a:tcPr>
                </a:tc>
                <a:extLst>
                  <a:ext uri="{0D108BD9-81ED-4DB2-BD59-A6C34878D82A}">
                    <a16:rowId xmlns:a16="http://schemas.microsoft.com/office/drawing/2014/main" val="10004"/>
                  </a:ext>
                </a:extLst>
              </a:tr>
            </a:tbl>
          </a:graphicData>
        </a:graphic>
      </p:graphicFrame>
      <p:sp>
        <p:nvSpPr>
          <p:cNvPr id="7" name="Text 4"/>
          <p:cNvSpPr/>
          <p:nvPr/>
        </p:nvSpPr>
        <p:spPr>
          <a:xfrm>
            <a:off x="777240" y="5285232"/>
            <a:ext cx="10607040" cy="685800"/>
          </a:xfrm>
          <a:prstGeom prst="rect">
            <a:avLst/>
          </a:prstGeom>
          <a:noFill/>
          <a:ln/>
        </p:spPr>
        <p:txBody>
          <a:bodyPr wrap="square" rtlCol="0" anchor="ctr"/>
          <a:lstStyle/>
          <a:p>
            <a:pPr marL="0" indent="0">
              <a:lnSpc>
                <a:spcPct val="105000"/>
              </a:lnSpc>
              <a:buNone/>
            </a:pPr>
            <a:endParaRPr lang="en-US" sz="1600" dirty="0"/>
          </a:p>
        </p:txBody>
      </p:sp>
    </p:spTree>
    <p:extLst>
      <p:ext uri="{BB962C8B-B14F-4D97-AF65-F5344CB8AC3E}">
        <p14:creationId xmlns:p14="http://schemas.microsoft.com/office/powerpoint/2010/main" val="117193423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bg>
      <p:bgPr>
        <a:solidFill>
          <a:srgbClr val="0A1628"/>
        </a:solidFill>
        <a:effectLst/>
      </p:bgPr>
    </p:bg>
    <p:spTree>
      <p:nvGrpSpPr>
        <p:cNvPr id="1" name=""/>
        <p:cNvGrpSpPr/>
        <p:nvPr/>
      </p:nvGrpSpPr>
      <p:grpSpPr>
        <a:xfrm>
          <a:off x="0" y="0"/>
          <a:ext cx="0" cy="0"/>
          <a:chOff x="0" y="0"/>
          <a:chExt cx="0" cy="0"/>
        </a:xfrm>
      </p:grpSpPr>
      <p:sp>
        <p:nvSpPr>
          <p:cNvPr id="2" name="Shape 0"/>
          <p:cNvSpPr/>
          <p:nvPr/>
        </p:nvSpPr>
        <p:spPr>
          <a:xfrm>
            <a:off x="0" y="0"/>
            <a:ext cx="609600" cy="6858000"/>
          </a:xfrm>
          <a:prstGeom prst="rect">
            <a:avLst/>
          </a:prstGeom>
          <a:solidFill>
            <a:srgbClr val="C9A84C"/>
          </a:solidFill>
          <a:ln w="12700">
            <a:solidFill>
              <a:srgbClr val="C9A84C"/>
            </a:solidFill>
            <a:prstDash val="solid"/>
          </a:ln>
        </p:spPr>
      </p:sp>
      <p:sp>
        <p:nvSpPr>
          <p:cNvPr id="3" name="Shape 1"/>
          <p:cNvSpPr/>
          <p:nvPr/>
        </p:nvSpPr>
        <p:spPr>
          <a:xfrm>
            <a:off x="0" y="4998720"/>
            <a:ext cx="12192000" cy="1859280"/>
          </a:xfrm>
          <a:prstGeom prst="rect">
            <a:avLst/>
          </a:prstGeom>
          <a:solidFill>
            <a:srgbClr val="0D1F3C"/>
          </a:solidFill>
          <a:ln w="12700">
            <a:solidFill>
              <a:srgbClr val="0D1F3C"/>
            </a:solidFill>
            <a:prstDash val="solid"/>
          </a:ln>
        </p:spPr>
      </p:sp>
      <p:sp>
        <p:nvSpPr>
          <p:cNvPr id="5" name="Text 3"/>
          <p:cNvSpPr/>
          <p:nvPr/>
        </p:nvSpPr>
        <p:spPr>
          <a:xfrm>
            <a:off x="1036320" y="2377440"/>
            <a:ext cx="10485120" cy="2438400"/>
          </a:xfrm>
          <a:prstGeom prst="rect">
            <a:avLst/>
          </a:prstGeom>
          <a:noFill/>
          <a:ln/>
        </p:spPr>
        <p:txBody>
          <a:bodyPr wrap="square" rtlCol="0" anchor="ctr"/>
          <a:lstStyle/>
          <a:p>
            <a:r>
              <a:rPr lang="en-US" sz="6600" b="1" dirty="0" smtClean="0">
                <a:solidFill>
                  <a:schemeClr val="bg1"/>
                </a:solidFill>
                <a:latin typeface="Cambria" pitchFamily="34" charset="0"/>
                <a:ea typeface="Cambria" pitchFamily="34" charset="-122"/>
                <a:cs typeface="Cambria" pitchFamily="34" charset="-120"/>
              </a:rPr>
              <a:t>Jurisdiction and procedural aspects</a:t>
            </a:r>
            <a:endParaRPr lang="en-US" sz="6600" dirty="0">
              <a:solidFill>
                <a:schemeClr val="bg1"/>
              </a:solidFill>
            </a:endParaRPr>
          </a:p>
        </p:txBody>
      </p:sp>
      <p:sp>
        <p:nvSpPr>
          <p:cNvPr id="6" name="Text 4"/>
          <p:cNvSpPr/>
          <p:nvPr/>
        </p:nvSpPr>
        <p:spPr>
          <a:xfrm>
            <a:off x="1021806" y="5478851"/>
            <a:ext cx="10728960" cy="487680"/>
          </a:xfrm>
          <a:prstGeom prst="rect">
            <a:avLst/>
          </a:prstGeom>
          <a:noFill/>
          <a:ln/>
        </p:spPr>
        <p:txBody>
          <a:bodyPr wrap="square" rtlCol="0" anchor="ctr"/>
          <a:lstStyle/>
          <a:p>
            <a:r>
              <a:rPr lang="en-US" sz="2400" dirty="0" smtClean="0">
                <a:solidFill>
                  <a:srgbClr val="FFC000"/>
                </a:solidFill>
                <a:latin typeface="Calibri" pitchFamily="34" charset="0"/>
                <a:ea typeface="Calibri" pitchFamily="34" charset="-122"/>
                <a:cs typeface="Calibri" pitchFamily="34" charset="-120"/>
              </a:rPr>
              <a:t>Jurisdiction | Certification | Leniency | Translation &amp; affidavits | Dress code</a:t>
            </a:r>
            <a:endParaRPr lang="en-US" sz="2400" dirty="0">
              <a:solidFill>
                <a:srgbClr val="FFC000"/>
              </a:solidFill>
            </a:endParaRPr>
          </a:p>
        </p:txBody>
      </p:sp>
    </p:spTree>
    <p:extLst>
      <p:ext uri="{BB962C8B-B14F-4D97-AF65-F5344CB8AC3E}">
        <p14:creationId xmlns:p14="http://schemas.microsoft.com/office/powerpoint/2010/main" val="4116866745"/>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12192000" cy="219456"/>
          </a:xfrm>
          <a:prstGeom prst="rect">
            <a:avLst/>
          </a:prstGeom>
          <a:solidFill>
            <a:srgbClr val="C9A84C"/>
          </a:solidFill>
          <a:ln w="12700">
            <a:solidFill>
              <a:srgbClr val="C9A84C"/>
            </a:solidFill>
            <a:prstDash val="solid"/>
          </a:ln>
        </p:spPr>
      </p:sp>
      <p:sp>
        <p:nvSpPr>
          <p:cNvPr id="3" name="Text 1"/>
          <p:cNvSpPr/>
          <p:nvPr/>
        </p:nvSpPr>
        <p:spPr>
          <a:xfrm>
            <a:off x="548639" y="595083"/>
            <a:ext cx="11382103" cy="670560"/>
          </a:xfrm>
          <a:prstGeom prst="rect">
            <a:avLst/>
          </a:prstGeom>
          <a:noFill/>
          <a:ln/>
        </p:spPr>
        <p:txBody>
          <a:bodyPr wrap="square" rtlCol="0" anchor="ctr"/>
          <a:lstStyle/>
          <a:p>
            <a:r>
              <a:rPr lang="en-US" sz="3600" b="1" dirty="0">
                <a:solidFill>
                  <a:srgbClr val="0D1B3E"/>
                </a:solidFill>
                <a:latin typeface="Cambria" pitchFamily="34" charset="0"/>
                <a:ea typeface="Cambria" pitchFamily="34" charset="-122"/>
                <a:cs typeface="Cambria" pitchFamily="34" charset="-120"/>
              </a:rPr>
              <a:t>Document Source, Certification &amp; Appeal Verification</a:t>
            </a:r>
            <a:endParaRPr lang="en-US" sz="3600" dirty="0"/>
          </a:p>
        </p:txBody>
      </p:sp>
      <p:sp>
        <p:nvSpPr>
          <p:cNvPr id="4" name="Text 2"/>
          <p:cNvSpPr/>
          <p:nvPr/>
        </p:nvSpPr>
        <p:spPr>
          <a:xfrm>
            <a:off x="548640" y="1357374"/>
            <a:ext cx="11094720" cy="341376"/>
          </a:xfrm>
          <a:prstGeom prst="rect">
            <a:avLst/>
          </a:prstGeom>
          <a:noFill/>
          <a:ln/>
        </p:spPr>
        <p:txBody>
          <a:bodyPr wrap="square" rtlCol="0" anchor="ctr"/>
          <a:lstStyle/>
          <a:p>
            <a:r>
              <a:rPr lang="en-US" i="1" dirty="0">
                <a:solidFill>
                  <a:srgbClr val="4A5568"/>
                </a:solidFill>
                <a:latin typeface="Calibri" pitchFamily="34" charset="0"/>
                <a:ea typeface="Calibri" pitchFamily="34" charset="-122"/>
                <a:cs typeface="Calibri" pitchFamily="34" charset="-120"/>
              </a:rPr>
              <a:t>Current rules, registry instructions and MoM proposals</a:t>
            </a:r>
            <a:endParaRPr lang="en-US" dirty="0"/>
          </a:p>
        </p:txBody>
      </p:sp>
      <p:graphicFrame>
        <p:nvGraphicFramePr>
          <p:cNvPr id="5" name="Table 0"/>
          <p:cNvGraphicFramePr>
            <a:graphicFrameLocks noGrp="1"/>
          </p:cNvGraphicFramePr>
          <p:nvPr>
            <p:extLst>
              <p:ext uri="{D42A27DB-BD31-4B8C-83A1-F6EECF244321}">
                <p14:modId xmlns:p14="http://schemas.microsoft.com/office/powerpoint/2010/main" val="25585315"/>
              </p:ext>
            </p:extLst>
          </p:nvPr>
        </p:nvGraphicFramePr>
        <p:xfrm>
          <a:off x="426720" y="2008776"/>
          <a:ext cx="11338560" cy="4242816"/>
        </p:xfrm>
        <a:graphic>
          <a:graphicData uri="http://schemas.openxmlformats.org/drawingml/2006/table">
            <a:tbl>
              <a:tblPr/>
              <a:tblGrid>
                <a:gridCol w="2438400">
                  <a:extLst>
                    <a:ext uri="{9D8B030D-6E8A-4147-A177-3AD203B41FA5}">
                      <a16:colId xmlns:a16="http://schemas.microsoft.com/office/drawing/2014/main" val="20000"/>
                    </a:ext>
                  </a:extLst>
                </a:gridCol>
                <a:gridCol w="4450080">
                  <a:extLst>
                    <a:ext uri="{9D8B030D-6E8A-4147-A177-3AD203B41FA5}">
                      <a16:colId xmlns:a16="http://schemas.microsoft.com/office/drawing/2014/main" val="20001"/>
                    </a:ext>
                  </a:extLst>
                </a:gridCol>
                <a:gridCol w="4450080">
                  <a:extLst>
                    <a:ext uri="{9D8B030D-6E8A-4147-A177-3AD203B41FA5}">
                      <a16:colId xmlns:a16="http://schemas.microsoft.com/office/drawing/2014/main" val="20002"/>
                    </a:ext>
                  </a:extLst>
                </a:gridCol>
              </a:tblGrid>
              <a:tr h="463296">
                <a:tc>
                  <a:txBody>
                    <a:bodyPr/>
                    <a:lstStyle/>
                    <a:p>
                      <a:pPr marL="0" indent="0">
                        <a:buNone/>
                      </a:pPr>
                      <a:r>
                        <a:rPr lang="en-US" sz="1800" b="1" dirty="0">
                          <a:solidFill>
                            <a:srgbClr val="FFFFFF"/>
                          </a:solidFill>
                          <a:latin typeface="Calibri" pitchFamily="34" charset="0"/>
                          <a:ea typeface="Calibri" pitchFamily="34" charset="-122"/>
                          <a:cs typeface="Calibri" pitchFamily="34" charset="-120"/>
                        </a:rPr>
                        <a:t>Area</a:t>
                      </a:r>
                      <a:endParaRPr lang="en-US" sz="1800" dirty="0">
                        <a:latin typeface="Calibri" charset="0"/>
                        <a:ea typeface="Calibri" charset="0"/>
                        <a:cs typeface="Calibri" charset="0"/>
                      </a:endParaRPr>
                    </a:p>
                  </a:txBody>
                  <a:tcPr marL="121920" marR="121920" marT="60960" marB="6096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1A3A6B"/>
                    </a:solidFill>
                  </a:tcPr>
                </a:tc>
                <a:tc>
                  <a:txBody>
                    <a:bodyPr/>
                    <a:lstStyle/>
                    <a:p>
                      <a:pPr marL="0" indent="0">
                        <a:buNone/>
                      </a:pPr>
                      <a:r>
                        <a:rPr lang="en-US" sz="1800" b="1" dirty="0">
                          <a:solidFill>
                            <a:srgbClr val="FFFFFF"/>
                          </a:solidFill>
                          <a:latin typeface="Calibri" pitchFamily="34" charset="0"/>
                          <a:ea typeface="Calibri" pitchFamily="34" charset="-122"/>
                          <a:cs typeface="Calibri" pitchFamily="34" charset="-120"/>
                        </a:rPr>
                        <a:t>Current Rule / Registry Instruction</a:t>
                      </a:r>
                      <a:endParaRPr lang="en-US" sz="1800" dirty="0">
                        <a:latin typeface="Calibri" charset="0"/>
                        <a:ea typeface="Calibri" charset="0"/>
                        <a:cs typeface="Calibri" charset="0"/>
                      </a:endParaRPr>
                    </a:p>
                  </a:txBody>
                  <a:tcPr marL="121920" marR="121920" marT="60960" marB="6096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1A3A6B"/>
                    </a:solidFill>
                  </a:tcPr>
                </a:tc>
                <a:tc>
                  <a:txBody>
                    <a:bodyPr/>
                    <a:lstStyle/>
                    <a:p>
                      <a:pPr marL="0" indent="0">
                        <a:buNone/>
                      </a:pPr>
                      <a:r>
                        <a:rPr lang="en-US" sz="1800" b="1" dirty="0">
                          <a:solidFill>
                            <a:srgbClr val="FFFFFF"/>
                          </a:solidFill>
                          <a:latin typeface="Calibri" pitchFamily="34" charset="0"/>
                          <a:ea typeface="Calibri" pitchFamily="34" charset="-122"/>
                          <a:cs typeface="Calibri" pitchFamily="34" charset="-120"/>
                        </a:rPr>
                        <a:t>MoM Proposal / Practical Point</a:t>
                      </a:r>
                      <a:endParaRPr lang="en-US" sz="1800" dirty="0">
                        <a:latin typeface="Calibri" charset="0"/>
                        <a:ea typeface="Calibri" charset="0"/>
                        <a:cs typeface="Calibri" charset="0"/>
                      </a:endParaRPr>
                    </a:p>
                  </a:txBody>
                  <a:tcPr marL="121920" marR="121920" marT="60960" marB="6096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1A3A6B"/>
                    </a:solidFill>
                  </a:tcPr>
                </a:tc>
                <a:extLst>
                  <a:ext uri="{0D108BD9-81ED-4DB2-BD59-A6C34878D82A}">
                    <a16:rowId xmlns:a16="http://schemas.microsoft.com/office/drawing/2014/main" val="10000"/>
                  </a:ext>
                </a:extLst>
              </a:tr>
              <a:tr h="1341120">
                <a:tc>
                  <a:txBody>
                    <a:bodyPr/>
                    <a:lstStyle/>
                    <a:p>
                      <a:pPr marL="0" indent="0">
                        <a:buNone/>
                      </a:pPr>
                      <a:r>
                        <a:rPr lang="en-US" sz="1600" b="1" dirty="0">
                          <a:solidFill>
                            <a:srgbClr val="0D1B3E"/>
                          </a:solidFill>
                          <a:latin typeface="Calibri" pitchFamily="34" charset="0"/>
                          <a:ea typeface="Calibri" pitchFamily="34" charset="-122"/>
                          <a:cs typeface="Calibri" pitchFamily="34" charset="-120"/>
                        </a:rPr>
                        <a:t>Document source &amp; certification</a:t>
                      </a:r>
                      <a:endParaRPr lang="en-US" sz="1600" dirty="0">
                        <a:latin typeface="Calibri" charset="0"/>
                        <a:ea typeface="Calibri" charset="0"/>
                        <a:cs typeface="Calibri" charset="0"/>
                      </a:endParaRPr>
                    </a:p>
                  </a:txBody>
                  <a:tcPr marL="121920" marR="121920" marT="60960" marB="6096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marL="0" indent="0" algn="just">
                        <a:buNone/>
                      </a:pPr>
                      <a:r>
                        <a:rPr lang="en-US" sz="1600" dirty="0">
                          <a:solidFill>
                            <a:srgbClr val="333333"/>
                          </a:solidFill>
                          <a:latin typeface="Calibri" pitchFamily="34" charset="0"/>
                          <a:ea typeface="Calibri" pitchFamily="34" charset="-122"/>
                          <a:cs typeface="Calibri" pitchFamily="34" charset="-120"/>
                        </a:rPr>
                        <a:t>Digitally generated GSTN documents are not required to be certified. Scanned copies of physical documents attached with the appeal shall be signed.</a:t>
                      </a:r>
                      <a:endParaRPr lang="en-US" sz="1600" dirty="0">
                        <a:latin typeface="Calibri" charset="0"/>
                        <a:ea typeface="Calibri" charset="0"/>
                        <a:cs typeface="Calibri" charset="0"/>
                      </a:endParaRPr>
                    </a:p>
                  </a:txBody>
                  <a:tcPr marL="121920" marR="121920" marT="60960" marB="6096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marL="0" indent="0" algn="just">
                        <a:buNone/>
                      </a:pPr>
                      <a:r>
                        <a:rPr lang="en-US" sz="1600" dirty="0">
                          <a:solidFill>
                            <a:srgbClr val="333333"/>
                          </a:solidFill>
                          <a:latin typeface="Calibri" pitchFamily="34" charset="0"/>
                          <a:ea typeface="Calibri" pitchFamily="34" charset="-122"/>
                          <a:cs typeface="Calibri" pitchFamily="34" charset="-120"/>
                        </a:rPr>
                        <a:t>Rule 21(6) is proposed to permit documents furnished online to be duly signed or verified through EVC.</a:t>
                      </a:r>
                      <a:endParaRPr lang="en-US" sz="1600" dirty="0">
                        <a:latin typeface="Calibri" charset="0"/>
                        <a:ea typeface="Calibri" charset="0"/>
                        <a:cs typeface="Calibri" charset="0"/>
                      </a:endParaRPr>
                    </a:p>
                  </a:txBody>
                  <a:tcPr marL="121920" marR="121920" marT="60960" marB="6096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0F4FA"/>
                    </a:solidFill>
                  </a:tcPr>
                </a:tc>
                <a:extLst>
                  <a:ext uri="{0D108BD9-81ED-4DB2-BD59-A6C34878D82A}">
                    <a16:rowId xmlns:a16="http://schemas.microsoft.com/office/drawing/2014/main" val="10001"/>
                  </a:ext>
                </a:extLst>
              </a:tr>
              <a:tr h="1097280">
                <a:tc>
                  <a:txBody>
                    <a:bodyPr/>
                    <a:lstStyle/>
                    <a:p>
                      <a:pPr marL="0" indent="0">
                        <a:buNone/>
                      </a:pPr>
                      <a:r>
                        <a:rPr lang="en-US" sz="1600" b="1" dirty="0">
                          <a:solidFill>
                            <a:srgbClr val="0D1B3E"/>
                          </a:solidFill>
                          <a:latin typeface="Calibri" pitchFamily="34" charset="0"/>
                          <a:ea typeface="Calibri" pitchFamily="34" charset="-122"/>
                          <a:cs typeface="Calibri" pitchFamily="34" charset="-120"/>
                        </a:rPr>
                        <a:t>Appeal verification</a:t>
                      </a:r>
                      <a:endParaRPr lang="en-US" sz="1600" dirty="0">
                        <a:latin typeface="Calibri" charset="0"/>
                        <a:ea typeface="Calibri" charset="0"/>
                        <a:cs typeface="Calibri" charset="0"/>
                      </a:endParaRPr>
                    </a:p>
                  </a:txBody>
                  <a:tcPr marL="121920" marR="121920" marT="60960" marB="6096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marL="0" indent="0" algn="just">
                        <a:buNone/>
                      </a:pPr>
                      <a:r>
                        <a:rPr lang="en-US" sz="1600" dirty="0">
                          <a:solidFill>
                            <a:srgbClr val="333333"/>
                          </a:solidFill>
                          <a:latin typeface="Calibri" pitchFamily="34" charset="0"/>
                          <a:ea typeface="Calibri" pitchFamily="34" charset="-122"/>
                          <a:cs typeface="Calibri" pitchFamily="34" charset="-120"/>
                        </a:rPr>
                        <a:t>GSTAT filing instruction dated 10.03.2026: "One Verification and Digital Signature of appellant is required."</a:t>
                      </a:r>
                      <a:endParaRPr lang="en-US" sz="1600" dirty="0">
                        <a:latin typeface="Calibri" charset="0"/>
                        <a:ea typeface="Calibri" charset="0"/>
                        <a:cs typeface="Calibri" charset="0"/>
                      </a:endParaRPr>
                    </a:p>
                  </a:txBody>
                  <a:tcPr marL="121920" marR="121920" marT="60960" marB="6096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marL="0" indent="0" algn="just">
                        <a:buNone/>
                      </a:pPr>
                      <a:r>
                        <a:rPr lang="en-US" sz="1600" dirty="0">
                          <a:solidFill>
                            <a:srgbClr val="333333"/>
                          </a:solidFill>
                          <a:latin typeface="Calibri" pitchFamily="34" charset="0"/>
                          <a:ea typeface="Calibri" pitchFamily="34" charset="-122"/>
                          <a:cs typeface="Calibri" pitchFamily="34" charset="-120"/>
                        </a:rPr>
                        <a:t>Proposed Rule 22 note ratifies this approach.</a:t>
                      </a:r>
                      <a:endParaRPr lang="en-US" sz="1600" dirty="0">
                        <a:latin typeface="Calibri" charset="0"/>
                        <a:ea typeface="Calibri" charset="0"/>
                        <a:cs typeface="Calibri" charset="0"/>
                      </a:endParaRPr>
                    </a:p>
                  </a:txBody>
                  <a:tcPr marL="121920" marR="121920" marT="60960" marB="6096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0F4FA"/>
                    </a:solidFill>
                  </a:tcPr>
                </a:tc>
                <a:extLst>
                  <a:ext uri="{0D108BD9-81ED-4DB2-BD59-A6C34878D82A}">
                    <a16:rowId xmlns:a16="http://schemas.microsoft.com/office/drawing/2014/main" val="10002"/>
                  </a:ext>
                </a:extLst>
              </a:tr>
              <a:tr h="1341120">
                <a:tc>
                  <a:txBody>
                    <a:bodyPr/>
                    <a:lstStyle/>
                    <a:p>
                      <a:pPr marL="0" indent="0">
                        <a:buNone/>
                      </a:pPr>
                      <a:r>
                        <a:rPr lang="en-US" sz="1600" b="1" dirty="0">
                          <a:solidFill>
                            <a:srgbClr val="0D1B3E"/>
                          </a:solidFill>
                          <a:latin typeface="Calibri" pitchFamily="34" charset="0"/>
                          <a:ea typeface="Calibri" pitchFamily="34" charset="-122"/>
                          <a:cs typeface="Calibri" pitchFamily="34" charset="-120"/>
                        </a:rPr>
                        <a:t>Practical filing approach</a:t>
                      </a:r>
                      <a:endParaRPr lang="en-US" sz="1600" dirty="0">
                        <a:latin typeface="Calibri" charset="0"/>
                        <a:ea typeface="Calibri" charset="0"/>
                        <a:cs typeface="Calibri" charset="0"/>
                      </a:endParaRPr>
                    </a:p>
                  </a:txBody>
                  <a:tcPr marL="121920" marR="121920" marT="60960" marB="6096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marL="0" indent="0" algn="just">
                        <a:buNone/>
                      </a:pPr>
                      <a:r>
                        <a:rPr lang="en-US" sz="1600" dirty="0">
                          <a:solidFill>
                            <a:srgbClr val="333333"/>
                          </a:solidFill>
                          <a:latin typeface="Calibri" pitchFamily="34" charset="0"/>
                          <a:ea typeface="Calibri" pitchFamily="34" charset="-122"/>
                          <a:cs typeface="Calibri" pitchFamily="34" charset="-120"/>
                        </a:rPr>
                        <a:t>Upload SCN, OIO, OIA, Statement of Facts, Grounds, authorisation/vakalatnama. Sign scanned physical records and maintain clean PDF indexing.</a:t>
                      </a:r>
                      <a:endParaRPr lang="en-US" sz="1600" dirty="0">
                        <a:latin typeface="Calibri" charset="0"/>
                        <a:ea typeface="Calibri" charset="0"/>
                        <a:cs typeface="Calibri" charset="0"/>
                      </a:endParaRPr>
                    </a:p>
                  </a:txBody>
                  <a:tcPr marL="121920" marR="121920" marT="60960" marB="6096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marL="0" indent="0" algn="just">
                        <a:buNone/>
                      </a:pPr>
                      <a:r>
                        <a:rPr lang="en-US" sz="1600" dirty="0">
                          <a:solidFill>
                            <a:srgbClr val="333333"/>
                          </a:solidFill>
                          <a:latin typeface="Calibri" pitchFamily="34" charset="0"/>
                          <a:ea typeface="Calibri" pitchFamily="34" charset="-122"/>
                          <a:cs typeface="Calibri" pitchFamily="34" charset="-120"/>
                        </a:rPr>
                        <a:t>Do not present "one verification" as only a future proposal. It is current Registry practice; MoM proposes to align the Rules with that practice.</a:t>
                      </a:r>
                      <a:endParaRPr lang="en-US" sz="1600" dirty="0">
                        <a:latin typeface="Calibri" charset="0"/>
                        <a:ea typeface="Calibri" charset="0"/>
                        <a:cs typeface="Calibri" charset="0"/>
                      </a:endParaRPr>
                    </a:p>
                  </a:txBody>
                  <a:tcPr marL="121920" marR="121920" marT="60960" marB="6096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0F4FA"/>
                    </a:solid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1389178138"/>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12192000" cy="219456"/>
          </a:xfrm>
          <a:prstGeom prst="rect">
            <a:avLst/>
          </a:prstGeom>
          <a:solidFill>
            <a:srgbClr val="C9A84C"/>
          </a:solidFill>
          <a:ln w="12700">
            <a:solidFill>
              <a:srgbClr val="C9A84C"/>
            </a:solidFill>
            <a:prstDash val="solid"/>
          </a:ln>
        </p:spPr>
      </p:sp>
      <p:sp>
        <p:nvSpPr>
          <p:cNvPr id="3" name="Text 1"/>
          <p:cNvSpPr/>
          <p:nvPr/>
        </p:nvSpPr>
        <p:spPr>
          <a:xfrm>
            <a:off x="548640" y="653143"/>
            <a:ext cx="11094720" cy="670560"/>
          </a:xfrm>
          <a:prstGeom prst="rect">
            <a:avLst/>
          </a:prstGeom>
          <a:noFill/>
          <a:ln/>
        </p:spPr>
        <p:txBody>
          <a:bodyPr wrap="square" rtlCol="0" anchor="ctr"/>
          <a:lstStyle/>
          <a:p>
            <a:r>
              <a:rPr lang="en-US" sz="3600" b="1" dirty="0">
                <a:solidFill>
                  <a:srgbClr val="0D1B3E"/>
                </a:solidFill>
                <a:latin typeface="Cambria" pitchFamily="34" charset="0"/>
                <a:ea typeface="Cambria" pitchFamily="34" charset="-122"/>
                <a:cs typeface="Cambria" pitchFamily="34" charset="-120"/>
              </a:rPr>
              <a:t>Scrutiny Leniency — Continued till 31.12.2026</a:t>
            </a:r>
            <a:endParaRPr lang="en-US" sz="3600" dirty="0"/>
          </a:p>
        </p:txBody>
      </p:sp>
      <p:sp>
        <p:nvSpPr>
          <p:cNvPr id="4" name="Text 2"/>
          <p:cNvSpPr/>
          <p:nvPr/>
        </p:nvSpPr>
        <p:spPr>
          <a:xfrm>
            <a:off x="548640" y="1299319"/>
            <a:ext cx="11094720" cy="341376"/>
          </a:xfrm>
          <a:prstGeom prst="rect">
            <a:avLst/>
          </a:prstGeom>
          <a:noFill/>
          <a:ln/>
        </p:spPr>
        <p:txBody>
          <a:bodyPr wrap="square" rtlCol="0" anchor="ctr"/>
          <a:lstStyle/>
          <a:p>
            <a:r>
              <a:rPr lang="en-US" sz="1600" i="1" dirty="0">
                <a:solidFill>
                  <a:srgbClr val="4A5568"/>
                </a:solidFill>
                <a:latin typeface="Calibri" pitchFamily="34" charset="0"/>
                <a:ea typeface="Calibri" pitchFamily="34" charset="-122"/>
                <a:cs typeface="Calibri" pitchFamily="34" charset="-120"/>
              </a:rPr>
              <a:t>20.01.2026 order + 10.03.2026 instructions extended by order dated 14.05.2026</a:t>
            </a:r>
            <a:endParaRPr lang="en-US" sz="1600" dirty="0"/>
          </a:p>
        </p:txBody>
      </p:sp>
      <p:sp>
        <p:nvSpPr>
          <p:cNvPr id="19" name="TextBox 18"/>
          <p:cNvSpPr txBox="1"/>
          <p:nvPr/>
        </p:nvSpPr>
        <p:spPr>
          <a:xfrm>
            <a:off x="725714" y="2278743"/>
            <a:ext cx="10116457" cy="3046988"/>
          </a:xfrm>
          <a:prstGeom prst="rect">
            <a:avLst/>
          </a:prstGeom>
          <a:noFill/>
        </p:spPr>
        <p:txBody>
          <a:bodyPr wrap="square" rtlCol="0">
            <a:spAutoFit/>
          </a:bodyPr>
          <a:lstStyle/>
          <a:p>
            <a:pPr algn="just"/>
            <a:r>
              <a:rPr lang="en-IN" sz="2400" i="1" dirty="0" smtClean="0"/>
              <a:t>“In continuation of this office order No. 16/2026 dated 20th January, 2026 and Instructions dated 10</a:t>
            </a:r>
            <a:r>
              <a:rPr lang="en-IN" sz="2400" i="1" baseline="30000" dirty="0" smtClean="0"/>
              <a:t>th</a:t>
            </a:r>
            <a:r>
              <a:rPr lang="en-IN" sz="2400" i="1" dirty="0" smtClean="0"/>
              <a:t> March 2026, considering the difficulties being faced by the appellants in the initial phase for filing of appeals on the GSTAT Portal, I, hereby, in exercise of authority conferred upon me under Rule 123 of Goods &amp; Services Tax Appellate Tribunal (Procedure) Rules, 2025, direct that the guidelines of the Order dated 20th January, 2026 and instructions dated 10th March 2026 shall be followed till 31st December, 2026, for ease of filing appeal by the Appellants.”</a:t>
            </a:r>
            <a:endParaRPr lang="en-IN" sz="2400" i="1" dirty="0"/>
          </a:p>
        </p:txBody>
      </p:sp>
    </p:spTree>
    <p:extLst>
      <p:ext uri="{BB962C8B-B14F-4D97-AF65-F5344CB8AC3E}">
        <p14:creationId xmlns:p14="http://schemas.microsoft.com/office/powerpoint/2010/main" val="3323904793"/>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12192000" cy="268224"/>
          </a:xfrm>
          <a:prstGeom prst="rect">
            <a:avLst/>
          </a:prstGeom>
          <a:solidFill>
            <a:srgbClr val="C9A84C"/>
          </a:solidFill>
          <a:ln w="12700">
            <a:solidFill>
              <a:srgbClr val="C9A84C"/>
            </a:solidFill>
            <a:prstDash val="solid"/>
          </a:ln>
        </p:spPr>
      </p:sp>
      <p:sp>
        <p:nvSpPr>
          <p:cNvPr id="3" name="Shape 1"/>
          <p:cNvSpPr/>
          <p:nvPr/>
        </p:nvSpPr>
        <p:spPr>
          <a:xfrm>
            <a:off x="0" y="268224"/>
            <a:ext cx="12192000" cy="1280160"/>
          </a:xfrm>
          <a:prstGeom prst="rect">
            <a:avLst/>
          </a:prstGeom>
          <a:solidFill>
            <a:srgbClr val="0D1B4B"/>
          </a:solidFill>
          <a:ln w="12700">
            <a:solidFill>
              <a:srgbClr val="0D1B4B"/>
            </a:solidFill>
            <a:prstDash val="solid"/>
          </a:ln>
        </p:spPr>
      </p:sp>
      <p:sp>
        <p:nvSpPr>
          <p:cNvPr id="4" name="Text 2"/>
          <p:cNvSpPr/>
          <p:nvPr/>
        </p:nvSpPr>
        <p:spPr>
          <a:xfrm>
            <a:off x="487680" y="329184"/>
            <a:ext cx="11216640" cy="1097280"/>
          </a:xfrm>
          <a:prstGeom prst="rect">
            <a:avLst/>
          </a:prstGeom>
          <a:noFill/>
          <a:ln/>
        </p:spPr>
        <p:txBody>
          <a:bodyPr wrap="square" lIns="0" tIns="0" rIns="0" bIns="0" rtlCol="0" anchor="ctr"/>
          <a:lstStyle/>
          <a:p>
            <a:r>
              <a:rPr lang="en-US" sz="4267" b="1" dirty="0">
                <a:solidFill>
                  <a:srgbClr val="FFFFFF"/>
                </a:solidFill>
                <a:latin typeface="Cambria" pitchFamily="34" charset="0"/>
                <a:ea typeface="Cambria" pitchFamily="34" charset="-122"/>
                <a:cs typeface="Cambria" pitchFamily="34" charset="-120"/>
              </a:rPr>
              <a:t>Jurisdiction for GSTAT Appeal: Where Should Mr. </a:t>
            </a:r>
            <a:r>
              <a:rPr lang="en-US" sz="4267" b="1" dirty="0" smtClean="0">
                <a:solidFill>
                  <a:srgbClr val="FFFFFF"/>
                </a:solidFill>
                <a:latin typeface="Cambria" pitchFamily="34" charset="0"/>
                <a:ea typeface="Cambria" pitchFamily="34" charset="-122"/>
                <a:cs typeface="Cambria" pitchFamily="34" charset="-120"/>
              </a:rPr>
              <a:t>Jolly, Mr. X and Middleman File Appeal?</a:t>
            </a:r>
            <a:endParaRPr lang="en-US" sz="4267" dirty="0"/>
          </a:p>
        </p:txBody>
      </p:sp>
      <p:sp>
        <p:nvSpPr>
          <p:cNvPr id="5" name="Shape 3"/>
          <p:cNvSpPr/>
          <p:nvPr/>
        </p:nvSpPr>
        <p:spPr>
          <a:xfrm>
            <a:off x="487680" y="2863378"/>
            <a:ext cx="5242560" cy="3108960"/>
          </a:xfrm>
          <a:prstGeom prst="roundRect">
            <a:avLst>
              <a:gd name="adj" fmla="val 3922"/>
            </a:avLst>
          </a:prstGeom>
          <a:solidFill>
            <a:srgbClr val="E8EDF7"/>
          </a:solidFill>
          <a:ln w="12700">
            <a:solidFill>
              <a:srgbClr val="C5D0E8"/>
            </a:solidFill>
            <a:prstDash val="solid"/>
          </a:ln>
          <a:effectLst>
            <a:outerShdw blurRad="63500" dist="25400" dir="2700000" algn="bl" rotWithShape="0">
              <a:srgbClr val="000000">
                <a:alpha val="10000"/>
              </a:srgbClr>
            </a:outerShdw>
          </a:effectLst>
        </p:spPr>
      </p:sp>
      <p:sp>
        <p:nvSpPr>
          <p:cNvPr id="8" name="Text 6"/>
          <p:cNvSpPr/>
          <p:nvPr/>
        </p:nvSpPr>
        <p:spPr>
          <a:xfrm>
            <a:off x="609600" y="2912146"/>
            <a:ext cx="4998720" cy="3072384"/>
          </a:xfrm>
          <a:prstGeom prst="rect">
            <a:avLst/>
          </a:prstGeom>
          <a:noFill/>
          <a:ln/>
        </p:spPr>
        <p:txBody>
          <a:bodyPr wrap="square" lIns="0" tIns="0" rIns="0" bIns="0" rtlCol="0" anchor="ctr"/>
          <a:lstStyle/>
          <a:p>
            <a:pPr algn="ctr"/>
            <a:r>
              <a:rPr lang="en-US" sz="4000" b="1" dirty="0">
                <a:solidFill>
                  <a:schemeClr val="accent1">
                    <a:lumMod val="50000"/>
                  </a:schemeClr>
                </a:solidFill>
                <a:latin typeface="Calibri" pitchFamily="34" charset="0"/>
                <a:ea typeface="Calibri" pitchFamily="34" charset="-122"/>
                <a:cs typeface="Calibri" pitchFamily="34" charset="-120"/>
              </a:rPr>
              <a:t>OPTION A </a:t>
            </a:r>
            <a:endParaRPr lang="en-US" sz="4000" b="1" dirty="0" smtClean="0">
              <a:solidFill>
                <a:schemeClr val="accent1">
                  <a:lumMod val="50000"/>
                </a:schemeClr>
              </a:solidFill>
              <a:latin typeface="Calibri" pitchFamily="34" charset="0"/>
              <a:ea typeface="Calibri" pitchFamily="34" charset="-122"/>
              <a:cs typeface="Calibri" pitchFamily="34" charset="-120"/>
            </a:endParaRPr>
          </a:p>
          <a:p>
            <a:pPr algn="ctr"/>
            <a:r>
              <a:rPr lang="en-US" sz="4000" b="1" dirty="0" smtClean="0">
                <a:solidFill>
                  <a:srgbClr val="C9A84C"/>
                </a:solidFill>
                <a:latin typeface="Calibri" pitchFamily="34" charset="0"/>
                <a:ea typeface="Calibri" pitchFamily="34" charset="-122"/>
                <a:cs typeface="Calibri" pitchFamily="34" charset="-120"/>
              </a:rPr>
              <a:t>Ahmedabad </a:t>
            </a:r>
            <a:r>
              <a:rPr lang="en-US" sz="4000" b="1" dirty="0">
                <a:solidFill>
                  <a:srgbClr val="C9A84C"/>
                </a:solidFill>
                <a:latin typeface="Calibri" pitchFamily="34" charset="0"/>
                <a:ea typeface="Calibri" pitchFamily="34" charset="-122"/>
                <a:cs typeface="Calibri" pitchFamily="34" charset="-120"/>
              </a:rPr>
              <a:t>GSTAT </a:t>
            </a:r>
            <a:endParaRPr lang="en-US" sz="4000" b="1" dirty="0" smtClean="0">
              <a:solidFill>
                <a:srgbClr val="C9A84C"/>
              </a:solidFill>
              <a:latin typeface="Calibri" pitchFamily="34" charset="0"/>
              <a:ea typeface="Calibri" pitchFamily="34" charset="-122"/>
              <a:cs typeface="Calibri" pitchFamily="34" charset="-120"/>
            </a:endParaRPr>
          </a:p>
          <a:p>
            <a:pPr algn="ctr"/>
            <a:r>
              <a:rPr lang="en-US" sz="4000" b="1" dirty="0" smtClean="0">
                <a:solidFill>
                  <a:srgbClr val="C9A84C"/>
                </a:solidFill>
                <a:latin typeface="Calibri" pitchFamily="34" charset="0"/>
                <a:ea typeface="Calibri" pitchFamily="34" charset="-122"/>
                <a:cs typeface="Calibri" pitchFamily="34" charset="-120"/>
              </a:rPr>
              <a:t>(</a:t>
            </a:r>
            <a:r>
              <a:rPr lang="en-US" sz="4000" b="1" dirty="0">
                <a:solidFill>
                  <a:srgbClr val="C9A84C"/>
                </a:solidFill>
                <a:latin typeface="Calibri" pitchFamily="34" charset="0"/>
                <a:ea typeface="Calibri" pitchFamily="34" charset="-122"/>
                <a:cs typeface="Calibri" pitchFamily="34" charset="-120"/>
              </a:rPr>
              <a:t>Gujarat)</a:t>
            </a:r>
            <a:endParaRPr lang="en-US" sz="4000" dirty="0"/>
          </a:p>
        </p:txBody>
      </p:sp>
      <p:sp>
        <p:nvSpPr>
          <p:cNvPr id="10" name="Shape 8"/>
          <p:cNvSpPr/>
          <p:nvPr/>
        </p:nvSpPr>
        <p:spPr>
          <a:xfrm>
            <a:off x="6461760" y="2863378"/>
            <a:ext cx="5242560" cy="3108960"/>
          </a:xfrm>
          <a:prstGeom prst="roundRect">
            <a:avLst>
              <a:gd name="adj" fmla="val 3922"/>
            </a:avLst>
          </a:prstGeom>
          <a:solidFill>
            <a:srgbClr val="E8EDF7"/>
          </a:solidFill>
          <a:ln w="12700">
            <a:solidFill>
              <a:srgbClr val="C5D0E8"/>
            </a:solidFill>
            <a:prstDash val="solid"/>
          </a:ln>
          <a:effectLst>
            <a:outerShdw blurRad="63500" dist="25400" dir="2700000" algn="bl" rotWithShape="0">
              <a:srgbClr val="000000">
                <a:alpha val="10000"/>
              </a:srgbClr>
            </a:outerShdw>
          </a:effectLst>
        </p:spPr>
      </p:sp>
      <p:sp>
        <p:nvSpPr>
          <p:cNvPr id="13" name="Text 11"/>
          <p:cNvSpPr/>
          <p:nvPr/>
        </p:nvSpPr>
        <p:spPr>
          <a:xfrm>
            <a:off x="6583680" y="2912146"/>
            <a:ext cx="4998720" cy="3060192"/>
          </a:xfrm>
          <a:prstGeom prst="rect">
            <a:avLst/>
          </a:prstGeom>
          <a:noFill/>
          <a:ln/>
        </p:spPr>
        <p:txBody>
          <a:bodyPr wrap="square" lIns="0" tIns="0" rIns="0" bIns="0" rtlCol="0" anchor="ctr"/>
          <a:lstStyle/>
          <a:p>
            <a:pPr algn="ctr"/>
            <a:r>
              <a:rPr lang="en-US" sz="4000" b="1" dirty="0">
                <a:solidFill>
                  <a:schemeClr val="accent1">
                    <a:lumMod val="50000"/>
                  </a:schemeClr>
                </a:solidFill>
                <a:latin typeface="Calibri" pitchFamily="34" charset="0"/>
                <a:ea typeface="Calibri" pitchFamily="34" charset="-122"/>
                <a:cs typeface="Calibri" pitchFamily="34" charset="-120"/>
              </a:rPr>
              <a:t>OPTION B</a:t>
            </a:r>
            <a:r>
              <a:rPr lang="en-US" sz="4000" b="1" dirty="0">
                <a:solidFill>
                  <a:srgbClr val="C9A84C"/>
                </a:solidFill>
                <a:latin typeface="Calibri" pitchFamily="34" charset="0"/>
                <a:ea typeface="Calibri" pitchFamily="34" charset="-122"/>
                <a:cs typeface="Calibri" pitchFamily="34" charset="-120"/>
              </a:rPr>
              <a:t>  </a:t>
            </a:r>
            <a:endParaRPr lang="en-US" sz="4000" b="1" dirty="0" smtClean="0">
              <a:solidFill>
                <a:srgbClr val="C9A84C"/>
              </a:solidFill>
              <a:latin typeface="Calibri" pitchFamily="34" charset="0"/>
              <a:ea typeface="Calibri" pitchFamily="34" charset="-122"/>
              <a:cs typeface="Calibri" pitchFamily="34" charset="-120"/>
            </a:endParaRPr>
          </a:p>
          <a:p>
            <a:pPr algn="ctr"/>
            <a:r>
              <a:rPr lang="en-US" sz="4000" b="1" dirty="0" smtClean="0">
                <a:solidFill>
                  <a:srgbClr val="C9A84C"/>
                </a:solidFill>
                <a:latin typeface="Calibri" pitchFamily="34" charset="0"/>
                <a:ea typeface="Calibri" pitchFamily="34" charset="-122"/>
                <a:cs typeface="Calibri" pitchFamily="34" charset="-120"/>
              </a:rPr>
              <a:t>Ghaziabad </a:t>
            </a:r>
            <a:r>
              <a:rPr lang="en-US" sz="4000" b="1" dirty="0">
                <a:solidFill>
                  <a:srgbClr val="C9A84C"/>
                </a:solidFill>
                <a:latin typeface="Calibri" pitchFamily="34" charset="0"/>
                <a:ea typeface="Calibri" pitchFamily="34" charset="-122"/>
                <a:cs typeface="Calibri" pitchFamily="34" charset="-120"/>
              </a:rPr>
              <a:t>GSTAT </a:t>
            </a:r>
            <a:endParaRPr lang="en-US" sz="4000" b="1" dirty="0" smtClean="0">
              <a:solidFill>
                <a:srgbClr val="C9A84C"/>
              </a:solidFill>
              <a:latin typeface="Calibri" pitchFamily="34" charset="0"/>
              <a:ea typeface="Calibri" pitchFamily="34" charset="-122"/>
              <a:cs typeface="Calibri" pitchFamily="34" charset="-120"/>
            </a:endParaRPr>
          </a:p>
          <a:p>
            <a:pPr algn="ctr"/>
            <a:r>
              <a:rPr lang="en-US" sz="4000" b="1" dirty="0" smtClean="0">
                <a:solidFill>
                  <a:srgbClr val="C9A84C"/>
                </a:solidFill>
                <a:latin typeface="Calibri" pitchFamily="34" charset="0"/>
                <a:ea typeface="Calibri" pitchFamily="34" charset="-122"/>
                <a:cs typeface="Calibri" pitchFamily="34" charset="-120"/>
              </a:rPr>
              <a:t>(</a:t>
            </a:r>
            <a:r>
              <a:rPr lang="en-US" sz="4000" b="1" dirty="0">
                <a:solidFill>
                  <a:srgbClr val="C9A84C"/>
                </a:solidFill>
                <a:latin typeface="Calibri" pitchFamily="34" charset="0"/>
                <a:ea typeface="Calibri" pitchFamily="34" charset="-122"/>
                <a:cs typeface="Calibri" pitchFamily="34" charset="-120"/>
              </a:rPr>
              <a:t>Uttar Pradesh)</a:t>
            </a:r>
            <a:endParaRPr lang="en-US" sz="4000" dirty="0"/>
          </a:p>
        </p:txBody>
      </p:sp>
    </p:spTree>
    <p:extLst>
      <p:ext uri="{BB962C8B-B14F-4D97-AF65-F5344CB8AC3E}">
        <p14:creationId xmlns:p14="http://schemas.microsoft.com/office/powerpoint/2010/main" val="123321401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12192000" cy="1036320"/>
          </a:xfrm>
          <a:prstGeom prst="rect">
            <a:avLst/>
          </a:prstGeom>
          <a:solidFill>
            <a:srgbClr val="0D1B3E"/>
          </a:solidFill>
          <a:ln/>
        </p:spPr>
      </p:sp>
      <p:sp>
        <p:nvSpPr>
          <p:cNvPr id="3" name="Text 1"/>
          <p:cNvSpPr/>
          <p:nvPr/>
        </p:nvSpPr>
        <p:spPr>
          <a:xfrm>
            <a:off x="426720" y="60960"/>
            <a:ext cx="11338560" cy="914400"/>
          </a:xfrm>
          <a:prstGeom prst="rect">
            <a:avLst/>
          </a:prstGeom>
          <a:noFill/>
          <a:ln/>
        </p:spPr>
        <p:txBody>
          <a:bodyPr wrap="square" lIns="0" tIns="0" rIns="0" bIns="0" rtlCol="0" anchor="ctr"/>
          <a:lstStyle/>
          <a:p>
            <a:r>
              <a:rPr lang="en-US" sz="2800" b="1" dirty="0" smtClean="0">
                <a:solidFill>
                  <a:srgbClr val="FFFFFF"/>
                </a:solidFill>
                <a:latin typeface="Cambria" pitchFamily="34" charset="0"/>
                <a:ea typeface="Cambria" pitchFamily="34" charset="-122"/>
                <a:cs typeface="Cambria" pitchFamily="34" charset="-120"/>
              </a:rPr>
              <a:t>Agenda</a:t>
            </a:r>
            <a:endParaRPr lang="en-US" sz="2800" dirty="0"/>
          </a:p>
        </p:txBody>
      </p:sp>
      <p:sp>
        <p:nvSpPr>
          <p:cNvPr id="5" name="Shape 3"/>
          <p:cNvSpPr/>
          <p:nvPr/>
        </p:nvSpPr>
        <p:spPr>
          <a:xfrm>
            <a:off x="0" y="1036320"/>
            <a:ext cx="12192000" cy="48768"/>
          </a:xfrm>
          <a:prstGeom prst="rect">
            <a:avLst/>
          </a:prstGeom>
          <a:solidFill>
            <a:srgbClr val="C9A84C"/>
          </a:solidFill>
          <a:ln/>
        </p:spPr>
      </p:sp>
      <p:sp>
        <p:nvSpPr>
          <p:cNvPr id="6" name="Shape 4"/>
          <p:cNvSpPr/>
          <p:nvPr/>
        </p:nvSpPr>
        <p:spPr>
          <a:xfrm>
            <a:off x="426720" y="1280160"/>
            <a:ext cx="5608320" cy="1024128"/>
          </a:xfrm>
          <a:prstGeom prst="roundRect">
            <a:avLst>
              <a:gd name="adj" fmla="val 8333"/>
            </a:avLst>
          </a:prstGeom>
          <a:solidFill>
            <a:srgbClr val="F4F6FA"/>
          </a:solidFill>
          <a:ln/>
          <a:effectLst>
            <a:outerShdw blurRad="101600" dist="25400" dir="2700000" algn="bl" rotWithShape="0">
              <a:srgbClr val="000000">
                <a:alpha val="12000"/>
              </a:srgbClr>
            </a:outerShdw>
          </a:effectLst>
        </p:spPr>
      </p:sp>
      <p:sp>
        <p:nvSpPr>
          <p:cNvPr id="7" name="Shape 5"/>
          <p:cNvSpPr/>
          <p:nvPr/>
        </p:nvSpPr>
        <p:spPr>
          <a:xfrm>
            <a:off x="426720" y="1280160"/>
            <a:ext cx="755904" cy="1024128"/>
          </a:xfrm>
          <a:prstGeom prst="roundRect">
            <a:avLst>
              <a:gd name="adj" fmla="val 11290"/>
            </a:avLst>
          </a:prstGeom>
          <a:solidFill>
            <a:srgbClr val="0D1B3E"/>
          </a:solidFill>
          <a:ln/>
        </p:spPr>
      </p:sp>
      <p:sp>
        <p:nvSpPr>
          <p:cNvPr id="8" name="Text 6"/>
          <p:cNvSpPr/>
          <p:nvPr/>
        </p:nvSpPr>
        <p:spPr>
          <a:xfrm>
            <a:off x="426720" y="1292352"/>
            <a:ext cx="755904" cy="999744"/>
          </a:xfrm>
          <a:prstGeom prst="rect">
            <a:avLst/>
          </a:prstGeom>
          <a:noFill/>
          <a:ln/>
        </p:spPr>
        <p:txBody>
          <a:bodyPr wrap="square" rtlCol="0" anchor="ctr"/>
          <a:lstStyle/>
          <a:p>
            <a:pPr algn="ctr"/>
            <a:r>
              <a:rPr lang="en-US" sz="1000" b="1" dirty="0">
                <a:solidFill>
                  <a:srgbClr val="C9A84C"/>
                </a:solidFill>
                <a:latin typeface="Calibri" pitchFamily="34" charset="0"/>
                <a:ea typeface="Calibri" pitchFamily="34" charset="-122"/>
                <a:cs typeface="Calibri" pitchFamily="34" charset="-120"/>
              </a:rPr>
              <a:t>SEC 1</a:t>
            </a:r>
            <a:endParaRPr lang="en-US" sz="1000" dirty="0"/>
          </a:p>
        </p:txBody>
      </p:sp>
      <p:sp>
        <p:nvSpPr>
          <p:cNvPr id="9" name="Text 7"/>
          <p:cNvSpPr/>
          <p:nvPr/>
        </p:nvSpPr>
        <p:spPr>
          <a:xfrm>
            <a:off x="1255776" y="1353312"/>
            <a:ext cx="4632960" cy="341376"/>
          </a:xfrm>
          <a:prstGeom prst="rect">
            <a:avLst/>
          </a:prstGeom>
          <a:noFill/>
          <a:ln/>
        </p:spPr>
        <p:txBody>
          <a:bodyPr wrap="square" rtlCol="0" anchor="ctr"/>
          <a:lstStyle/>
          <a:p>
            <a:r>
              <a:rPr lang="en-US" sz="1467" b="1" dirty="0">
                <a:solidFill>
                  <a:srgbClr val="0D1B3E"/>
                </a:solidFill>
                <a:latin typeface="Cambria" pitchFamily="34" charset="0"/>
                <a:ea typeface="Cambria" pitchFamily="34" charset="-122"/>
                <a:cs typeface="Cambria" pitchFamily="34" charset="-120"/>
              </a:rPr>
              <a:t>Introduction</a:t>
            </a:r>
            <a:endParaRPr lang="en-US" sz="1467" dirty="0"/>
          </a:p>
        </p:txBody>
      </p:sp>
      <p:sp>
        <p:nvSpPr>
          <p:cNvPr id="10" name="Text 8"/>
          <p:cNvSpPr/>
          <p:nvPr/>
        </p:nvSpPr>
        <p:spPr>
          <a:xfrm>
            <a:off x="1255776" y="1719072"/>
            <a:ext cx="4693920" cy="463296"/>
          </a:xfrm>
          <a:prstGeom prst="rect">
            <a:avLst/>
          </a:prstGeom>
          <a:noFill/>
          <a:ln/>
        </p:spPr>
        <p:txBody>
          <a:bodyPr wrap="square" rtlCol="0" anchor="ctr"/>
          <a:lstStyle/>
          <a:p>
            <a:r>
              <a:rPr lang="en-US" sz="1133" dirty="0">
                <a:solidFill>
                  <a:srgbClr val="2C3E6B"/>
                </a:solidFill>
                <a:latin typeface="Calibri" pitchFamily="34" charset="0"/>
                <a:ea typeface="Calibri" pitchFamily="34" charset="-122"/>
                <a:cs typeface="Calibri" pitchFamily="34" charset="-120"/>
              </a:rPr>
              <a:t>GST Litigation Ecosystem | Why GSTAT Matters</a:t>
            </a:r>
            <a:endParaRPr lang="en-US" sz="1133" dirty="0"/>
          </a:p>
        </p:txBody>
      </p:sp>
      <p:sp>
        <p:nvSpPr>
          <p:cNvPr id="11" name="Shape 9"/>
          <p:cNvSpPr/>
          <p:nvPr/>
        </p:nvSpPr>
        <p:spPr>
          <a:xfrm>
            <a:off x="426720" y="2450592"/>
            <a:ext cx="5608320" cy="1024128"/>
          </a:xfrm>
          <a:prstGeom prst="roundRect">
            <a:avLst>
              <a:gd name="adj" fmla="val 8333"/>
            </a:avLst>
          </a:prstGeom>
          <a:solidFill>
            <a:srgbClr val="F4F6FA"/>
          </a:solidFill>
          <a:ln/>
          <a:effectLst>
            <a:outerShdw blurRad="101600" dist="25400" dir="2700000" algn="bl" rotWithShape="0">
              <a:srgbClr val="000000">
                <a:alpha val="12000"/>
              </a:srgbClr>
            </a:outerShdw>
          </a:effectLst>
        </p:spPr>
      </p:sp>
      <p:sp>
        <p:nvSpPr>
          <p:cNvPr id="12" name="Shape 10"/>
          <p:cNvSpPr/>
          <p:nvPr/>
        </p:nvSpPr>
        <p:spPr>
          <a:xfrm>
            <a:off x="426720" y="2450592"/>
            <a:ext cx="755904" cy="1024128"/>
          </a:xfrm>
          <a:prstGeom prst="roundRect">
            <a:avLst>
              <a:gd name="adj" fmla="val 11290"/>
            </a:avLst>
          </a:prstGeom>
          <a:solidFill>
            <a:srgbClr val="0D1B3E"/>
          </a:solidFill>
          <a:ln/>
        </p:spPr>
      </p:sp>
      <p:sp>
        <p:nvSpPr>
          <p:cNvPr id="13" name="Text 11"/>
          <p:cNvSpPr/>
          <p:nvPr/>
        </p:nvSpPr>
        <p:spPr>
          <a:xfrm>
            <a:off x="426720" y="2462784"/>
            <a:ext cx="755904" cy="999744"/>
          </a:xfrm>
          <a:prstGeom prst="rect">
            <a:avLst/>
          </a:prstGeom>
          <a:noFill/>
          <a:ln/>
        </p:spPr>
        <p:txBody>
          <a:bodyPr wrap="square" rtlCol="0" anchor="ctr"/>
          <a:lstStyle/>
          <a:p>
            <a:pPr algn="ctr"/>
            <a:r>
              <a:rPr lang="en-US" sz="1000" b="1" dirty="0">
                <a:solidFill>
                  <a:srgbClr val="C9A84C"/>
                </a:solidFill>
                <a:latin typeface="Calibri" pitchFamily="34" charset="0"/>
                <a:ea typeface="Calibri" pitchFamily="34" charset="-122"/>
                <a:cs typeface="Calibri" pitchFamily="34" charset="-120"/>
              </a:rPr>
              <a:t>SEC 2</a:t>
            </a:r>
            <a:endParaRPr lang="en-US" sz="1000" dirty="0"/>
          </a:p>
        </p:txBody>
      </p:sp>
      <p:sp>
        <p:nvSpPr>
          <p:cNvPr id="14" name="Text 12"/>
          <p:cNvSpPr/>
          <p:nvPr/>
        </p:nvSpPr>
        <p:spPr>
          <a:xfrm>
            <a:off x="1255776" y="2523744"/>
            <a:ext cx="4632960" cy="341376"/>
          </a:xfrm>
          <a:prstGeom prst="rect">
            <a:avLst/>
          </a:prstGeom>
          <a:noFill/>
          <a:ln/>
        </p:spPr>
        <p:txBody>
          <a:bodyPr wrap="square" rtlCol="0" anchor="ctr"/>
          <a:lstStyle/>
          <a:p>
            <a:r>
              <a:rPr lang="en-US" sz="1467" b="1" dirty="0">
                <a:solidFill>
                  <a:srgbClr val="0D1B3E"/>
                </a:solidFill>
                <a:latin typeface="Cambria" pitchFamily="34" charset="0"/>
                <a:ea typeface="Cambria" pitchFamily="34" charset="-122"/>
                <a:cs typeface="Cambria" pitchFamily="34" charset="-120"/>
              </a:rPr>
              <a:t>Legal Framework</a:t>
            </a:r>
            <a:endParaRPr lang="en-US" sz="1467" dirty="0"/>
          </a:p>
        </p:txBody>
      </p:sp>
      <p:sp>
        <p:nvSpPr>
          <p:cNvPr id="15" name="Text 13"/>
          <p:cNvSpPr/>
          <p:nvPr/>
        </p:nvSpPr>
        <p:spPr>
          <a:xfrm>
            <a:off x="1255776" y="2889504"/>
            <a:ext cx="4693920" cy="463296"/>
          </a:xfrm>
          <a:prstGeom prst="rect">
            <a:avLst/>
          </a:prstGeom>
          <a:noFill/>
          <a:ln/>
        </p:spPr>
        <p:txBody>
          <a:bodyPr wrap="square" rtlCol="0" anchor="ctr"/>
          <a:lstStyle/>
          <a:p>
            <a:r>
              <a:rPr lang="en-US" sz="1133" dirty="0" smtClean="0">
                <a:solidFill>
                  <a:srgbClr val="2C3E6B"/>
                </a:solidFill>
                <a:latin typeface="Calibri" pitchFamily="34" charset="0"/>
                <a:ea typeface="Calibri" pitchFamily="34" charset="-122"/>
                <a:cs typeface="Calibri" pitchFamily="34" charset="-120"/>
              </a:rPr>
              <a:t>Jurisdiction </a:t>
            </a:r>
            <a:r>
              <a:rPr lang="en-US" sz="1133" dirty="0">
                <a:solidFill>
                  <a:srgbClr val="2C3E6B"/>
                </a:solidFill>
                <a:latin typeface="Calibri" pitchFamily="34" charset="0"/>
                <a:ea typeface="Calibri" pitchFamily="34" charset="-122"/>
                <a:cs typeface="Calibri" pitchFamily="34" charset="-120"/>
              </a:rPr>
              <a:t>Map</a:t>
            </a:r>
            <a:endParaRPr lang="en-US" sz="1133" dirty="0"/>
          </a:p>
        </p:txBody>
      </p:sp>
      <p:sp>
        <p:nvSpPr>
          <p:cNvPr id="16" name="Shape 14"/>
          <p:cNvSpPr/>
          <p:nvPr/>
        </p:nvSpPr>
        <p:spPr>
          <a:xfrm>
            <a:off x="426720" y="3621024"/>
            <a:ext cx="5608320" cy="1024128"/>
          </a:xfrm>
          <a:prstGeom prst="roundRect">
            <a:avLst>
              <a:gd name="adj" fmla="val 8333"/>
            </a:avLst>
          </a:prstGeom>
          <a:solidFill>
            <a:srgbClr val="F4F6FA"/>
          </a:solidFill>
          <a:ln/>
          <a:effectLst>
            <a:outerShdw blurRad="101600" dist="25400" dir="2700000" algn="bl" rotWithShape="0">
              <a:srgbClr val="000000">
                <a:alpha val="12000"/>
              </a:srgbClr>
            </a:outerShdw>
          </a:effectLst>
        </p:spPr>
      </p:sp>
      <p:sp>
        <p:nvSpPr>
          <p:cNvPr id="17" name="Shape 15"/>
          <p:cNvSpPr/>
          <p:nvPr/>
        </p:nvSpPr>
        <p:spPr>
          <a:xfrm>
            <a:off x="426720" y="3621024"/>
            <a:ext cx="755904" cy="1024128"/>
          </a:xfrm>
          <a:prstGeom prst="roundRect">
            <a:avLst>
              <a:gd name="adj" fmla="val 11290"/>
            </a:avLst>
          </a:prstGeom>
          <a:solidFill>
            <a:srgbClr val="0D1B3E"/>
          </a:solidFill>
          <a:ln/>
        </p:spPr>
      </p:sp>
      <p:sp>
        <p:nvSpPr>
          <p:cNvPr id="18" name="Text 16"/>
          <p:cNvSpPr/>
          <p:nvPr/>
        </p:nvSpPr>
        <p:spPr>
          <a:xfrm>
            <a:off x="426720" y="3633216"/>
            <a:ext cx="755904" cy="999744"/>
          </a:xfrm>
          <a:prstGeom prst="rect">
            <a:avLst/>
          </a:prstGeom>
          <a:noFill/>
          <a:ln/>
        </p:spPr>
        <p:txBody>
          <a:bodyPr wrap="square" rtlCol="0" anchor="ctr"/>
          <a:lstStyle/>
          <a:p>
            <a:pPr algn="ctr"/>
            <a:r>
              <a:rPr lang="en-US" sz="1000" b="1" dirty="0">
                <a:solidFill>
                  <a:srgbClr val="C9A84C"/>
                </a:solidFill>
                <a:latin typeface="Calibri" pitchFamily="34" charset="0"/>
                <a:ea typeface="Calibri" pitchFamily="34" charset="-122"/>
                <a:cs typeface="Calibri" pitchFamily="34" charset="-120"/>
              </a:rPr>
              <a:t>SEC 3</a:t>
            </a:r>
            <a:endParaRPr lang="en-US" sz="1000" dirty="0"/>
          </a:p>
        </p:txBody>
      </p:sp>
      <p:sp>
        <p:nvSpPr>
          <p:cNvPr id="19" name="Text 17"/>
          <p:cNvSpPr/>
          <p:nvPr/>
        </p:nvSpPr>
        <p:spPr>
          <a:xfrm>
            <a:off x="1255776" y="3694176"/>
            <a:ext cx="4632960" cy="341376"/>
          </a:xfrm>
          <a:prstGeom prst="rect">
            <a:avLst/>
          </a:prstGeom>
          <a:noFill/>
          <a:ln/>
        </p:spPr>
        <p:txBody>
          <a:bodyPr wrap="square" rtlCol="0" anchor="ctr"/>
          <a:lstStyle/>
          <a:p>
            <a:r>
              <a:rPr lang="en-US" sz="1467" b="1" dirty="0">
                <a:solidFill>
                  <a:srgbClr val="0D1B3E"/>
                </a:solidFill>
                <a:latin typeface="Cambria" pitchFamily="34" charset="0"/>
                <a:ea typeface="Cambria" pitchFamily="34" charset="-122"/>
                <a:cs typeface="Cambria" pitchFamily="34" charset="-120"/>
              </a:rPr>
              <a:t>GSTAT Structure</a:t>
            </a:r>
            <a:endParaRPr lang="en-US" sz="1467" dirty="0"/>
          </a:p>
        </p:txBody>
      </p:sp>
      <p:sp>
        <p:nvSpPr>
          <p:cNvPr id="20" name="Text 18"/>
          <p:cNvSpPr/>
          <p:nvPr/>
        </p:nvSpPr>
        <p:spPr>
          <a:xfrm>
            <a:off x="1255776" y="4059936"/>
            <a:ext cx="4693920" cy="463296"/>
          </a:xfrm>
          <a:prstGeom prst="rect">
            <a:avLst/>
          </a:prstGeom>
          <a:noFill/>
          <a:ln/>
        </p:spPr>
        <p:txBody>
          <a:bodyPr wrap="square" rtlCol="0" anchor="ctr"/>
          <a:lstStyle/>
          <a:p>
            <a:r>
              <a:rPr lang="en-US" sz="1133" dirty="0">
                <a:solidFill>
                  <a:srgbClr val="2C3E6B"/>
                </a:solidFill>
                <a:latin typeface="Calibri" pitchFamily="34" charset="0"/>
                <a:ea typeface="Calibri" pitchFamily="34" charset="-122"/>
                <a:cs typeface="Calibri" pitchFamily="34" charset="-120"/>
              </a:rPr>
              <a:t>Two-Tier Structure | Principal Bench | State Benches</a:t>
            </a:r>
            <a:endParaRPr lang="en-US" sz="1133" dirty="0"/>
          </a:p>
        </p:txBody>
      </p:sp>
      <p:sp>
        <p:nvSpPr>
          <p:cNvPr id="21" name="Shape 19"/>
          <p:cNvSpPr/>
          <p:nvPr/>
        </p:nvSpPr>
        <p:spPr>
          <a:xfrm>
            <a:off x="426720" y="4791456"/>
            <a:ext cx="5608320" cy="1024128"/>
          </a:xfrm>
          <a:prstGeom prst="roundRect">
            <a:avLst>
              <a:gd name="adj" fmla="val 8333"/>
            </a:avLst>
          </a:prstGeom>
          <a:solidFill>
            <a:srgbClr val="F4F6FA"/>
          </a:solidFill>
          <a:ln/>
          <a:effectLst>
            <a:outerShdw blurRad="101600" dist="25400" dir="2700000" algn="bl" rotWithShape="0">
              <a:srgbClr val="000000">
                <a:alpha val="12000"/>
              </a:srgbClr>
            </a:outerShdw>
          </a:effectLst>
        </p:spPr>
      </p:sp>
      <p:sp>
        <p:nvSpPr>
          <p:cNvPr id="22" name="Shape 20"/>
          <p:cNvSpPr/>
          <p:nvPr/>
        </p:nvSpPr>
        <p:spPr>
          <a:xfrm>
            <a:off x="426720" y="4791456"/>
            <a:ext cx="755904" cy="1024128"/>
          </a:xfrm>
          <a:prstGeom prst="roundRect">
            <a:avLst>
              <a:gd name="adj" fmla="val 11290"/>
            </a:avLst>
          </a:prstGeom>
          <a:solidFill>
            <a:srgbClr val="0D1B3E"/>
          </a:solidFill>
          <a:ln/>
        </p:spPr>
      </p:sp>
      <p:sp>
        <p:nvSpPr>
          <p:cNvPr id="23" name="Text 21"/>
          <p:cNvSpPr/>
          <p:nvPr/>
        </p:nvSpPr>
        <p:spPr>
          <a:xfrm>
            <a:off x="426720" y="4803648"/>
            <a:ext cx="755904" cy="999744"/>
          </a:xfrm>
          <a:prstGeom prst="rect">
            <a:avLst/>
          </a:prstGeom>
          <a:noFill/>
          <a:ln/>
        </p:spPr>
        <p:txBody>
          <a:bodyPr wrap="square" rtlCol="0" anchor="ctr"/>
          <a:lstStyle/>
          <a:p>
            <a:pPr algn="ctr"/>
            <a:r>
              <a:rPr lang="en-US" sz="1000" b="1" dirty="0">
                <a:solidFill>
                  <a:srgbClr val="C9A84C"/>
                </a:solidFill>
                <a:latin typeface="Calibri" pitchFamily="34" charset="0"/>
                <a:ea typeface="Calibri" pitchFamily="34" charset="-122"/>
                <a:cs typeface="Calibri" pitchFamily="34" charset="-120"/>
              </a:rPr>
              <a:t>SEC 4</a:t>
            </a:r>
            <a:endParaRPr lang="en-US" sz="1000" dirty="0"/>
          </a:p>
        </p:txBody>
      </p:sp>
      <p:sp>
        <p:nvSpPr>
          <p:cNvPr id="24" name="Text 22"/>
          <p:cNvSpPr/>
          <p:nvPr/>
        </p:nvSpPr>
        <p:spPr>
          <a:xfrm>
            <a:off x="1255776" y="4864608"/>
            <a:ext cx="4632960" cy="341376"/>
          </a:xfrm>
          <a:prstGeom prst="rect">
            <a:avLst/>
          </a:prstGeom>
          <a:noFill/>
          <a:ln/>
        </p:spPr>
        <p:txBody>
          <a:bodyPr wrap="square" rtlCol="0" anchor="ctr"/>
          <a:lstStyle/>
          <a:p>
            <a:r>
              <a:rPr lang="en-US" sz="1467" b="1" dirty="0">
                <a:solidFill>
                  <a:srgbClr val="0D1B3E"/>
                </a:solidFill>
                <a:latin typeface="Cambria" pitchFamily="34" charset="0"/>
                <a:ea typeface="Cambria" pitchFamily="34" charset="-122"/>
                <a:cs typeface="Cambria" pitchFamily="34" charset="-120"/>
              </a:rPr>
              <a:t>Appeals</a:t>
            </a:r>
            <a:endParaRPr lang="en-US" sz="1467" dirty="0"/>
          </a:p>
        </p:txBody>
      </p:sp>
      <p:sp>
        <p:nvSpPr>
          <p:cNvPr id="25" name="Text 23"/>
          <p:cNvSpPr/>
          <p:nvPr/>
        </p:nvSpPr>
        <p:spPr>
          <a:xfrm>
            <a:off x="1255776" y="5230368"/>
            <a:ext cx="4693920" cy="463296"/>
          </a:xfrm>
          <a:prstGeom prst="rect">
            <a:avLst/>
          </a:prstGeom>
          <a:noFill/>
          <a:ln/>
        </p:spPr>
        <p:txBody>
          <a:bodyPr wrap="square" rtlCol="0" anchor="ctr"/>
          <a:lstStyle/>
          <a:p>
            <a:r>
              <a:rPr lang="en-US" sz="1133" dirty="0">
                <a:solidFill>
                  <a:srgbClr val="2C3E6B"/>
                </a:solidFill>
                <a:latin typeface="Calibri" pitchFamily="34" charset="0"/>
                <a:ea typeface="Calibri" pitchFamily="34" charset="-122"/>
                <a:cs typeface="Calibri" pitchFamily="34" charset="-120"/>
              </a:rPr>
              <a:t>Right to Appeal | Limitation | Condonation | Thresholds</a:t>
            </a:r>
            <a:endParaRPr lang="en-US" sz="1133" dirty="0"/>
          </a:p>
        </p:txBody>
      </p:sp>
      <p:sp>
        <p:nvSpPr>
          <p:cNvPr id="26" name="Shape 24"/>
          <p:cNvSpPr/>
          <p:nvPr/>
        </p:nvSpPr>
        <p:spPr>
          <a:xfrm>
            <a:off x="6278880" y="1280160"/>
            <a:ext cx="5608320" cy="1024128"/>
          </a:xfrm>
          <a:prstGeom prst="roundRect">
            <a:avLst>
              <a:gd name="adj" fmla="val 8333"/>
            </a:avLst>
          </a:prstGeom>
          <a:solidFill>
            <a:srgbClr val="F4F6FA"/>
          </a:solidFill>
          <a:ln/>
          <a:effectLst>
            <a:outerShdw blurRad="101600" dist="25400" dir="2700000" algn="bl" rotWithShape="0">
              <a:srgbClr val="000000">
                <a:alpha val="12000"/>
              </a:srgbClr>
            </a:outerShdw>
          </a:effectLst>
        </p:spPr>
      </p:sp>
      <p:sp>
        <p:nvSpPr>
          <p:cNvPr id="27" name="Shape 25"/>
          <p:cNvSpPr/>
          <p:nvPr/>
        </p:nvSpPr>
        <p:spPr>
          <a:xfrm>
            <a:off x="6278880" y="1280160"/>
            <a:ext cx="755904" cy="1024128"/>
          </a:xfrm>
          <a:prstGeom prst="roundRect">
            <a:avLst>
              <a:gd name="adj" fmla="val 11290"/>
            </a:avLst>
          </a:prstGeom>
          <a:solidFill>
            <a:srgbClr val="0D1B3E"/>
          </a:solidFill>
          <a:ln/>
        </p:spPr>
      </p:sp>
      <p:sp>
        <p:nvSpPr>
          <p:cNvPr id="28" name="Text 26"/>
          <p:cNvSpPr/>
          <p:nvPr/>
        </p:nvSpPr>
        <p:spPr>
          <a:xfrm>
            <a:off x="6278880" y="1292352"/>
            <a:ext cx="755904" cy="999744"/>
          </a:xfrm>
          <a:prstGeom prst="rect">
            <a:avLst/>
          </a:prstGeom>
          <a:noFill/>
          <a:ln/>
        </p:spPr>
        <p:txBody>
          <a:bodyPr wrap="square" rtlCol="0" anchor="ctr"/>
          <a:lstStyle/>
          <a:p>
            <a:pPr algn="ctr"/>
            <a:r>
              <a:rPr lang="en-US" sz="1000" b="1" dirty="0">
                <a:solidFill>
                  <a:srgbClr val="C9A84C"/>
                </a:solidFill>
                <a:latin typeface="Calibri" pitchFamily="34" charset="0"/>
                <a:ea typeface="Calibri" pitchFamily="34" charset="-122"/>
                <a:cs typeface="Calibri" pitchFamily="34" charset="-120"/>
              </a:rPr>
              <a:t>SEC 5</a:t>
            </a:r>
            <a:endParaRPr lang="en-US" sz="1000" dirty="0"/>
          </a:p>
        </p:txBody>
      </p:sp>
      <p:sp>
        <p:nvSpPr>
          <p:cNvPr id="29" name="Text 27"/>
          <p:cNvSpPr/>
          <p:nvPr/>
        </p:nvSpPr>
        <p:spPr>
          <a:xfrm>
            <a:off x="7107936" y="1353312"/>
            <a:ext cx="4632960" cy="341376"/>
          </a:xfrm>
          <a:prstGeom prst="rect">
            <a:avLst/>
          </a:prstGeom>
          <a:noFill/>
          <a:ln/>
        </p:spPr>
        <p:txBody>
          <a:bodyPr wrap="square" rtlCol="0" anchor="ctr"/>
          <a:lstStyle/>
          <a:p>
            <a:r>
              <a:rPr lang="en-US" sz="1467" b="1" dirty="0">
                <a:solidFill>
                  <a:srgbClr val="0D1B3E"/>
                </a:solidFill>
                <a:latin typeface="Cambria" pitchFamily="34" charset="0"/>
                <a:ea typeface="Cambria" pitchFamily="34" charset="-122"/>
                <a:cs typeface="Cambria" pitchFamily="34" charset="-120"/>
              </a:rPr>
              <a:t>Financial Requirements</a:t>
            </a:r>
            <a:endParaRPr lang="en-US" sz="1467" dirty="0"/>
          </a:p>
        </p:txBody>
      </p:sp>
      <p:sp>
        <p:nvSpPr>
          <p:cNvPr id="30" name="Text 28"/>
          <p:cNvSpPr/>
          <p:nvPr/>
        </p:nvSpPr>
        <p:spPr>
          <a:xfrm>
            <a:off x="7107936" y="1719072"/>
            <a:ext cx="4693920" cy="463296"/>
          </a:xfrm>
          <a:prstGeom prst="rect">
            <a:avLst/>
          </a:prstGeom>
          <a:noFill/>
          <a:ln/>
        </p:spPr>
        <p:txBody>
          <a:bodyPr wrap="square" rtlCol="0" anchor="ctr"/>
          <a:lstStyle/>
          <a:p>
            <a:r>
              <a:rPr lang="en-US" sz="1133" dirty="0">
                <a:solidFill>
                  <a:srgbClr val="2C3E6B"/>
                </a:solidFill>
                <a:latin typeface="Calibri" pitchFamily="34" charset="0"/>
                <a:ea typeface="Calibri" pitchFamily="34" charset="-122"/>
                <a:cs typeface="Calibri" pitchFamily="34" charset="-120"/>
              </a:rPr>
              <a:t>Pre-Deposit | Penalty Cases | Appeal Fees</a:t>
            </a:r>
            <a:endParaRPr lang="en-US" sz="1133" dirty="0"/>
          </a:p>
        </p:txBody>
      </p:sp>
      <p:sp>
        <p:nvSpPr>
          <p:cNvPr id="31" name="Shape 29"/>
          <p:cNvSpPr/>
          <p:nvPr/>
        </p:nvSpPr>
        <p:spPr>
          <a:xfrm>
            <a:off x="6278880" y="2450592"/>
            <a:ext cx="5608320" cy="1024128"/>
          </a:xfrm>
          <a:prstGeom prst="roundRect">
            <a:avLst>
              <a:gd name="adj" fmla="val 8333"/>
            </a:avLst>
          </a:prstGeom>
          <a:solidFill>
            <a:srgbClr val="F4F6FA"/>
          </a:solidFill>
          <a:ln/>
          <a:effectLst>
            <a:outerShdw blurRad="101600" dist="25400" dir="2700000" algn="bl" rotWithShape="0">
              <a:srgbClr val="000000">
                <a:alpha val="12000"/>
              </a:srgbClr>
            </a:outerShdw>
          </a:effectLst>
        </p:spPr>
      </p:sp>
      <p:sp>
        <p:nvSpPr>
          <p:cNvPr id="32" name="Shape 30"/>
          <p:cNvSpPr/>
          <p:nvPr/>
        </p:nvSpPr>
        <p:spPr>
          <a:xfrm>
            <a:off x="6278880" y="2450592"/>
            <a:ext cx="755904" cy="1024128"/>
          </a:xfrm>
          <a:prstGeom prst="roundRect">
            <a:avLst>
              <a:gd name="adj" fmla="val 11290"/>
            </a:avLst>
          </a:prstGeom>
          <a:solidFill>
            <a:srgbClr val="0D1B3E"/>
          </a:solidFill>
          <a:ln/>
        </p:spPr>
      </p:sp>
      <p:sp>
        <p:nvSpPr>
          <p:cNvPr id="33" name="Text 31"/>
          <p:cNvSpPr/>
          <p:nvPr/>
        </p:nvSpPr>
        <p:spPr>
          <a:xfrm>
            <a:off x="6278880" y="2462784"/>
            <a:ext cx="755904" cy="999744"/>
          </a:xfrm>
          <a:prstGeom prst="rect">
            <a:avLst/>
          </a:prstGeom>
          <a:noFill/>
          <a:ln/>
        </p:spPr>
        <p:txBody>
          <a:bodyPr wrap="square" rtlCol="0" anchor="ctr"/>
          <a:lstStyle/>
          <a:p>
            <a:pPr algn="ctr"/>
            <a:r>
              <a:rPr lang="en-US" sz="1000" b="1" dirty="0">
                <a:solidFill>
                  <a:srgbClr val="C9A84C"/>
                </a:solidFill>
                <a:latin typeface="Calibri" pitchFamily="34" charset="0"/>
                <a:ea typeface="Calibri" pitchFamily="34" charset="-122"/>
                <a:cs typeface="Calibri" pitchFamily="34" charset="-120"/>
              </a:rPr>
              <a:t>SEC 6</a:t>
            </a:r>
            <a:endParaRPr lang="en-US" sz="1000" dirty="0"/>
          </a:p>
        </p:txBody>
      </p:sp>
      <p:sp>
        <p:nvSpPr>
          <p:cNvPr id="34" name="Text 32"/>
          <p:cNvSpPr/>
          <p:nvPr/>
        </p:nvSpPr>
        <p:spPr>
          <a:xfrm>
            <a:off x="7107936" y="2523744"/>
            <a:ext cx="4632960" cy="341376"/>
          </a:xfrm>
          <a:prstGeom prst="rect">
            <a:avLst/>
          </a:prstGeom>
          <a:noFill/>
          <a:ln/>
        </p:spPr>
        <p:txBody>
          <a:bodyPr wrap="square" rtlCol="0" anchor="ctr"/>
          <a:lstStyle/>
          <a:p>
            <a:r>
              <a:rPr lang="en-US" sz="1467" b="1" dirty="0" smtClean="0">
                <a:solidFill>
                  <a:srgbClr val="0D1B3E"/>
                </a:solidFill>
                <a:latin typeface="Cambria" pitchFamily="34" charset="0"/>
                <a:ea typeface="Cambria" pitchFamily="34" charset="-122"/>
                <a:cs typeface="Cambria" pitchFamily="34" charset="-120"/>
              </a:rPr>
              <a:t>Jurisdiction and procedural aspects</a:t>
            </a:r>
            <a:endParaRPr lang="en-US" sz="1467" dirty="0"/>
          </a:p>
        </p:txBody>
      </p:sp>
      <p:sp>
        <p:nvSpPr>
          <p:cNvPr id="35" name="Text 33"/>
          <p:cNvSpPr/>
          <p:nvPr/>
        </p:nvSpPr>
        <p:spPr>
          <a:xfrm>
            <a:off x="7107936" y="2889504"/>
            <a:ext cx="4693920" cy="463296"/>
          </a:xfrm>
          <a:prstGeom prst="rect">
            <a:avLst/>
          </a:prstGeom>
          <a:noFill/>
          <a:ln/>
        </p:spPr>
        <p:txBody>
          <a:bodyPr wrap="square" rtlCol="0" anchor="ctr"/>
          <a:lstStyle/>
          <a:p>
            <a:r>
              <a:rPr lang="en-US" sz="1133" dirty="0" smtClean="0">
                <a:solidFill>
                  <a:srgbClr val="2C3E6B"/>
                </a:solidFill>
                <a:latin typeface="Calibri" pitchFamily="34" charset="0"/>
                <a:ea typeface="Calibri" pitchFamily="34" charset="-122"/>
                <a:cs typeface="Calibri" pitchFamily="34" charset="-120"/>
              </a:rPr>
              <a:t>Jurisdiction </a:t>
            </a:r>
            <a:r>
              <a:rPr lang="en-US" sz="1133" dirty="0">
                <a:solidFill>
                  <a:srgbClr val="2C3E6B"/>
                </a:solidFill>
                <a:latin typeface="Calibri" pitchFamily="34" charset="0"/>
                <a:ea typeface="Calibri" pitchFamily="34" charset="-122"/>
                <a:cs typeface="Calibri" pitchFamily="34" charset="-120"/>
              </a:rPr>
              <a:t>| </a:t>
            </a:r>
            <a:r>
              <a:rPr lang="en-US" sz="1133" dirty="0" smtClean="0">
                <a:solidFill>
                  <a:srgbClr val="2C3E6B"/>
                </a:solidFill>
                <a:latin typeface="Calibri" pitchFamily="34" charset="0"/>
                <a:ea typeface="Calibri" pitchFamily="34" charset="-122"/>
                <a:cs typeface="Calibri" pitchFamily="34" charset="-120"/>
              </a:rPr>
              <a:t>Certification </a:t>
            </a:r>
            <a:r>
              <a:rPr lang="en-US" sz="1133" dirty="0">
                <a:solidFill>
                  <a:srgbClr val="2C3E6B"/>
                </a:solidFill>
                <a:latin typeface="Calibri" pitchFamily="34" charset="0"/>
                <a:ea typeface="Calibri" pitchFamily="34" charset="-122"/>
                <a:cs typeface="Calibri" pitchFamily="34" charset="-120"/>
              </a:rPr>
              <a:t>| </a:t>
            </a:r>
            <a:r>
              <a:rPr lang="en-US" sz="1133" dirty="0" smtClean="0">
                <a:solidFill>
                  <a:srgbClr val="2C3E6B"/>
                </a:solidFill>
                <a:latin typeface="Calibri" pitchFamily="34" charset="0"/>
                <a:ea typeface="Calibri" pitchFamily="34" charset="-122"/>
                <a:cs typeface="Calibri" pitchFamily="34" charset="-120"/>
              </a:rPr>
              <a:t>Leniency </a:t>
            </a:r>
            <a:r>
              <a:rPr lang="en-US" sz="1133" dirty="0">
                <a:solidFill>
                  <a:srgbClr val="2C3E6B"/>
                </a:solidFill>
                <a:latin typeface="Calibri" pitchFamily="34" charset="0"/>
                <a:ea typeface="Calibri" pitchFamily="34" charset="-122"/>
                <a:cs typeface="Calibri" pitchFamily="34" charset="-120"/>
              </a:rPr>
              <a:t>| </a:t>
            </a:r>
            <a:r>
              <a:rPr lang="en-US" sz="1133" dirty="0" smtClean="0">
                <a:solidFill>
                  <a:srgbClr val="2C3E6B"/>
                </a:solidFill>
                <a:latin typeface="Calibri" pitchFamily="34" charset="0"/>
                <a:ea typeface="Calibri" pitchFamily="34" charset="-122"/>
                <a:cs typeface="Calibri" pitchFamily="34" charset="-120"/>
              </a:rPr>
              <a:t>Translation &amp; affidavits </a:t>
            </a:r>
            <a:r>
              <a:rPr lang="en-US" sz="1133" dirty="0">
                <a:solidFill>
                  <a:srgbClr val="2C3E6B"/>
                </a:solidFill>
                <a:latin typeface="Calibri" pitchFamily="34" charset="0"/>
                <a:ea typeface="Calibri" pitchFamily="34" charset="-122"/>
                <a:cs typeface="Calibri" pitchFamily="34" charset="-120"/>
              </a:rPr>
              <a:t>| </a:t>
            </a:r>
            <a:r>
              <a:rPr lang="en-US" sz="1133" dirty="0" smtClean="0">
                <a:solidFill>
                  <a:srgbClr val="2C3E6B"/>
                </a:solidFill>
                <a:latin typeface="Calibri" pitchFamily="34" charset="0"/>
                <a:ea typeface="Calibri" pitchFamily="34" charset="-122"/>
                <a:cs typeface="Calibri" pitchFamily="34" charset="-120"/>
              </a:rPr>
              <a:t>Dress code</a:t>
            </a:r>
            <a:endParaRPr lang="en-US" sz="1133" dirty="0"/>
          </a:p>
        </p:txBody>
      </p:sp>
      <p:sp>
        <p:nvSpPr>
          <p:cNvPr id="36" name="Shape 34"/>
          <p:cNvSpPr/>
          <p:nvPr/>
        </p:nvSpPr>
        <p:spPr>
          <a:xfrm>
            <a:off x="6278880" y="3621024"/>
            <a:ext cx="5608320" cy="1024128"/>
          </a:xfrm>
          <a:prstGeom prst="roundRect">
            <a:avLst>
              <a:gd name="adj" fmla="val 8333"/>
            </a:avLst>
          </a:prstGeom>
          <a:solidFill>
            <a:srgbClr val="F4F6FA"/>
          </a:solidFill>
          <a:ln/>
          <a:effectLst>
            <a:outerShdw blurRad="101600" dist="25400" dir="2700000" algn="bl" rotWithShape="0">
              <a:srgbClr val="000000">
                <a:alpha val="12000"/>
              </a:srgbClr>
            </a:outerShdw>
          </a:effectLst>
        </p:spPr>
      </p:sp>
      <p:sp>
        <p:nvSpPr>
          <p:cNvPr id="37" name="Shape 35"/>
          <p:cNvSpPr/>
          <p:nvPr/>
        </p:nvSpPr>
        <p:spPr>
          <a:xfrm>
            <a:off x="6278880" y="3621024"/>
            <a:ext cx="755904" cy="1024128"/>
          </a:xfrm>
          <a:prstGeom prst="roundRect">
            <a:avLst>
              <a:gd name="adj" fmla="val 11290"/>
            </a:avLst>
          </a:prstGeom>
          <a:solidFill>
            <a:srgbClr val="0D1B3E"/>
          </a:solidFill>
          <a:ln/>
        </p:spPr>
      </p:sp>
      <p:sp>
        <p:nvSpPr>
          <p:cNvPr id="38" name="Text 36"/>
          <p:cNvSpPr/>
          <p:nvPr/>
        </p:nvSpPr>
        <p:spPr>
          <a:xfrm>
            <a:off x="6278880" y="3633216"/>
            <a:ext cx="755904" cy="999744"/>
          </a:xfrm>
          <a:prstGeom prst="rect">
            <a:avLst/>
          </a:prstGeom>
          <a:noFill/>
          <a:ln/>
        </p:spPr>
        <p:txBody>
          <a:bodyPr wrap="square" rtlCol="0" anchor="ctr"/>
          <a:lstStyle/>
          <a:p>
            <a:pPr algn="ctr"/>
            <a:r>
              <a:rPr lang="en-US" sz="1000" b="1" dirty="0">
                <a:solidFill>
                  <a:srgbClr val="C9A84C"/>
                </a:solidFill>
                <a:latin typeface="Calibri" pitchFamily="34" charset="0"/>
                <a:ea typeface="Calibri" pitchFamily="34" charset="-122"/>
                <a:cs typeface="Calibri" pitchFamily="34" charset="-120"/>
              </a:rPr>
              <a:t>SEC 7</a:t>
            </a:r>
            <a:endParaRPr lang="en-US" sz="1000" dirty="0"/>
          </a:p>
        </p:txBody>
      </p:sp>
      <p:sp>
        <p:nvSpPr>
          <p:cNvPr id="39" name="Text 37"/>
          <p:cNvSpPr/>
          <p:nvPr/>
        </p:nvSpPr>
        <p:spPr>
          <a:xfrm>
            <a:off x="7107936" y="3694176"/>
            <a:ext cx="4632960" cy="341376"/>
          </a:xfrm>
          <a:prstGeom prst="rect">
            <a:avLst/>
          </a:prstGeom>
          <a:noFill/>
          <a:ln/>
        </p:spPr>
        <p:txBody>
          <a:bodyPr wrap="square" rtlCol="0" anchor="ctr"/>
          <a:lstStyle/>
          <a:p>
            <a:r>
              <a:rPr lang="en-US" sz="1467" b="1" dirty="0" smtClean="0">
                <a:solidFill>
                  <a:srgbClr val="0D1B3E"/>
                </a:solidFill>
                <a:latin typeface="Cambria" pitchFamily="34" charset="0"/>
                <a:ea typeface="Cambria" pitchFamily="34" charset="-122"/>
                <a:cs typeface="Cambria" pitchFamily="34" charset="-120"/>
              </a:rPr>
              <a:t>Writ v/s Appeal</a:t>
            </a:r>
            <a:endParaRPr lang="en-US" sz="1467" dirty="0"/>
          </a:p>
        </p:txBody>
      </p:sp>
      <p:sp>
        <p:nvSpPr>
          <p:cNvPr id="40" name="Text 38"/>
          <p:cNvSpPr/>
          <p:nvPr/>
        </p:nvSpPr>
        <p:spPr>
          <a:xfrm>
            <a:off x="7107936" y="4059936"/>
            <a:ext cx="4693920" cy="463296"/>
          </a:xfrm>
          <a:prstGeom prst="rect">
            <a:avLst/>
          </a:prstGeom>
          <a:noFill/>
          <a:ln/>
        </p:spPr>
        <p:txBody>
          <a:bodyPr wrap="square" rtlCol="0" anchor="ctr"/>
          <a:lstStyle/>
          <a:p>
            <a:r>
              <a:rPr lang="en-US" sz="1133" dirty="0" smtClean="0">
                <a:solidFill>
                  <a:srgbClr val="2C3E6B"/>
                </a:solidFill>
                <a:latin typeface="Calibri" pitchFamily="34" charset="0"/>
                <a:cs typeface="Calibri" pitchFamily="34" charset="-120"/>
              </a:rPr>
              <a:t>Writ v/s Appeal I Question of law v/s Question of facts</a:t>
            </a:r>
            <a:endParaRPr lang="en-US" sz="1133" dirty="0"/>
          </a:p>
        </p:txBody>
      </p:sp>
      <p:sp>
        <p:nvSpPr>
          <p:cNvPr id="46" name="Shape 39"/>
          <p:cNvSpPr/>
          <p:nvPr/>
        </p:nvSpPr>
        <p:spPr>
          <a:xfrm>
            <a:off x="6257107" y="4885797"/>
            <a:ext cx="5608320" cy="929787"/>
          </a:xfrm>
          <a:prstGeom prst="roundRect">
            <a:avLst>
              <a:gd name="adj" fmla="val 8333"/>
            </a:avLst>
          </a:prstGeom>
          <a:solidFill>
            <a:srgbClr val="F4F6FA"/>
          </a:solidFill>
          <a:ln/>
          <a:effectLst>
            <a:outerShdw blurRad="101600" dist="25400" dir="2700000" algn="bl" rotWithShape="0">
              <a:srgbClr val="000000">
                <a:alpha val="12000"/>
              </a:srgbClr>
            </a:outerShdw>
          </a:effectLst>
        </p:spPr>
      </p:sp>
      <p:sp>
        <p:nvSpPr>
          <p:cNvPr id="47" name="Shape 40"/>
          <p:cNvSpPr/>
          <p:nvPr/>
        </p:nvSpPr>
        <p:spPr>
          <a:xfrm>
            <a:off x="6300645" y="4798712"/>
            <a:ext cx="755904" cy="1016872"/>
          </a:xfrm>
          <a:prstGeom prst="roundRect">
            <a:avLst>
              <a:gd name="adj" fmla="val 11290"/>
            </a:avLst>
          </a:prstGeom>
          <a:solidFill>
            <a:srgbClr val="0D1B3E"/>
          </a:solidFill>
          <a:ln/>
        </p:spPr>
        <p:txBody>
          <a:bodyPr/>
          <a:lstStyle/>
          <a:p>
            <a:endParaRPr lang="en-IN" sz="1200" dirty="0">
              <a:solidFill>
                <a:srgbClr val="FFC000"/>
              </a:solidFill>
            </a:endParaRPr>
          </a:p>
          <a:p>
            <a:pPr algn="ctr"/>
            <a:endParaRPr lang="en-IN" sz="1000" b="1" dirty="0" smtClean="0">
              <a:solidFill>
                <a:srgbClr val="C9A84C"/>
              </a:solidFill>
              <a:latin typeface="Calibri" pitchFamily="34" charset="0"/>
              <a:ea typeface="Calibri" pitchFamily="34" charset="-122"/>
              <a:cs typeface="Calibri" pitchFamily="34" charset="-120"/>
            </a:endParaRPr>
          </a:p>
          <a:p>
            <a:pPr algn="ctr"/>
            <a:r>
              <a:rPr lang="en-IN" sz="1000" b="1" dirty="0" smtClean="0">
                <a:solidFill>
                  <a:srgbClr val="C9A84C"/>
                </a:solidFill>
                <a:latin typeface="Calibri" pitchFamily="34" charset="0"/>
                <a:ea typeface="Calibri" pitchFamily="34" charset="-122"/>
                <a:cs typeface="Calibri" pitchFamily="34" charset="-120"/>
              </a:rPr>
              <a:t>Sec 8</a:t>
            </a:r>
            <a:endParaRPr lang="en-IN" dirty="0">
              <a:solidFill>
                <a:srgbClr val="FFC000"/>
              </a:solidFill>
            </a:endParaRPr>
          </a:p>
        </p:txBody>
      </p:sp>
      <p:sp>
        <p:nvSpPr>
          <p:cNvPr id="48" name="Text 42"/>
          <p:cNvSpPr/>
          <p:nvPr/>
        </p:nvSpPr>
        <p:spPr>
          <a:xfrm>
            <a:off x="7100673" y="4915407"/>
            <a:ext cx="4632960" cy="341376"/>
          </a:xfrm>
          <a:prstGeom prst="rect">
            <a:avLst/>
          </a:prstGeom>
          <a:noFill/>
          <a:ln/>
        </p:spPr>
        <p:txBody>
          <a:bodyPr wrap="square" rtlCol="0" anchor="ctr"/>
          <a:lstStyle/>
          <a:p>
            <a:r>
              <a:rPr lang="en-US" sz="1467" b="1" dirty="0" smtClean="0">
                <a:solidFill>
                  <a:srgbClr val="0D1B3E"/>
                </a:solidFill>
                <a:latin typeface="Cambria" pitchFamily="34" charset="0"/>
                <a:ea typeface="Cambria" pitchFamily="34" charset="-122"/>
              </a:rPr>
              <a:t>Suggested grounds of Appeal</a:t>
            </a:r>
            <a:endParaRPr lang="en-US" sz="1467" dirty="0"/>
          </a:p>
        </p:txBody>
      </p:sp>
      <p:sp>
        <p:nvSpPr>
          <p:cNvPr id="49" name="Text 43"/>
          <p:cNvSpPr/>
          <p:nvPr/>
        </p:nvSpPr>
        <p:spPr>
          <a:xfrm>
            <a:off x="7158734" y="5208598"/>
            <a:ext cx="4693920" cy="463296"/>
          </a:xfrm>
          <a:prstGeom prst="rect">
            <a:avLst/>
          </a:prstGeom>
          <a:noFill/>
          <a:ln/>
        </p:spPr>
        <p:txBody>
          <a:bodyPr wrap="square" rtlCol="0" anchor="ctr"/>
          <a:lstStyle/>
          <a:p>
            <a:r>
              <a:rPr lang="en-US" sz="1133" dirty="0" smtClean="0">
                <a:solidFill>
                  <a:srgbClr val="2C3E6B"/>
                </a:solidFill>
                <a:latin typeface="Calibri" pitchFamily="34" charset="0"/>
                <a:ea typeface="Calibri" pitchFamily="34" charset="-122"/>
                <a:cs typeface="Calibri" pitchFamily="34" charset="-120"/>
              </a:rPr>
              <a:t>Suggested Grounds of Appeal</a:t>
            </a:r>
            <a:endParaRPr lang="en-US" sz="1133" dirty="0"/>
          </a:p>
        </p:txBody>
      </p:sp>
    </p:spTree>
    <p:extLst>
      <p:ext uri="{BB962C8B-B14F-4D97-AF65-F5344CB8AC3E}">
        <p14:creationId xmlns:p14="http://schemas.microsoft.com/office/powerpoint/2010/main" val="973832619"/>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30480"/>
            <a:ext cx="12192000" cy="219456"/>
          </a:xfrm>
          <a:prstGeom prst="rect">
            <a:avLst/>
          </a:prstGeom>
          <a:solidFill>
            <a:srgbClr val="C9A84C"/>
          </a:solidFill>
          <a:ln w="12700">
            <a:solidFill>
              <a:srgbClr val="C9A84C"/>
            </a:solidFill>
            <a:prstDash val="solid"/>
          </a:ln>
        </p:spPr>
      </p:sp>
      <p:sp>
        <p:nvSpPr>
          <p:cNvPr id="3" name="Text 1"/>
          <p:cNvSpPr/>
          <p:nvPr/>
        </p:nvSpPr>
        <p:spPr>
          <a:xfrm>
            <a:off x="548640" y="335280"/>
            <a:ext cx="11094720" cy="670560"/>
          </a:xfrm>
          <a:prstGeom prst="rect">
            <a:avLst/>
          </a:prstGeom>
          <a:noFill/>
          <a:ln/>
        </p:spPr>
        <p:txBody>
          <a:bodyPr wrap="square" rtlCol="0" anchor="ctr"/>
          <a:lstStyle/>
          <a:p>
            <a:r>
              <a:rPr lang="en-US" sz="3600" b="1" dirty="0">
                <a:solidFill>
                  <a:srgbClr val="0D1B3E"/>
                </a:solidFill>
                <a:latin typeface="Cambria" pitchFamily="34" charset="0"/>
                <a:ea typeface="Cambria" pitchFamily="34" charset="-122"/>
                <a:cs typeface="Cambria" pitchFamily="34" charset="-120"/>
              </a:rPr>
              <a:t>Translation, Affidavits and Filing Discipline</a:t>
            </a:r>
            <a:endParaRPr lang="en-US" sz="3600" dirty="0"/>
          </a:p>
        </p:txBody>
      </p:sp>
      <p:sp>
        <p:nvSpPr>
          <p:cNvPr id="4" name="Text 2"/>
          <p:cNvSpPr/>
          <p:nvPr/>
        </p:nvSpPr>
        <p:spPr>
          <a:xfrm>
            <a:off x="548640" y="981456"/>
            <a:ext cx="11094720" cy="341376"/>
          </a:xfrm>
          <a:prstGeom prst="rect">
            <a:avLst/>
          </a:prstGeom>
          <a:noFill/>
          <a:ln/>
        </p:spPr>
        <p:txBody>
          <a:bodyPr wrap="square" rtlCol="0" anchor="ctr"/>
          <a:lstStyle/>
          <a:p>
            <a:r>
              <a:rPr lang="en-US" sz="1600" i="1" dirty="0">
                <a:solidFill>
                  <a:srgbClr val="4A5568"/>
                </a:solidFill>
                <a:latin typeface="Calibri" pitchFamily="34" charset="0"/>
                <a:ea typeface="Calibri" pitchFamily="34" charset="-122"/>
                <a:cs typeface="Calibri" pitchFamily="34" charset="-120"/>
              </a:rPr>
              <a:t>Rule 23 and affidavit practice — current requirement with MoM-proposed relaxation</a:t>
            </a:r>
            <a:endParaRPr lang="en-US" sz="1600" dirty="0"/>
          </a:p>
        </p:txBody>
      </p:sp>
      <p:sp>
        <p:nvSpPr>
          <p:cNvPr id="5" name="Shape 3"/>
          <p:cNvSpPr/>
          <p:nvPr/>
        </p:nvSpPr>
        <p:spPr>
          <a:xfrm>
            <a:off x="426720" y="1371600"/>
            <a:ext cx="5547360" cy="4815840"/>
          </a:xfrm>
          <a:prstGeom prst="roundRect">
            <a:avLst>
              <a:gd name="adj" fmla="val 2025"/>
            </a:avLst>
          </a:prstGeom>
          <a:solidFill>
            <a:srgbClr val="E8EFF8"/>
          </a:solidFill>
          <a:ln w="12700">
            <a:solidFill>
              <a:srgbClr val="2C5282"/>
            </a:solidFill>
            <a:prstDash val="solid"/>
          </a:ln>
        </p:spPr>
      </p:sp>
      <p:sp>
        <p:nvSpPr>
          <p:cNvPr id="6" name="Text 4"/>
          <p:cNvSpPr/>
          <p:nvPr/>
        </p:nvSpPr>
        <p:spPr>
          <a:xfrm>
            <a:off x="609600" y="1469136"/>
            <a:ext cx="5181600" cy="463296"/>
          </a:xfrm>
          <a:prstGeom prst="rect">
            <a:avLst/>
          </a:prstGeom>
          <a:noFill/>
          <a:ln/>
        </p:spPr>
        <p:txBody>
          <a:bodyPr wrap="square" rtlCol="0" anchor="ctr"/>
          <a:lstStyle/>
          <a:p>
            <a:r>
              <a:rPr lang="en-US" sz="2000" b="1" dirty="0">
                <a:solidFill>
                  <a:srgbClr val="0D1B3E"/>
                </a:solidFill>
                <a:latin typeface="Cambria" pitchFamily="34" charset="0"/>
                <a:ea typeface="Cambria" pitchFamily="34" charset="-122"/>
                <a:cs typeface="Cambria" pitchFamily="34" charset="-120"/>
              </a:rPr>
              <a:t>Translation — Practical Rule</a:t>
            </a:r>
            <a:endParaRPr lang="en-US" sz="2000" dirty="0"/>
          </a:p>
        </p:txBody>
      </p:sp>
      <p:sp>
        <p:nvSpPr>
          <p:cNvPr id="7" name="Shape 5"/>
          <p:cNvSpPr/>
          <p:nvPr/>
        </p:nvSpPr>
        <p:spPr>
          <a:xfrm>
            <a:off x="633984" y="2078736"/>
            <a:ext cx="121920" cy="121920"/>
          </a:xfrm>
          <a:prstGeom prst="ellipse">
            <a:avLst/>
          </a:prstGeom>
          <a:solidFill>
            <a:srgbClr val="1A3A6B"/>
          </a:solidFill>
          <a:ln w="12700">
            <a:solidFill>
              <a:srgbClr val="1A3A6B"/>
            </a:solidFill>
            <a:prstDash val="solid"/>
          </a:ln>
        </p:spPr>
      </p:sp>
      <p:sp>
        <p:nvSpPr>
          <p:cNvPr id="8" name="Text 6"/>
          <p:cNvSpPr/>
          <p:nvPr/>
        </p:nvSpPr>
        <p:spPr>
          <a:xfrm>
            <a:off x="829056" y="2005584"/>
            <a:ext cx="4998720" cy="670560"/>
          </a:xfrm>
          <a:prstGeom prst="rect">
            <a:avLst/>
          </a:prstGeom>
          <a:noFill/>
          <a:ln/>
        </p:spPr>
        <p:txBody>
          <a:bodyPr wrap="square" rtlCol="0" anchor="t"/>
          <a:lstStyle/>
          <a:p>
            <a:pPr algn="just"/>
            <a:r>
              <a:rPr lang="en-US" sz="1600" dirty="0">
                <a:solidFill>
                  <a:srgbClr val="333333"/>
                </a:solidFill>
                <a:latin typeface="Calibri" pitchFamily="34" charset="0"/>
                <a:ea typeface="Calibri" pitchFamily="34" charset="-122"/>
                <a:cs typeface="Calibri" pitchFamily="34" charset="-120"/>
              </a:rPr>
              <a:t>Current Rule 23 requires English translation for non-English documents and certification/agreement of translated copies.</a:t>
            </a:r>
            <a:endParaRPr lang="en-US" sz="1600" dirty="0"/>
          </a:p>
        </p:txBody>
      </p:sp>
      <p:sp>
        <p:nvSpPr>
          <p:cNvPr id="9" name="Shape 7"/>
          <p:cNvSpPr/>
          <p:nvPr/>
        </p:nvSpPr>
        <p:spPr>
          <a:xfrm>
            <a:off x="633984" y="2846250"/>
            <a:ext cx="121920" cy="121920"/>
          </a:xfrm>
          <a:prstGeom prst="ellipse">
            <a:avLst/>
          </a:prstGeom>
          <a:solidFill>
            <a:srgbClr val="1A3A6B"/>
          </a:solidFill>
          <a:ln w="12700">
            <a:solidFill>
              <a:srgbClr val="1A3A6B"/>
            </a:solidFill>
            <a:prstDash val="solid"/>
          </a:ln>
        </p:spPr>
      </p:sp>
      <p:sp>
        <p:nvSpPr>
          <p:cNvPr id="10" name="Text 8"/>
          <p:cNvSpPr/>
          <p:nvPr/>
        </p:nvSpPr>
        <p:spPr>
          <a:xfrm>
            <a:off x="829056" y="2773098"/>
            <a:ext cx="4998720" cy="670560"/>
          </a:xfrm>
          <a:prstGeom prst="rect">
            <a:avLst/>
          </a:prstGeom>
          <a:noFill/>
          <a:ln/>
        </p:spPr>
        <p:txBody>
          <a:bodyPr wrap="square" rtlCol="0" anchor="t"/>
          <a:lstStyle/>
          <a:p>
            <a:pPr algn="just"/>
            <a:r>
              <a:rPr lang="en-US" sz="1600" dirty="0">
                <a:solidFill>
                  <a:srgbClr val="333333"/>
                </a:solidFill>
                <a:latin typeface="Calibri" pitchFamily="34" charset="0"/>
                <a:ea typeface="Calibri" pitchFamily="34" charset="-122"/>
                <a:cs typeface="Calibri" pitchFamily="34" charset="-120"/>
              </a:rPr>
              <a:t>MoM proposes Bench discretion to relax the translation requirement and omission of the rigid listing bar under Rule 23(2).</a:t>
            </a:r>
            <a:endParaRPr lang="en-US" sz="1600" dirty="0"/>
          </a:p>
        </p:txBody>
      </p:sp>
      <p:sp>
        <p:nvSpPr>
          <p:cNvPr id="11" name="Shape 9"/>
          <p:cNvSpPr/>
          <p:nvPr/>
        </p:nvSpPr>
        <p:spPr>
          <a:xfrm>
            <a:off x="633984" y="3599250"/>
            <a:ext cx="121920" cy="121920"/>
          </a:xfrm>
          <a:prstGeom prst="ellipse">
            <a:avLst/>
          </a:prstGeom>
          <a:solidFill>
            <a:srgbClr val="1A3A6B"/>
          </a:solidFill>
          <a:ln w="12700">
            <a:solidFill>
              <a:srgbClr val="1A3A6B"/>
            </a:solidFill>
            <a:prstDash val="solid"/>
          </a:ln>
        </p:spPr>
      </p:sp>
      <p:sp>
        <p:nvSpPr>
          <p:cNvPr id="12" name="Text 10"/>
          <p:cNvSpPr/>
          <p:nvPr/>
        </p:nvSpPr>
        <p:spPr>
          <a:xfrm>
            <a:off x="829056" y="3526098"/>
            <a:ext cx="4998720" cy="670560"/>
          </a:xfrm>
          <a:prstGeom prst="rect">
            <a:avLst/>
          </a:prstGeom>
          <a:noFill/>
          <a:ln/>
        </p:spPr>
        <p:txBody>
          <a:bodyPr wrap="square" rtlCol="0" anchor="t"/>
          <a:lstStyle/>
          <a:p>
            <a:pPr algn="just"/>
            <a:r>
              <a:rPr lang="en-US" sz="1600" dirty="0">
                <a:solidFill>
                  <a:srgbClr val="333333"/>
                </a:solidFill>
                <a:latin typeface="Calibri" pitchFamily="34" charset="0"/>
                <a:ea typeface="Calibri" pitchFamily="34" charset="-122"/>
                <a:cs typeface="Calibri" pitchFamily="34" charset="-120"/>
              </a:rPr>
              <a:t>Practical approach: translate the impugned order, SCN, OIO/OIA findings, relied extracts and critical evidence first; seek relaxation for bulky/non-critical annexures.</a:t>
            </a:r>
            <a:endParaRPr lang="en-US" sz="1600" dirty="0"/>
          </a:p>
        </p:txBody>
      </p:sp>
      <p:sp>
        <p:nvSpPr>
          <p:cNvPr id="13" name="Shape 11"/>
          <p:cNvSpPr/>
          <p:nvPr/>
        </p:nvSpPr>
        <p:spPr>
          <a:xfrm>
            <a:off x="633984" y="4381278"/>
            <a:ext cx="121920" cy="121920"/>
          </a:xfrm>
          <a:prstGeom prst="ellipse">
            <a:avLst/>
          </a:prstGeom>
          <a:solidFill>
            <a:srgbClr val="1A3A6B"/>
          </a:solidFill>
          <a:ln w="12700">
            <a:solidFill>
              <a:srgbClr val="1A3A6B"/>
            </a:solidFill>
            <a:prstDash val="solid"/>
          </a:ln>
        </p:spPr>
      </p:sp>
      <p:sp>
        <p:nvSpPr>
          <p:cNvPr id="14" name="Text 12"/>
          <p:cNvSpPr/>
          <p:nvPr/>
        </p:nvSpPr>
        <p:spPr>
          <a:xfrm>
            <a:off x="829056" y="4308126"/>
            <a:ext cx="4998720" cy="670560"/>
          </a:xfrm>
          <a:prstGeom prst="rect">
            <a:avLst/>
          </a:prstGeom>
          <a:noFill/>
          <a:ln/>
        </p:spPr>
        <p:txBody>
          <a:bodyPr wrap="square" rtlCol="0" anchor="t"/>
          <a:lstStyle/>
          <a:p>
            <a:pPr algn="just"/>
            <a:r>
              <a:rPr lang="en-US" sz="1600" dirty="0">
                <a:solidFill>
                  <a:srgbClr val="333333"/>
                </a:solidFill>
                <a:latin typeface="Calibri" pitchFamily="34" charset="0"/>
                <a:ea typeface="Calibri" pitchFamily="34" charset="-122"/>
                <a:cs typeface="Calibri" pitchFamily="34" charset="-120"/>
              </a:rPr>
              <a:t>Affidavits continue to matter where facts are pleaded — condonation, additional evidence, restoration, stay facts, or factual interim relief.</a:t>
            </a:r>
            <a:endParaRPr lang="en-US" sz="1600" dirty="0"/>
          </a:p>
        </p:txBody>
      </p:sp>
      <p:sp>
        <p:nvSpPr>
          <p:cNvPr id="15" name="Shape 13"/>
          <p:cNvSpPr/>
          <p:nvPr/>
        </p:nvSpPr>
        <p:spPr>
          <a:xfrm>
            <a:off x="633984" y="5163306"/>
            <a:ext cx="121920" cy="121920"/>
          </a:xfrm>
          <a:prstGeom prst="ellipse">
            <a:avLst/>
          </a:prstGeom>
          <a:solidFill>
            <a:srgbClr val="1A3A6B"/>
          </a:solidFill>
          <a:ln w="12700">
            <a:solidFill>
              <a:srgbClr val="1A3A6B"/>
            </a:solidFill>
            <a:prstDash val="solid"/>
          </a:ln>
        </p:spPr>
      </p:sp>
      <p:sp>
        <p:nvSpPr>
          <p:cNvPr id="16" name="Text 14"/>
          <p:cNvSpPr/>
          <p:nvPr/>
        </p:nvSpPr>
        <p:spPr>
          <a:xfrm>
            <a:off x="829056" y="5090154"/>
            <a:ext cx="4998720" cy="670560"/>
          </a:xfrm>
          <a:prstGeom prst="rect">
            <a:avLst/>
          </a:prstGeom>
          <a:noFill/>
          <a:ln/>
        </p:spPr>
        <p:txBody>
          <a:bodyPr wrap="square" rtlCol="0" anchor="t"/>
          <a:lstStyle/>
          <a:p>
            <a:pPr algn="just"/>
            <a:r>
              <a:rPr lang="en-US" sz="1600" dirty="0">
                <a:solidFill>
                  <a:srgbClr val="333333"/>
                </a:solidFill>
                <a:latin typeface="Calibri" pitchFamily="34" charset="0"/>
                <a:ea typeface="Calibri" pitchFamily="34" charset="-122"/>
                <a:cs typeface="Calibri" pitchFamily="34" charset="-120"/>
              </a:rPr>
              <a:t>Do not use affidavits for pure legal submissions; do not over-file affidavits merely because the portal allows upload.</a:t>
            </a:r>
            <a:endParaRPr lang="en-US" sz="1600" dirty="0"/>
          </a:p>
        </p:txBody>
      </p:sp>
      <p:sp>
        <p:nvSpPr>
          <p:cNvPr id="17" name="Shape 15"/>
          <p:cNvSpPr/>
          <p:nvPr/>
        </p:nvSpPr>
        <p:spPr>
          <a:xfrm>
            <a:off x="6217920" y="1371600"/>
            <a:ext cx="5547360" cy="4815840"/>
          </a:xfrm>
          <a:prstGeom prst="roundRect">
            <a:avLst>
              <a:gd name="adj" fmla="val 2025"/>
            </a:avLst>
          </a:prstGeom>
          <a:solidFill>
            <a:srgbClr val="E8F5EE"/>
          </a:solidFill>
          <a:ln w="12700">
            <a:solidFill>
              <a:srgbClr val="2E7D5A"/>
            </a:solidFill>
            <a:prstDash val="solid"/>
          </a:ln>
        </p:spPr>
      </p:sp>
      <p:sp>
        <p:nvSpPr>
          <p:cNvPr id="18" name="Text 16"/>
          <p:cNvSpPr/>
          <p:nvPr/>
        </p:nvSpPr>
        <p:spPr>
          <a:xfrm>
            <a:off x="6400800" y="1469136"/>
            <a:ext cx="5181600" cy="463296"/>
          </a:xfrm>
          <a:prstGeom prst="rect">
            <a:avLst/>
          </a:prstGeom>
          <a:noFill/>
          <a:ln/>
        </p:spPr>
        <p:txBody>
          <a:bodyPr wrap="square" rtlCol="0" anchor="ctr"/>
          <a:lstStyle/>
          <a:p>
            <a:r>
              <a:rPr lang="en-US" sz="2000" b="1" dirty="0">
                <a:solidFill>
                  <a:srgbClr val="2E7D5A"/>
                </a:solidFill>
                <a:latin typeface="Cambria" pitchFamily="34" charset="0"/>
                <a:ea typeface="Cambria" pitchFamily="34" charset="-122"/>
                <a:cs typeface="Cambria" pitchFamily="34" charset="-120"/>
              </a:rPr>
              <a:t>Affidavit / Adjournment Caution</a:t>
            </a:r>
            <a:endParaRPr lang="en-US" sz="2000" dirty="0"/>
          </a:p>
        </p:txBody>
      </p:sp>
      <p:sp>
        <p:nvSpPr>
          <p:cNvPr id="19" name="Shape 17"/>
          <p:cNvSpPr/>
          <p:nvPr/>
        </p:nvSpPr>
        <p:spPr>
          <a:xfrm>
            <a:off x="6425184" y="2078736"/>
            <a:ext cx="121920" cy="121920"/>
          </a:xfrm>
          <a:prstGeom prst="ellipse">
            <a:avLst/>
          </a:prstGeom>
          <a:solidFill>
            <a:srgbClr val="2E7D5A"/>
          </a:solidFill>
          <a:ln w="12700">
            <a:solidFill>
              <a:srgbClr val="2E7D5A"/>
            </a:solidFill>
            <a:prstDash val="solid"/>
          </a:ln>
        </p:spPr>
      </p:sp>
      <p:sp>
        <p:nvSpPr>
          <p:cNvPr id="20" name="Text 18"/>
          <p:cNvSpPr/>
          <p:nvPr/>
        </p:nvSpPr>
        <p:spPr>
          <a:xfrm>
            <a:off x="6620256" y="2005584"/>
            <a:ext cx="4998720" cy="792480"/>
          </a:xfrm>
          <a:prstGeom prst="rect">
            <a:avLst/>
          </a:prstGeom>
          <a:noFill/>
          <a:ln/>
        </p:spPr>
        <p:txBody>
          <a:bodyPr wrap="square" rtlCol="0" anchor="t"/>
          <a:lstStyle/>
          <a:p>
            <a:pPr algn="just"/>
            <a:r>
              <a:rPr lang="en-US" sz="1600" dirty="0">
                <a:solidFill>
                  <a:srgbClr val="333333"/>
                </a:solidFill>
                <a:latin typeface="Calibri" pitchFamily="34" charset="0"/>
                <a:ea typeface="Calibri" pitchFamily="34" charset="-122"/>
                <a:cs typeface="Calibri" pitchFamily="34" charset="-120"/>
              </a:rPr>
              <a:t>MoM's adjournment clarification is dealt with separately because it was the burning issue.</a:t>
            </a:r>
            <a:endParaRPr lang="en-US" sz="1600" dirty="0"/>
          </a:p>
        </p:txBody>
      </p:sp>
      <p:sp>
        <p:nvSpPr>
          <p:cNvPr id="21" name="Shape 19"/>
          <p:cNvSpPr/>
          <p:nvPr/>
        </p:nvSpPr>
        <p:spPr>
          <a:xfrm>
            <a:off x="6425184" y="3078480"/>
            <a:ext cx="121920" cy="121920"/>
          </a:xfrm>
          <a:prstGeom prst="ellipse">
            <a:avLst/>
          </a:prstGeom>
          <a:solidFill>
            <a:srgbClr val="2E7D5A"/>
          </a:solidFill>
          <a:ln w="12700">
            <a:solidFill>
              <a:srgbClr val="2E7D5A"/>
            </a:solidFill>
            <a:prstDash val="solid"/>
          </a:ln>
        </p:spPr>
      </p:sp>
      <p:sp>
        <p:nvSpPr>
          <p:cNvPr id="22" name="Text 20"/>
          <p:cNvSpPr/>
          <p:nvPr/>
        </p:nvSpPr>
        <p:spPr>
          <a:xfrm>
            <a:off x="6620256" y="3005328"/>
            <a:ext cx="4998720" cy="792480"/>
          </a:xfrm>
          <a:prstGeom prst="rect">
            <a:avLst/>
          </a:prstGeom>
          <a:noFill/>
          <a:ln/>
        </p:spPr>
        <p:txBody>
          <a:bodyPr wrap="square" rtlCol="0" anchor="t"/>
          <a:lstStyle/>
          <a:p>
            <a:pPr algn="just"/>
            <a:r>
              <a:rPr lang="en-US" sz="1600" dirty="0">
                <a:solidFill>
                  <a:srgbClr val="333333"/>
                </a:solidFill>
                <a:latin typeface="Calibri" pitchFamily="34" charset="0"/>
                <a:ea typeface="Calibri" pitchFamily="34" charset="-122"/>
                <a:cs typeface="Calibri" pitchFamily="34" charset="-120"/>
              </a:rPr>
              <a:t>If the proposed proviso is notified, a simple adjournment of a listed matter should not require GSTAT FORM-01, affidavit and IA fee.</a:t>
            </a:r>
            <a:endParaRPr lang="en-US" sz="1600" dirty="0"/>
          </a:p>
        </p:txBody>
      </p:sp>
      <p:sp>
        <p:nvSpPr>
          <p:cNvPr id="23" name="Shape 21"/>
          <p:cNvSpPr/>
          <p:nvPr/>
        </p:nvSpPr>
        <p:spPr>
          <a:xfrm>
            <a:off x="6425184" y="4078224"/>
            <a:ext cx="121920" cy="121920"/>
          </a:xfrm>
          <a:prstGeom prst="ellipse">
            <a:avLst/>
          </a:prstGeom>
          <a:solidFill>
            <a:srgbClr val="2E7D5A"/>
          </a:solidFill>
          <a:ln w="12700">
            <a:solidFill>
              <a:srgbClr val="2E7D5A"/>
            </a:solidFill>
            <a:prstDash val="solid"/>
          </a:ln>
        </p:spPr>
      </p:sp>
      <p:sp>
        <p:nvSpPr>
          <p:cNvPr id="24" name="Text 22"/>
          <p:cNvSpPr/>
          <p:nvPr/>
        </p:nvSpPr>
        <p:spPr>
          <a:xfrm>
            <a:off x="6620256" y="4005072"/>
            <a:ext cx="4998720" cy="792480"/>
          </a:xfrm>
          <a:prstGeom prst="rect">
            <a:avLst/>
          </a:prstGeom>
          <a:noFill/>
          <a:ln/>
        </p:spPr>
        <p:txBody>
          <a:bodyPr wrap="square" rtlCol="0" anchor="t"/>
          <a:lstStyle/>
          <a:p>
            <a:pPr algn="just"/>
            <a:r>
              <a:rPr lang="en-US" sz="1600" dirty="0">
                <a:solidFill>
                  <a:srgbClr val="333333"/>
                </a:solidFill>
                <a:latin typeface="Calibri" pitchFamily="34" charset="0"/>
                <a:ea typeface="Calibri" pitchFamily="34" charset="-122"/>
                <a:cs typeface="Calibri" pitchFamily="34" charset="-120"/>
              </a:rPr>
              <a:t>Bench discretion remains: repeated adjournments, contested adjournments or medical/settlement grounds should still be supported by a concise written request.</a:t>
            </a:r>
            <a:endParaRPr lang="en-US" sz="1600" dirty="0"/>
          </a:p>
        </p:txBody>
      </p:sp>
    </p:spTree>
    <p:extLst>
      <p:ext uri="{BB962C8B-B14F-4D97-AF65-F5344CB8AC3E}">
        <p14:creationId xmlns:p14="http://schemas.microsoft.com/office/powerpoint/2010/main" val="3586624186"/>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12192000" cy="219456"/>
          </a:xfrm>
          <a:prstGeom prst="rect">
            <a:avLst/>
          </a:prstGeom>
          <a:solidFill>
            <a:srgbClr val="C9A84C"/>
          </a:solidFill>
          <a:ln w="12700">
            <a:solidFill>
              <a:srgbClr val="C9A84C"/>
            </a:solidFill>
            <a:prstDash val="solid"/>
          </a:ln>
        </p:spPr>
      </p:sp>
      <p:sp>
        <p:nvSpPr>
          <p:cNvPr id="3" name="Text 1"/>
          <p:cNvSpPr/>
          <p:nvPr/>
        </p:nvSpPr>
        <p:spPr>
          <a:xfrm>
            <a:off x="548640" y="493482"/>
            <a:ext cx="11094720" cy="670560"/>
          </a:xfrm>
          <a:prstGeom prst="rect">
            <a:avLst/>
          </a:prstGeom>
          <a:noFill/>
          <a:ln/>
        </p:spPr>
        <p:txBody>
          <a:bodyPr wrap="square" rtlCol="0" anchor="ctr"/>
          <a:lstStyle/>
          <a:p>
            <a:r>
              <a:rPr lang="en-US" sz="3600" b="1" dirty="0">
                <a:solidFill>
                  <a:srgbClr val="0D1B3E"/>
                </a:solidFill>
                <a:latin typeface="Cambria" pitchFamily="34" charset="0"/>
                <a:ea typeface="Cambria" pitchFamily="34" charset="-122"/>
                <a:cs typeface="Cambria" pitchFamily="34" charset="-120"/>
              </a:rPr>
              <a:t>Appearance, Authorisation and Dress Code</a:t>
            </a:r>
            <a:endParaRPr lang="en-US" sz="3600" dirty="0"/>
          </a:p>
        </p:txBody>
      </p:sp>
      <p:sp>
        <p:nvSpPr>
          <p:cNvPr id="4" name="Text 2"/>
          <p:cNvSpPr/>
          <p:nvPr/>
        </p:nvSpPr>
        <p:spPr>
          <a:xfrm>
            <a:off x="548640" y="1139658"/>
            <a:ext cx="11094720" cy="341376"/>
          </a:xfrm>
          <a:prstGeom prst="rect">
            <a:avLst/>
          </a:prstGeom>
          <a:noFill/>
          <a:ln/>
        </p:spPr>
        <p:txBody>
          <a:bodyPr wrap="square" rtlCol="0" anchor="ctr"/>
          <a:lstStyle/>
          <a:p>
            <a:r>
              <a:rPr lang="en-US" sz="1600" i="1" dirty="0">
                <a:solidFill>
                  <a:srgbClr val="4A5568"/>
                </a:solidFill>
                <a:latin typeface="Calibri" pitchFamily="34" charset="0"/>
                <a:ea typeface="Calibri" pitchFamily="34" charset="-122"/>
                <a:cs typeface="Calibri" pitchFamily="34" charset="-120"/>
              </a:rPr>
              <a:t>Courtroom practice matters even in an e-filing era</a:t>
            </a:r>
            <a:endParaRPr lang="en-US" sz="1600" dirty="0"/>
          </a:p>
        </p:txBody>
      </p:sp>
      <p:graphicFrame>
        <p:nvGraphicFramePr>
          <p:cNvPr id="7" name="Table 0"/>
          <p:cNvGraphicFramePr>
            <a:graphicFrameLocks noGrp="1"/>
          </p:cNvGraphicFramePr>
          <p:nvPr>
            <p:extLst>
              <p:ext uri="{D42A27DB-BD31-4B8C-83A1-F6EECF244321}">
                <p14:modId xmlns:p14="http://schemas.microsoft.com/office/powerpoint/2010/main" val="2490819782"/>
              </p:ext>
            </p:extLst>
          </p:nvPr>
        </p:nvGraphicFramePr>
        <p:xfrm>
          <a:off x="426720" y="1689462"/>
          <a:ext cx="11338560" cy="4120896"/>
        </p:xfrm>
        <a:graphic>
          <a:graphicData uri="http://schemas.openxmlformats.org/drawingml/2006/table">
            <a:tbl>
              <a:tblPr/>
              <a:tblGrid>
                <a:gridCol w="2804160">
                  <a:extLst>
                    <a:ext uri="{9D8B030D-6E8A-4147-A177-3AD203B41FA5}">
                      <a16:colId xmlns:a16="http://schemas.microsoft.com/office/drawing/2014/main" val="20000"/>
                    </a:ext>
                  </a:extLst>
                </a:gridCol>
                <a:gridCol w="4267200">
                  <a:extLst>
                    <a:ext uri="{9D8B030D-6E8A-4147-A177-3AD203B41FA5}">
                      <a16:colId xmlns:a16="http://schemas.microsoft.com/office/drawing/2014/main" val="20001"/>
                    </a:ext>
                  </a:extLst>
                </a:gridCol>
                <a:gridCol w="4267200">
                  <a:extLst>
                    <a:ext uri="{9D8B030D-6E8A-4147-A177-3AD203B41FA5}">
                      <a16:colId xmlns:a16="http://schemas.microsoft.com/office/drawing/2014/main" val="20002"/>
                    </a:ext>
                  </a:extLst>
                </a:gridCol>
              </a:tblGrid>
              <a:tr h="463296">
                <a:tc>
                  <a:txBody>
                    <a:bodyPr/>
                    <a:lstStyle/>
                    <a:p>
                      <a:pPr marL="0" indent="0">
                        <a:buNone/>
                      </a:pPr>
                      <a:r>
                        <a:rPr lang="en-US" sz="2000" b="1" dirty="0">
                          <a:solidFill>
                            <a:srgbClr val="FFFFFF"/>
                          </a:solidFill>
                          <a:latin typeface="Calibri" pitchFamily="34" charset="0"/>
                          <a:ea typeface="Calibri" pitchFamily="34" charset="-122"/>
                          <a:cs typeface="Calibri" pitchFamily="34" charset="-120"/>
                        </a:rPr>
                        <a:t>Area</a:t>
                      </a:r>
                      <a:endParaRPr lang="en-US" sz="2000" dirty="0">
                        <a:latin typeface="Calibri" charset="0"/>
                        <a:ea typeface="Calibri" charset="0"/>
                        <a:cs typeface="Calibri" charset="0"/>
                      </a:endParaRPr>
                    </a:p>
                  </a:txBody>
                  <a:tcPr marL="121920" marR="121920" marT="60960" marB="6096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1A3A6B"/>
                    </a:solidFill>
                  </a:tcPr>
                </a:tc>
                <a:tc>
                  <a:txBody>
                    <a:bodyPr/>
                    <a:lstStyle/>
                    <a:p>
                      <a:pPr marL="0" indent="0">
                        <a:buNone/>
                      </a:pPr>
                      <a:r>
                        <a:rPr lang="en-US" sz="2000" b="1" dirty="0">
                          <a:solidFill>
                            <a:srgbClr val="FFFFFF"/>
                          </a:solidFill>
                          <a:latin typeface="Calibri" pitchFamily="34" charset="0"/>
                          <a:ea typeface="Calibri" pitchFamily="34" charset="-122"/>
                          <a:cs typeface="Calibri" pitchFamily="34" charset="-120"/>
                        </a:rPr>
                        <a:t>Requirement</a:t>
                      </a:r>
                      <a:endParaRPr lang="en-US" sz="2000" dirty="0">
                        <a:latin typeface="Calibri" charset="0"/>
                        <a:ea typeface="Calibri" charset="0"/>
                        <a:cs typeface="Calibri" charset="0"/>
                      </a:endParaRPr>
                    </a:p>
                  </a:txBody>
                  <a:tcPr marL="121920" marR="121920" marT="60960" marB="6096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1A3A6B"/>
                    </a:solidFill>
                  </a:tcPr>
                </a:tc>
                <a:tc>
                  <a:txBody>
                    <a:bodyPr/>
                    <a:lstStyle/>
                    <a:p>
                      <a:pPr marL="0" indent="0">
                        <a:buNone/>
                      </a:pPr>
                      <a:r>
                        <a:rPr lang="en-US" sz="2000" b="1" dirty="0">
                          <a:solidFill>
                            <a:srgbClr val="FFFFFF"/>
                          </a:solidFill>
                          <a:latin typeface="Calibri" pitchFamily="34" charset="0"/>
                          <a:ea typeface="Calibri" pitchFamily="34" charset="-122"/>
                          <a:cs typeface="Calibri" pitchFamily="34" charset="-120"/>
                        </a:rPr>
                        <a:t>Practical Point</a:t>
                      </a:r>
                      <a:endParaRPr lang="en-US" sz="2000" dirty="0">
                        <a:latin typeface="Calibri" charset="0"/>
                        <a:ea typeface="Calibri" charset="0"/>
                        <a:cs typeface="Calibri" charset="0"/>
                      </a:endParaRPr>
                    </a:p>
                  </a:txBody>
                  <a:tcPr marL="121920" marR="121920" marT="60960" marB="6096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1A3A6B"/>
                    </a:solidFill>
                  </a:tcPr>
                </a:tc>
                <a:extLst>
                  <a:ext uri="{0D108BD9-81ED-4DB2-BD59-A6C34878D82A}">
                    <a16:rowId xmlns:a16="http://schemas.microsoft.com/office/drawing/2014/main" val="10000"/>
                  </a:ext>
                </a:extLst>
              </a:tr>
              <a:tr h="914400">
                <a:tc>
                  <a:txBody>
                    <a:bodyPr/>
                    <a:lstStyle/>
                    <a:p>
                      <a:pPr marL="0" indent="0">
                        <a:buNone/>
                      </a:pPr>
                      <a:r>
                        <a:rPr lang="en-US" sz="1800" b="1" dirty="0">
                          <a:solidFill>
                            <a:srgbClr val="0D1B3E"/>
                          </a:solidFill>
                          <a:latin typeface="Calibri" pitchFamily="34" charset="0"/>
                          <a:ea typeface="Calibri" pitchFamily="34" charset="-122"/>
                          <a:cs typeface="Calibri" pitchFamily="34" charset="-120"/>
                        </a:rPr>
                        <a:t>Authority to appear</a:t>
                      </a:r>
                      <a:endParaRPr lang="en-US" sz="1800" dirty="0">
                        <a:latin typeface="Calibri" charset="0"/>
                        <a:ea typeface="Calibri" charset="0"/>
                        <a:cs typeface="Calibri" charset="0"/>
                      </a:endParaRPr>
                    </a:p>
                  </a:txBody>
                  <a:tcPr marL="121920" marR="121920" marT="60960" marB="6096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marL="0" indent="0" algn="just">
                        <a:buNone/>
                      </a:pPr>
                      <a:r>
                        <a:rPr lang="en-US" sz="1800" dirty="0">
                          <a:solidFill>
                            <a:srgbClr val="333333"/>
                          </a:solidFill>
                          <a:latin typeface="Calibri" pitchFamily="34" charset="0"/>
                          <a:ea typeface="Calibri" pitchFamily="34" charset="-122"/>
                          <a:cs typeface="Calibri" pitchFamily="34" charset="-120"/>
                        </a:rPr>
                        <a:t>Vakalatnama / Memorandum of Appearance / Authorisation</a:t>
                      </a:r>
                      <a:endParaRPr lang="en-US" sz="1800" dirty="0">
                        <a:latin typeface="Calibri" charset="0"/>
                        <a:ea typeface="Calibri" charset="0"/>
                        <a:cs typeface="Calibri" charset="0"/>
                      </a:endParaRPr>
                    </a:p>
                  </a:txBody>
                  <a:tcPr marL="121920" marR="121920" marT="60960" marB="6096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marL="0" indent="0">
                        <a:buNone/>
                      </a:pPr>
                      <a:r>
                        <a:rPr lang="en-US" sz="1800" dirty="0">
                          <a:solidFill>
                            <a:srgbClr val="333333"/>
                          </a:solidFill>
                          <a:latin typeface="Calibri" pitchFamily="34" charset="0"/>
                          <a:ea typeface="Calibri" pitchFamily="34" charset="-122"/>
                          <a:cs typeface="Calibri" pitchFamily="34" charset="-120"/>
                        </a:rPr>
                        <a:t>Use correct GSTAT form/details</a:t>
                      </a:r>
                      <a:endParaRPr lang="en-US" sz="1800" dirty="0">
                        <a:latin typeface="Calibri" charset="0"/>
                        <a:ea typeface="Calibri" charset="0"/>
                        <a:cs typeface="Calibri" charset="0"/>
                      </a:endParaRPr>
                    </a:p>
                  </a:txBody>
                  <a:tcPr marL="121920" marR="121920" marT="60960" marB="6096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0F4FA"/>
                    </a:solidFill>
                  </a:tcPr>
                </a:tc>
                <a:extLst>
                  <a:ext uri="{0D108BD9-81ED-4DB2-BD59-A6C34878D82A}">
                    <a16:rowId xmlns:a16="http://schemas.microsoft.com/office/drawing/2014/main" val="10001"/>
                  </a:ext>
                </a:extLst>
              </a:tr>
              <a:tr h="914400">
                <a:tc>
                  <a:txBody>
                    <a:bodyPr/>
                    <a:lstStyle/>
                    <a:p>
                      <a:pPr marL="0" indent="0">
                        <a:buNone/>
                      </a:pPr>
                      <a:r>
                        <a:rPr lang="en-US" sz="1800" b="1" dirty="0">
                          <a:solidFill>
                            <a:srgbClr val="0D1B3E"/>
                          </a:solidFill>
                          <a:latin typeface="Calibri" pitchFamily="34" charset="0"/>
                          <a:ea typeface="Calibri" pitchFamily="34" charset="-122"/>
                          <a:cs typeface="Calibri" pitchFamily="34" charset="-120"/>
                        </a:rPr>
                        <a:t>Change of representative</a:t>
                      </a:r>
                      <a:endParaRPr lang="en-US" sz="1800" dirty="0">
                        <a:latin typeface="Calibri" charset="0"/>
                        <a:ea typeface="Calibri" charset="0"/>
                        <a:cs typeface="Calibri" charset="0"/>
                      </a:endParaRPr>
                    </a:p>
                  </a:txBody>
                  <a:tcPr marL="121920" marR="121920" marT="60960" marB="6096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marL="0" indent="0" algn="just">
                        <a:buNone/>
                      </a:pPr>
                      <a:r>
                        <a:rPr lang="en-US" sz="1800" dirty="0">
                          <a:solidFill>
                            <a:srgbClr val="333333"/>
                          </a:solidFill>
                          <a:latin typeface="Calibri" pitchFamily="34" charset="0"/>
                          <a:ea typeface="Calibri" pitchFamily="34" charset="-122"/>
                          <a:cs typeface="Calibri" pitchFamily="34" charset="-120"/>
                        </a:rPr>
                        <a:t>Consent of existing counsel or Tribunal permission</a:t>
                      </a:r>
                      <a:endParaRPr lang="en-US" sz="1800" dirty="0">
                        <a:latin typeface="Calibri" charset="0"/>
                        <a:ea typeface="Calibri" charset="0"/>
                        <a:cs typeface="Calibri" charset="0"/>
                      </a:endParaRPr>
                    </a:p>
                  </a:txBody>
                  <a:tcPr marL="121920" marR="121920" marT="60960" marB="6096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marL="0" indent="0">
                        <a:buNone/>
                      </a:pPr>
                      <a:r>
                        <a:rPr lang="en-US" sz="1800" dirty="0">
                          <a:solidFill>
                            <a:srgbClr val="333333"/>
                          </a:solidFill>
                          <a:latin typeface="Calibri" pitchFamily="34" charset="0"/>
                          <a:ea typeface="Calibri" pitchFamily="34" charset="-122"/>
                          <a:cs typeface="Calibri" pitchFamily="34" charset="-120"/>
                        </a:rPr>
                        <a:t>Avoid surprise appearance disputes</a:t>
                      </a:r>
                      <a:endParaRPr lang="en-US" sz="1800" dirty="0">
                        <a:latin typeface="Calibri" charset="0"/>
                        <a:ea typeface="Calibri" charset="0"/>
                        <a:cs typeface="Calibri" charset="0"/>
                      </a:endParaRPr>
                    </a:p>
                  </a:txBody>
                  <a:tcPr marL="121920" marR="121920" marT="60960" marB="6096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0F4FA"/>
                    </a:solidFill>
                  </a:tcPr>
                </a:tc>
                <a:extLst>
                  <a:ext uri="{0D108BD9-81ED-4DB2-BD59-A6C34878D82A}">
                    <a16:rowId xmlns:a16="http://schemas.microsoft.com/office/drawing/2014/main" val="10002"/>
                  </a:ext>
                </a:extLst>
              </a:tr>
              <a:tr h="914400">
                <a:tc>
                  <a:txBody>
                    <a:bodyPr/>
                    <a:lstStyle/>
                    <a:p>
                      <a:pPr marL="0" indent="0">
                        <a:buNone/>
                      </a:pPr>
                      <a:r>
                        <a:rPr lang="en-US" sz="1800" b="1" dirty="0">
                          <a:solidFill>
                            <a:srgbClr val="0D1B3E"/>
                          </a:solidFill>
                          <a:latin typeface="Calibri" pitchFamily="34" charset="0"/>
                          <a:ea typeface="Calibri" pitchFamily="34" charset="-122"/>
                          <a:cs typeface="Calibri" pitchFamily="34" charset="-120"/>
                        </a:rPr>
                        <a:t>Opposed interest</a:t>
                      </a:r>
                      <a:endParaRPr lang="en-US" sz="1800" dirty="0">
                        <a:latin typeface="Calibri" charset="0"/>
                        <a:ea typeface="Calibri" charset="0"/>
                        <a:cs typeface="Calibri" charset="0"/>
                      </a:endParaRPr>
                    </a:p>
                  </a:txBody>
                  <a:tcPr marL="121920" marR="121920" marT="60960" marB="6096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marL="0" indent="0" algn="just">
                        <a:buNone/>
                      </a:pPr>
                      <a:r>
                        <a:rPr lang="en-US" sz="1800" dirty="0">
                          <a:solidFill>
                            <a:srgbClr val="333333"/>
                          </a:solidFill>
                          <a:latin typeface="Calibri" pitchFamily="34" charset="0"/>
                          <a:ea typeface="Calibri" pitchFamily="34" charset="-122"/>
                          <a:cs typeface="Calibri" pitchFamily="34" charset="-120"/>
                        </a:rPr>
                        <a:t>Prior permission needed for related/opposed proceedings</a:t>
                      </a:r>
                      <a:endParaRPr lang="en-US" sz="1800" dirty="0">
                        <a:latin typeface="Calibri" charset="0"/>
                        <a:ea typeface="Calibri" charset="0"/>
                        <a:cs typeface="Calibri" charset="0"/>
                      </a:endParaRPr>
                    </a:p>
                  </a:txBody>
                  <a:tcPr marL="121920" marR="121920" marT="60960" marB="6096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marL="0" indent="0">
                        <a:buNone/>
                      </a:pPr>
                      <a:r>
                        <a:rPr lang="en-US" sz="1800" dirty="0">
                          <a:solidFill>
                            <a:srgbClr val="333333"/>
                          </a:solidFill>
                          <a:latin typeface="Calibri" pitchFamily="34" charset="0"/>
                          <a:ea typeface="Calibri" pitchFamily="34" charset="-122"/>
                          <a:cs typeface="Calibri" pitchFamily="34" charset="-120"/>
                        </a:rPr>
                        <a:t>Conflict check is essential</a:t>
                      </a:r>
                      <a:endParaRPr lang="en-US" sz="1800" dirty="0">
                        <a:latin typeface="Calibri" charset="0"/>
                        <a:ea typeface="Calibri" charset="0"/>
                        <a:cs typeface="Calibri" charset="0"/>
                      </a:endParaRPr>
                    </a:p>
                  </a:txBody>
                  <a:tcPr marL="121920" marR="121920" marT="60960" marB="6096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0F4FA"/>
                    </a:solidFill>
                  </a:tcPr>
                </a:tc>
                <a:extLst>
                  <a:ext uri="{0D108BD9-81ED-4DB2-BD59-A6C34878D82A}">
                    <a16:rowId xmlns:a16="http://schemas.microsoft.com/office/drawing/2014/main" val="10003"/>
                  </a:ext>
                </a:extLst>
              </a:tr>
              <a:tr h="914400">
                <a:tc>
                  <a:txBody>
                    <a:bodyPr/>
                    <a:lstStyle/>
                    <a:p>
                      <a:pPr marL="0" indent="0">
                        <a:buNone/>
                      </a:pPr>
                      <a:r>
                        <a:rPr lang="en-US" sz="1800" b="1" dirty="0">
                          <a:solidFill>
                            <a:srgbClr val="0D1B3E"/>
                          </a:solidFill>
                          <a:latin typeface="Calibri" pitchFamily="34" charset="0"/>
                          <a:ea typeface="Calibri" pitchFamily="34" charset="-122"/>
                          <a:cs typeface="Calibri" pitchFamily="34" charset="-120"/>
                        </a:rPr>
                        <a:t>Dress code</a:t>
                      </a:r>
                      <a:endParaRPr lang="en-US" sz="1800" dirty="0">
                        <a:latin typeface="Calibri" charset="0"/>
                        <a:ea typeface="Calibri" charset="0"/>
                        <a:cs typeface="Calibri" charset="0"/>
                      </a:endParaRPr>
                    </a:p>
                  </a:txBody>
                  <a:tcPr marL="121920" marR="121920" marT="60960" marB="6096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marL="0" indent="0">
                        <a:buNone/>
                      </a:pPr>
                      <a:r>
                        <a:rPr lang="en-US" sz="1800" dirty="0">
                          <a:solidFill>
                            <a:srgbClr val="333333"/>
                          </a:solidFill>
                          <a:latin typeface="Calibri" pitchFamily="34" charset="0"/>
                          <a:ea typeface="Calibri" pitchFamily="34" charset="-122"/>
                          <a:cs typeface="Calibri" pitchFamily="34" charset="-120"/>
                        </a:rPr>
                        <a:t>Professional dress; black coat relaxable</a:t>
                      </a:r>
                      <a:endParaRPr lang="en-US" sz="1800" dirty="0">
                        <a:latin typeface="Calibri" charset="0"/>
                        <a:ea typeface="Calibri" charset="0"/>
                        <a:cs typeface="Calibri" charset="0"/>
                      </a:endParaRPr>
                    </a:p>
                  </a:txBody>
                  <a:tcPr marL="121920" marR="121920" marT="60960" marB="6096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marL="0" indent="0" algn="just">
                        <a:buNone/>
                      </a:pPr>
                      <a:r>
                        <a:rPr lang="en-US" sz="1800" dirty="0">
                          <a:solidFill>
                            <a:srgbClr val="333333"/>
                          </a:solidFill>
                          <a:latin typeface="Calibri" pitchFamily="34" charset="0"/>
                          <a:ea typeface="Calibri" pitchFamily="34" charset="-122"/>
                          <a:cs typeface="Calibri" pitchFamily="34" charset="-120"/>
                        </a:rPr>
                        <a:t>Follow Bench circulars and professional code</a:t>
                      </a:r>
                      <a:endParaRPr lang="en-US" sz="1800" dirty="0">
                        <a:latin typeface="Calibri" charset="0"/>
                        <a:ea typeface="Calibri" charset="0"/>
                        <a:cs typeface="Calibri" charset="0"/>
                      </a:endParaRPr>
                    </a:p>
                  </a:txBody>
                  <a:tcPr marL="121920" marR="121920" marT="60960" marB="6096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0F4FA"/>
                    </a:solid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3856756660"/>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12192000" cy="219456"/>
          </a:xfrm>
          <a:prstGeom prst="rect">
            <a:avLst/>
          </a:prstGeom>
          <a:solidFill>
            <a:srgbClr val="C9A84C"/>
          </a:solidFill>
          <a:ln w="12700">
            <a:solidFill>
              <a:srgbClr val="C9A84C"/>
            </a:solidFill>
            <a:prstDash val="solid"/>
          </a:ln>
        </p:spPr>
      </p:sp>
      <p:sp>
        <p:nvSpPr>
          <p:cNvPr id="3" name="Text 1"/>
          <p:cNvSpPr/>
          <p:nvPr/>
        </p:nvSpPr>
        <p:spPr>
          <a:xfrm>
            <a:off x="548640" y="754740"/>
            <a:ext cx="11094720" cy="670560"/>
          </a:xfrm>
          <a:prstGeom prst="rect">
            <a:avLst/>
          </a:prstGeom>
          <a:noFill/>
          <a:ln/>
        </p:spPr>
        <p:txBody>
          <a:bodyPr wrap="square" rtlCol="0" anchor="ctr"/>
          <a:lstStyle/>
          <a:p>
            <a:r>
              <a:rPr lang="en-US" sz="3600" b="1" dirty="0">
                <a:solidFill>
                  <a:srgbClr val="0D1B3E"/>
                </a:solidFill>
                <a:latin typeface="Cambria" pitchFamily="34" charset="0"/>
                <a:ea typeface="Cambria" pitchFamily="34" charset="-122"/>
                <a:cs typeface="Cambria" pitchFamily="34" charset="-120"/>
              </a:rPr>
              <a:t>Dress Code Before GSTAT</a:t>
            </a:r>
            <a:endParaRPr lang="en-US" sz="3600" dirty="0"/>
          </a:p>
        </p:txBody>
      </p:sp>
      <p:sp>
        <p:nvSpPr>
          <p:cNvPr id="4" name="Text 2"/>
          <p:cNvSpPr/>
          <p:nvPr/>
        </p:nvSpPr>
        <p:spPr>
          <a:xfrm>
            <a:off x="548640" y="1400916"/>
            <a:ext cx="11094720" cy="341376"/>
          </a:xfrm>
          <a:prstGeom prst="rect">
            <a:avLst/>
          </a:prstGeom>
          <a:noFill/>
          <a:ln/>
        </p:spPr>
        <p:txBody>
          <a:bodyPr wrap="square" rtlCol="0" anchor="ctr"/>
          <a:lstStyle/>
          <a:p>
            <a:r>
              <a:rPr lang="en-US" sz="1600" i="1" dirty="0">
                <a:solidFill>
                  <a:srgbClr val="4A5568"/>
                </a:solidFill>
                <a:latin typeface="Calibri" pitchFamily="34" charset="0"/>
                <a:ea typeface="Calibri" pitchFamily="34" charset="-122"/>
                <a:cs typeface="Calibri" pitchFamily="34" charset="-120"/>
              </a:rPr>
              <a:t>Courtroom discipline for Advocates, CAs, CMAs and other authorised representatives</a:t>
            </a:r>
            <a:endParaRPr lang="en-US" sz="1600" dirty="0"/>
          </a:p>
        </p:txBody>
      </p:sp>
      <p:graphicFrame>
        <p:nvGraphicFramePr>
          <p:cNvPr id="8" name="Table 0"/>
          <p:cNvGraphicFramePr>
            <a:graphicFrameLocks noGrp="1"/>
          </p:cNvGraphicFramePr>
          <p:nvPr>
            <p:extLst>
              <p:ext uri="{D42A27DB-BD31-4B8C-83A1-F6EECF244321}">
                <p14:modId xmlns:p14="http://schemas.microsoft.com/office/powerpoint/2010/main" val="3633136156"/>
              </p:ext>
            </p:extLst>
          </p:nvPr>
        </p:nvGraphicFramePr>
        <p:xfrm>
          <a:off x="426720" y="2027934"/>
          <a:ext cx="11338560" cy="4291584"/>
        </p:xfrm>
        <a:graphic>
          <a:graphicData uri="http://schemas.openxmlformats.org/drawingml/2006/table">
            <a:tbl>
              <a:tblPr/>
              <a:tblGrid>
                <a:gridCol w="2316480">
                  <a:extLst>
                    <a:ext uri="{9D8B030D-6E8A-4147-A177-3AD203B41FA5}">
                      <a16:colId xmlns:a16="http://schemas.microsoft.com/office/drawing/2014/main" val="20000"/>
                    </a:ext>
                  </a:extLst>
                </a:gridCol>
                <a:gridCol w="4511040">
                  <a:extLst>
                    <a:ext uri="{9D8B030D-6E8A-4147-A177-3AD203B41FA5}">
                      <a16:colId xmlns:a16="http://schemas.microsoft.com/office/drawing/2014/main" val="20001"/>
                    </a:ext>
                  </a:extLst>
                </a:gridCol>
                <a:gridCol w="4511040">
                  <a:extLst>
                    <a:ext uri="{9D8B030D-6E8A-4147-A177-3AD203B41FA5}">
                      <a16:colId xmlns:a16="http://schemas.microsoft.com/office/drawing/2014/main" val="20002"/>
                    </a:ext>
                  </a:extLst>
                </a:gridCol>
              </a:tblGrid>
              <a:tr h="426720">
                <a:tc>
                  <a:txBody>
                    <a:bodyPr/>
                    <a:lstStyle/>
                    <a:p>
                      <a:pPr marL="0" indent="0">
                        <a:buNone/>
                      </a:pPr>
                      <a:r>
                        <a:rPr lang="en-US" sz="1800" b="1" dirty="0">
                          <a:solidFill>
                            <a:srgbClr val="FFFFFF"/>
                          </a:solidFill>
                          <a:latin typeface="Calibri" pitchFamily="34" charset="0"/>
                          <a:ea typeface="Calibri" pitchFamily="34" charset="-122"/>
                          <a:cs typeface="Calibri" pitchFamily="34" charset="-120"/>
                        </a:rPr>
                        <a:t>Provision / Category</a:t>
                      </a:r>
                      <a:endParaRPr lang="en-US" sz="1800" dirty="0">
                        <a:latin typeface="Calibri" charset="0"/>
                        <a:ea typeface="Calibri" charset="0"/>
                        <a:cs typeface="Calibri" charset="0"/>
                      </a:endParaRPr>
                    </a:p>
                  </a:txBody>
                  <a:tcPr marL="121920" marR="121920" marT="60960" marB="6096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1A3A6B"/>
                    </a:solidFill>
                  </a:tcPr>
                </a:tc>
                <a:tc>
                  <a:txBody>
                    <a:bodyPr/>
                    <a:lstStyle/>
                    <a:p>
                      <a:pPr marL="0" indent="0">
                        <a:buNone/>
                      </a:pPr>
                      <a:r>
                        <a:rPr lang="en-US" sz="1800" b="1" dirty="0">
                          <a:solidFill>
                            <a:srgbClr val="FFFFFF"/>
                          </a:solidFill>
                          <a:latin typeface="Calibri" pitchFamily="34" charset="0"/>
                          <a:ea typeface="Calibri" pitchFamily="34" charset="-122"/>
                          <a:cs typeface="Calibri" pitchFamily="34" charset="-120"/>
                        </a:rPr>
                        <a:t>Rule Position</a:t>
                      </a:r>
                      <a:endParaRPr lang="en-US" sz="1800" dirty="0">
                        <a:latin typeface="Calibri" charset="0"/>
                        <a:ea typeface="Calibri" charset="0"/>
                        <a:cs typeface="Calibri" charset="0"/>
                      </a:endParaRPr>
                    </a:p>
                  </a:txBody>
                  <a:tcPr marL="121920" marR="121920" marT="60960" marB="6096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1A3A6B"/>
                    </a:solidFill>
                  </a:tcPr>
                </a:tc>
                <a:tc>
                  <a:txBody>
                    <a:bodyPr/>
                    <a:lstStyle/>
                    <a:p>
                      <a:pPr marL="0" indent="0">
                        <a:buNone/>
                      </a:pPr>
                      <a:r>
                        <a:rPr lang="en-US" sz="1800" b="1" dirty="0">
                          <a:solidFill>
                            <a:srgbClr val="FFFFFF"/>
                          </a:solidFill>
                          <a:latin typeface="Calibri" pitchFamily="34" charset="0"/>
                          <a:ea typeface="Calibri" pitchFamily="34" charset="-122"/>
                          <a:cs typeface="Calibri" pitchFamily="34" charset="-120"/>
                        </a:rPr>
                        <a:t>Practical Point</a:t>
                      </a:r>
                      <a:endParaRPr lang="en-US" sz="1800" dirty="0">
                        <a:latin typeface="Calibri" charset="0"/>
                        <a:ea typeface="Calibri" charset="0"/>
                        <a:cs typeface="Calibri" charset="0"/>
                      </a:endParaRPr>
                    </a:p>
                  </a:txBody>
                  <a:tcPr marL="121920" marR="121920" marT="60960" marB="6096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1A3A6B"/>
                    </a:solidFill>
                  </a:tcPr>
                </a:tc>
                <a:extLst>
                  <a:ext uri="{0D108BD9-81ED-4DB2-BD59-A6C34878D82A}">
                    <a16:rowId xmlns:a16="http://schemas.microsoft.com/office/drawing/2014/main" val="10000"/>
                  </a:ext>
                </a:extLst>
              </a:tr>
              <a:tr h="853440">
                <a:tc>
                  <a:txBody>
                    <a:bodyPr/>
                    <a:lstStyle/>
                    <a:p>
                      <a:pPr marL="0" indent="0">
                        <a:buNone/>
                      </a:pPr>
                      <a:r>
                        <a:rPr lang="en-US" sz="1600" b="1" dirty="0">
                          <a:solidFill>
                            <a:srgbClr val="0D1B3E"/>
                          </a:solidFill>
                          <a:latin typeface="Calibri" pitchFamily="34" charset="0"/>
                          <a:ea typeface="Calibri" pitchFamily="34" charset="-122"/>
                          <a:cs typeface="Calibri" pitchFamily="34" charset="-120"/>
                        </a:rPr>
                        <a:t>Rule 77</a:t>
                      </a:r>
                      <a:endParaRPr lang="en-US" sz="1600" dirty="0">
                        <a:latin typeface="Calibri" charset="0"/>
                        <a:ea typeface="Calibri" charset="0"/>
                        <a:cs typeface="Calibri" charset="0"/>
                      </a:endParaRPr>
                    </a:p>
                  </a:txBody>
                  <a:tcPr marL="121920" marR="121920" marT="60960" marB="6096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marL="0" indent="0" algn="just">
                        <a:buNone/>
                      </a:pPr>
                      <a:r>
                        <a:rPr lang="en-US" sz="1600" dirty="0">
                          <a:solidFill>
                            <a:srgbClr val="333333"/>
                          </a:solidFill>
                          <a:latin typeface="Calibri" pitchFamily="34" charset="0"/>
                          <a:ea typeface="Calibri" pitchFamily="34" charset="-122"/>
                          <a:cs typeface="Calibri" pitchFamily="34" charset="-120"/>
                        </a:rPr>
                        <a:t>Authorised representatives shall wear the same professional dress as prescribed in their Code of Conduct.</a:t>
                      </a:r>
                      <a:endParaRPr lang="en-US" sz="1600" dirty="0">
                        <a:latin typeface="Calibri" charset="0"/>
                        <a:ea typeface="Calibri" charset="0"/>
                        <a:cs typeface="Calibri" charset="0"/>
                      </a:endParaRPr>
                    </a:p>
                  </a:txBody>
                  <a:tcPr marL="121920" marR="121920" marT="60960" marB="6096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marL="0" indent="0" algn="just">
                        <a:buNone/>
                      </a:pPr>
                      <a:r>
                        <a:rPr lang="en-US" sz="1600" dirty="0">
                          <a:solidFill>
                            <a:srgbClr val="333333"/>
                          </a:solidFill>
                          <a:latin typeface="Calibri" pitchFamily="34" charset="0"/>
                          <a:ea typeface="Calibri" pitchFamily="34" charset="-122"/>
                          <a:cs typeface="Calibri" pitchFamily="34" charset="-120"/>
                        </a:rPr>
                        <a:t>Advocates / CAs / CMAs should follow their professional dress norms.</a:t>
                      </a:r>
                      <a:endParaRPr lang="en-US" sz="1600" dirty="0">
                        <a:latin typeface="Calibri" charset="0"/>
                        <a:ea typeface="Calibri" charset="0"/>
                        <a:cs typeface="Calibri" charset="0"/>
                      </a:endParaRPr>
                    </a:p>
                  </a:txBody>
                  <a:tcPr marL="121920" marR="121920" marT="60960" marB="6096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0F4FA"/>
                    </a:solidFill>
                  </a:tcPr>
                </a:tc>
                <a:extLst>
                  <a:ext uri="{0D108BD9-81ED-4DB2-BD59-A6C34878D82A}">
                    <a16:rowId xmlns:a16="http://schemas.microsoft.com/office/drawing/2014/main" val="10001"/>
                  </a:ext>
                </a:extLst>
              </a:tr>
              <a:tr h="914400">
                <a:tc>
                  <a:txBody>
                    <a:bodyPr/>
                    <a:lstStyle/>
                    <a:p>
                      <a:pPr marL="0" indent="0">
                        <a:buNone/>
                      </a:pPr>
                      <a:r>
                        <a:rPr lang="en-US" sz="1600" b="1" dirty="0">
                          <a:solidFill>
                            <a:srgbClr val="0D1B3E"/>
                          </a:solidFill>
                          <a:latin typeface="Calibri" pitchFamily="34" charset="0"/>
                          <a:ea typeface="Calibri" pitchFamily="34" charset="-122"/>
                          <a:cs typeface="Calibri" pitchFamily="34" charset="-120"/>
                        </a:rPr>
                        <a:t>Rule 122 — if no professional dress</a:t>
                      </a:r>
                      <a:endParaRPr lang="en-US" sz="1600" dirty="0">
                        <a:latin typeface="Calibri" charset="0"/>
                        <a:ea typeface="Calibri" charset="0"/>
                        <a:cs typeface="Calibri" charset="0"/>
                      </a:endParaRPr>
                    </a:p>
                  </a:txBody>
                  <a:tcPr marL="121920" marR="121920" marT="60960" marB="6096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marL="0" indent="0" algn="just">
                        <a:buNone/>
                      </a:pPr>
                      <a:r>
                        <a:rPr lang="en-US" sz="1600" dirty="0">
                          <a:solidFill>
                            <a:srgbClr val="333333"/>
                          </a:solidFill>
                          <a:latin typeface="Calibri" pitchFamily="34" charset="0"/>
                          <a:ea typeface="Calibri" pitchFamily="34" charset="-122"/>
                          <a:cs typeface="Calibri" pitchFamily="34" charset="-120"/>
                        </a:rPr>
                        <a:t>Male: black coat with white shirt and black tie. Female: black coat over white sari or any other white dress.</a:t>
                      </a:r>
                      <a:endParaRPr lang="en-US" sz="1600" dirty="0">
                        <a:latin typeface="Calibri" charset="0"/>
                        <a:ea typeface="Calibri" charset="0"/>
                        <a:cs typeface="Calibri" charset="0"/>
                      </a:endParaRPr>
                    </a:p>
                  </a:txBody>
                  <a:tcPr marL="121920" marR="121920" marT="60960" marB="6096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marL="0" indent="0" algn="just">
                        <a:buNone/>
                      </a:pPr>
                      <a:r>
                        <a:rPr lang="en-US" sz="1600" dirty="0">
                          <a:solidFill>
                            <a:srgbClr val="333333"/>
                          </a:solidFill>
                          <a:latin typeface="Calibri" pitchFamily="34" charset="0"/>
                          <a:ea typeface="Calibri" pitchFamily="34" charset="-122"/>
                          <a:cs typeface="Calibri" pitchFamily="34" charset="-120"/>
                        </a:rPr>
                        <a:t>Use this as the fallback dress rule where no specific professional dress applies.</a:t>
                      </a:r>
                      <a:endParaRPr lang="en-US" sz="1600" dirty="0">
                        <a:latin typeface="Calibri" charset="0"/>
                        <a:ea typeface="Calibri" charset="0"/>
                        <a:cs typeface="Calibri" charset="0"/>
                      </a:endParaRPr>
                    </a:p>
                  </a:txBody>
                  <a:tcPr marL="121920" marR="121920" marT="60960" marB="6096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0F4FA"/>
                    </a:solidFill>
                  </a:tcPr>
                </a:tc>
                <a:extLst>
                  <a:ext uri="{0D108BD9-81ED-4DB2-BD59-A6C34878D82A}">
                    <a16:rowId xmlns:a16="http://schemas.microsoft.com/office/drawing/2014/main" val="10002"/>
                  </a:ext>
                </a:extLst>
              </a:tr>
              <a:tr h="999744">
                <a:tc>
                  <a:txBody>
                    <a:bodyPr/>
                    <a:lstStyle/>
                    <a:p>
                      <a:pPr marL="0" indent="0">
                        <a:buNone/>
                      </a:pPr>
                      <a:r>
                        <a:rPr lang="en-US" sz="1600" b="1" dirty="0">
                          <a:solidFill>
                            <a:srgbClr val="0D1B3E"/>
                          </a:solidFill>
                          <a:latin typeface="Calibri" pitchFamily="34" charset="0"/>
                          <a:ea typeface="Calibri" pitchFamily="34" charset="-122"/>
                          <a:cs typeface="Calibri" pitchFamily="34" charset="-120"/>
                        </a:rPr>
                        <a:t>Summer relaxation</a:t>
                      </a:r>
                      <a:endParaRPr lang="en-US" sz="1600" dirty="0">
                        <a:latin typeface="Calibri" charset="0"/>
                        <a:ea typeface="Calibri" charset="0"/>
                        <a:cs typeface="Calibri" charset="0"/>
                      </a:endParaRPr>
                    </a:p>
                  </a:txBody>
                  <a:tcPr marL="121920" marR="121920" marT="60960" marB="6096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marL="0" indent="0" algn="just">
                        <a:buNone/>
                      </a:pPr>
                      <a:r>
                        <a:rPr lang="en-US" sz="1600" dirty="0">
                          <a:solidFill>
                            <a:srgbClr val="333333"/>
                          </a:solidFill>
                          <a:latin typeface="Calibri" pitchFamily="34" charset="0"/>
                          <a:ea typeface="Calibri" pitchFamily="34" charset="-122"/>
                          <a:cs typeface="Calibri" pitchFamily="34" charset="-120"/>
                        </a:rPr>
                        <a:t>From 15 April to 31 August, authorised representatives may dispense with the black coat while appearing before the Bench.</a:t>
                      </a:r>
                      <a:endParaRPr lang="en-US" sz="1600" dirty="0">
                        <a:latin typeface="Calibri" charset="0"/>
                        <a:ea typeface="Calibri" charset="0"/>
                        <a:cs typeface="Calibri" charset="0"/>
                      </a:endParaRPr>
                    </a:p>
                  </a:txBody>
                  <a:tcPr marL="121920" marR="121920" marT="60960" marB="6096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marL="0" indent="0">
                        <a:buNone/>
                      </a:pPr>
                      <a:r>
                        <a:rPr lang="en-US" sz="1600" dirty="0">
                          <a:solidFill>
                            <a:srgbClr val="333333"/>
                          </a:solidFill>
                          <a:latin typeface="Calibri" pitchFamily="34" charset="0"/>
                          <a:ea typeface="Calibri" pitchFamily="34" charset="-122"/>
                          <a:cs typeface="Calibri" pitchFamily="34" charset="-120"/>
                        </a:rPr>
                        <a:t>White shirt / professional court attire should still be maintained; relaxation is only from black coat.</a:t>
                      </a:r>
                      <a:endParaRPr lang="en-US" sz="1600" dirty="0">
                        <a:latin typeface="Calibri" charset="0"/>
                        <a:ea typeface="Calibri" charset="0"/>
                        <a:cs typeface="Calibri" charset="0"/>
                      </a:endParaRPr>
                    </a:p>
                  </a:txBody>
                  <a:tcPr marL="121920" marR="121920" marT="60960" marB="6096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0F4FA"/>
                    </a:solidFill>
                  </a:tcPr>
                </a:tc>
                <a:extLst>
                  <a:ext uri="{0D108BD9-81ED-4DB2-BD59-A6C34878D82A}">
                    <a16:rowId xmlns:a16="http://schemas.microsoft.com/office/drawing/2014/main" val="10003"/>
                  </a:ext>
                </a:extLst>
              </a:tr>
              <a:tr h="1072896">
                <a:tc>
                  <a:txBody>
                    <a:bodyPr/>
                    <a:lstStyle/>
                    <a:p>
                      <a:pPr marL="0" indent="0">
                        <a:buNone/>
                      </a:pPr>
                      <a:r>
                        <a:rPr lang="en-US" sz="1600" b="1" dirty="0">
                          <a:solidFill>
                            <a:srgbClr val="0D1B3E"/>
                          </a:solidFill>
                          <a:latin typeface="Calibri" pitchFamily="34" charset="0"/>
                          <a:ea typeface="Calibri" pitchFamily="34" charset="-122"/>
                          <a:cs typeface="Calibri" pitchFamily="34" charset="-120"/>
                        </a:rPr>
                        <a:t>Exception / caution</a:t>
                      </a:r>
                      <a:endParaRPr lang="en-US" sz="1600" dirty="0">
                        <a:latin typeface="Calibri" charset="0"/>
                        <a:ea typeface="Calibri" charset="0"/>
                        <a:cs typeface="Calibri" charset="0"/>
                      </a:endParaRPr>
                    </a:p>
                  </a:txBody>
                  <a:tcPr marL="121920" marR="121920" marT="60960" marB="6096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marL="0" indent="0" algn="just">
                        <a:buNone/>
                      </a:pPr>
                      <a:r>
                        <a:rPr lang="en-US" sz="1600" dirty="0">
                          <a:solidFill>
                            <a:srgbClr val="333333"/>
                          </a:solidFill>
                          <a:latin typeface="Calibri" pitchFamily="34" charset="0"/>
                          <a:ea typeface="Calibri" pitchFamily="34" charset="-122"/>
                          <a:cs typeface="Calibri" pitchFamily="34" charset="-120"/>
                        </a:rPr>
                        <a:t>Rule 122 applies to authorised representatives other than a relative or regular employees; "regular employee" does not include departmental officer appointed as authorised representative.</a:t>
                      </a:r>
                      <a:endParaRPr lang="en-US" sz="1600" dirty="0">
                        <a:latin typeface="Calibri" charset="0"/>
                        <a:ea typeface="Calibri" charset="0"/>
                        <a:cs typeface="Calibri" charset="0"/>
                      </a:endParaRPr>
                    </a:p>
                  </a:txBody>
                  <a:tcPr marL="121920" marR="121920" marT="60960" marB="6096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tcPr>
                </a:tc>
                <a:tc>
                  <a:txBody>
                    <a:bodyPr/>
                    <a:lstStyle/>
                    <a:p>
                      <a:pPr marL="0" indent="0" algn="just">
                        <a:buNone/>
                      </a:pPr>
                      <a:r>
                        <a:rPr lang="en-US" sz="1600" dirty="0">
                          <a:solidFill>
                            <a:srgbClr val="333333"/>
                          </a:solidFill>
                          <a:latin typeface="Calibri" pitchFamily="34" charset="0"/>
                          <a:ea typeface="Calibri" pitchFamily="34" charset="-122"/>
                          <a:cs typeface="Calibri" pitchFamily="34" charset="-120"/>
                        </a:rPr>
                        <a:t>Do not treat departmental representation as exempt merely because the officer belongs to the Department.</a:t>
                      </a:r>
                      <a:endParaRPr lang="en-US" sz="1600" dirty="0">
                        <a:latin typeface="Calibri" charset="0"/>
                        <a:ea typeface="Calibri" charset="0"/>
                        <a:cs typeface="Calibri" charset="0"/>
                      </a:endParaRPr>
                    </a:p>
                  </a:txBody>
                  <a:tcPr marL="121920" marR="121920" marT="60960" marB="60960">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0F4FA"/>
                    </a:solid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2383581807"/>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bg>
      <p:bgPr>
        <a:solidFill>
          <a:srgbClr val="0A1628"/>
        </a:solidFill>
        <a:effectLst/>
      </p:bgPr>
    </p:bg>
    <p:spTree>
      <p:nvGrpSpPr>
        <p:cNvPr id="1" name=""/>
        <p:cNvGrpSpPr/>
        <p:nvPr/>
      </p:nvGrpSpPr>
      <p:grpSpPr>
        <a:xfrm>
          <a:off x="0" y="0"/>
          <a:ext cx="0" cy="0"/>
          <a:chOff x="0" y="0"/>
          <a:chExt cx="0" cy="0"/>
        </a:xfrm>
      </p:grpSpPr>
      <p:sp>
        <p:nvSpPr>
          <p:cNvPr id="2" name="Shape 0"/>
          <p:cNvSpPr/>
          <p:nvPr/>
        </p:nvSpPr>
        <p:spPr>
          <a:xfrm>
            <a:off x="0" y="0"/>
            <a:ext cx="609600" cy="6858000"/>
          </a:xfrm>
          <a:prstGeom prst="rect">
            <a:avLst/>
          </a:prstGeom>
          <a:solidFill>
            <a:srgbClr val="C9A84C"/>
          </a:solidFill>
          <a:ln w="12700">
            <a:solidFill>
              <a:srgbClr val="C9A84C"/>
            </a:solidFill>
            <a:prstDash val="solid"/>
          </a:ln>
        </p:spPr>
      </p:sp>
      <p:sp>
        <p:nvSpPr>
          <p:cNvPr id="3" name="Shape 1"/>
          <p:cNvSpPr/>
          <p:nvPr/>
        </p:nvSpPr>
        <p:spPr>
          <a:xfrm>
            <a:off x="0" y="5036891"/>
            <a:ext cx="12192000" cy="1859280"/>
          </a:xfrm>
          <a:prstGeom prst="rect">
            <a:avLst/>
          </a:prstGeom>
          <a:solidFill>
            <a:srgbClr val="0D1F3C"/>
          </a:solidFill>
          <a:ln w="12700">
            <a:solidFill>
              <a:srgbClr val="0D1F3C"/>
            </a:solidFill>
            <a:prstDash val="solid"/>
          </a:ln>
        </p:spPr>
      </p:sp>
      <p:sp>
        <p:nvSpPr>
          <p:cNvPr id="5" name="Text 3"/>
          <p:cNvSpPr/>
          <p:nvPr/>
        </p:nvSpPr>
        <p:spPr>
          <a:xfrm>
            <a:off x="1036320" y="2377440"/>
            <a:ext cx="10485120" cy="2438400"/>
          </a:xfrm>
          <a:prstGeom prst="rect">
            <a:avLst/>
          </a:prstGeom>
          <a:noFill/>
          <a:ln/>
        </p:spPr>
        <p:txBody>
          <a:bodyPr wrap="square"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smtClean="0">
                <a:ln>
                  <a:noFill/>
                </a:ln>
                <a:solidFill>
                  <a:prstClr val="white"/>
                </a:solidFill>
                <a:effectLst/>
                <a:uLnTx/>
                <a:uFillTx/>
                <a:latin typeface="Cambria" pitchFamily="34" charset="0"/>
                <a:ea typeface="Cambria" pitchFamily="34" charset="-122"/>
                <a:cs typeface="Cambria" pitchFamily="34" charset="-120"/>
              </a:rPr>
              <a:t>Writ v/s Appeals</a:t>
            </a:r>
            <a:endParaRPr kumimoji="0" lang="en-US" sz="66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6" name="Text 4"/>
          <p:cNvSpPr/>
          <p:nvPr/>
        </p:nvSpPr>
        <p:spPr>
          <a:xfrm>
            <a:off x="1021806" y="5478851"/>
            <a:ext cx="10728960" cy="487680"/>
          </a:xfrm>
          <a:prstGeom prst="rect">
            <a:avLst/>
          </a:prstGeom>
          <a:noFill/>
          <a:ln/>
        </p:spPr>
        <p:txBody>
          <a:bodyPr wrap="square"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srgbClr val="FFC000"/>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83220677"/>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12192000" cy="1219200"/>
          </a:xfrm>
          <a:prstGeom prst="rect">
            <a:avLst/>
          </a:prstGeom>
          <a:solidFill>
            <a:srgbClr val="1A2C5B"/>
          </a:solidFill>
          <a:ln w="12700">
            <a:solidFill>
              <a:srgbClr val="1A2C5B"/>
            </a:solidFill>
            <a:prstDash val="solid"/>
          </a:ln>
        </p:spPr>
      </p:sp>
      <p:sp>
        <p:nvSpPr>
          <p:cNvPr id="3" name="Shape 1"/>
          <p:cNvSpPr/>
          <p:nvPr/>
        </p:nvSpPr>
        <p:spPr>
          <a:xfrm>
            <a:off x="0" y="1219200"/>
            <a:ext cx="12192000" cy="48768"/>
          </a:xfrm>
          <a:prstGeom prst="rect">
            <a:avLst/>
          </a:prstGeom>
          <a:solidFill>
            <a:srgbClr val="C9A84C"/>
          </a:solidFill>
          <a:ln w="12700">
            <a:solidFill>
              <a:srgbClr val="C9A84C"/>
            </a:solidFill>
            <a:prstDash val="solid"/>
          </a:ln>
        </p:spPr>
      </p:sp>
      <p:sp>
        <p:nvSpPr>
          <p:cNvPr id="4" name="Text 2"/>
          <p:cNvSpPr/>
          <p:nvPr/>
        </p:nvSpPr>
        <p:spPr>
          <a:xfrm>
            <a:off x="487680" y="97536"/>
            <a:ext cx="10728960" cy="1024128"/>
          </a:xfrm>
          <a:prstGeom prst="rect">
            <a:avLst/>
          </a:prstGeom>
          <a:noFill/>
          <a:ln/>
        </p:spPr>
        <p:txBody>
          <a:bodyPr wrap="square" lIns="0" tIns="0" rIns="0" bIns="0" rtlCol="0" anchor="ctr"/>
          <a:lstStyle/>
          <a:p>
            <a:r>
              <a:rPr lang="en-US" sz="3200" b="1" dirty="0" smtClean="0">
                <a:solidFill>
                  <a:srgbClr val="FFFFFF"/>
                </a:solidFill>
                <a:latin typeface="Cambria" pitchFamily="34" charset="0"/>
                <a:ea typeface="Cambria" pitchFamily="34" charset="-122"/>
                <a:cs typeface="Cambria" pitchFamily="34" charset="-120"/>
              </a:rPr>
              <a:t>GSTAT Appeal v/s Writ</a:t>
            </a:r>
          </a:p>
        </p:txBody>
      </p:sp>
      <p:sp>
        <p:nvSpPr>
          <p:cNvPr id="5" name="Text 3"/>
          <p:cNvSpPr/>
          <p:nvPr/>
        </p:nvSpPr>
        <p:spPr>
          <a:xfrm>
            <a:off x="487680" y="1341120"/>
            <a:ext cx="11216640" cy="914400"/>
          </a:xfrm>
          <a:prstGeom prst="rect">
            <a:avLst/>
          </a:prstGeom>
          <a:noFill/>
          <a:ln/>
        </p:spPr>
        <p:txBody>
          <a:bodyPr wrap="square" lIns="0" tIns="0" rIns="0" bIns="0" rtlCol="0" anchor="t"/>
          <a:lstStyle/>
          <a:p>
            <a:pPr algn="just"/>
            <a:r>
              <a:rPr lang="en-US" sz="1600" i="1" dirty="0">
                <a:solidFill>
                  <a:srgbClr val="002060"/>
                </a:solidFill>
                <a:latin typeface="Calibri" pitchFamily="34" charset="0"/>
                <a:ea typeface="Calibri" pitchFamily="34" charset="-122"/>
                <a:cs typeface="Calibri" pitchFamily="34" charset="-120"/>
              </a:rPr>
              <a:t>Upon receipt of an adverse order under the GST regime, the taxpayer faces a critical procedural dilemma: whether to pursue the statutory appellate mechanism before GSTAT, or to directly invoke the writ jurisdiction of the Hon'ble High Court under Article 226 of the Constitution of India.</a:t>
            </a:r>
            <a:endParaRPr lang="en-US" sz="1600" dirty="0">
              <a:solidFill>
                <a:srgbClr val="002060"/>
              </a:solidFill>
            </a:endParaRPr>
          </a:p>
        </p:txBody>
      </p:sp>
      <p:sp>
        <p:nvSpPr>
          <p:cNvPr id="6" name="Shape 4"/>
          <p:cNvSpPr/>
          <p:nvPr/>
        </p:nvSpPr>
        <p:spPr>
          <a:xfrm>
            <a:off x="426720" y="2340864"/>
            <a:ext cx="5547360" cy="3962400"/>
          </a:xfrm>
          <a:prstGeom prst="roundRect">
            <a:avLst>
              <a:gd name="adj" fmla="val 3077"/>
            </a:avLst>
          </a:prstGeom>
          <a:solidFill>
            <a:srgbClr val="2E4580"/>
          </a:solidFill>
          <a:ln w="12700">
            <a:solidFill>
              <a:srgbClr val="C9A84C"/>
            </a:solidFill>
            <a:prstDash val="solid"/>
          </a:ln>
          <a:effectLst>
            <a:outerShdw blurRad="101600" dist="38100" dir="2700000" algn="bl" rotWithShape="0">
              <a:srgbClr val="000000">
                <a:alpha val="18000"/>
              </a:srgbClr>
            </a:outerShdw>
          </a:effectLst>
        </p:spPr>
      </p:sp>
      <p:sp>
        <p:nvSpPr>
          <p:cNvPr id="7" name="Shape 5"/>
          <p:cNvSpPr/>
          <p:nvPr/>
        </p:nvSpPr>
        <p:spPr>
          <a:xfrm>
            <a:off x="548640" y="2426208"/>
            <a:ext cx="5303520" cy="512064"/>
          </a:xfrm>
          <a:prstGeom prst="roundRect">
            <a:avLst>
              <a:gd name="adj" fmla="val 16667"/>
            </a:avLst>
          </a:prstGeom>
          <a:solidFill>
            <a:srgbClr val="C9A84C"/>
          </a:solidFill>
          <a:ln w="12700">
            <a:solidFill>
              <a:srgbClr val="C9A84C"/>
            </a:solidFill>
            <a:prstDash val="solid"/>
          </a:ln>
        </p:spPr>
      </p:sp>
      <p:sp>
        <p:nvSpPr>
          <p:cNvPr id="8" name="Text 6"/>
          <p:cNvSpPr/>
          <p:nvPr/>
        </p:nvSpPr>
        <p:spPr>
          <a:xfrm>
            <a:off x="548640" y="2426208"/>
            <a:ext cx="5303520" cy="512064"/>
          </a:xfrm>
          <a:prstGeom prst="rect">
            <a:avLst/>
          </a:prstGeom>
          <a:noFill/>
          <a:ln/>
        </p:spPr>
        <p:txBody>
          <a:bodyPr wrap="square" lIns="0" tIns="0" rIns="0" bIns="0" rtlCol="0" anchor="ctr"/>
          <a:lstStyle/>
          <a:p>
            <a:pPr algn="ctr"/>
            <a:r>
              <a:rPr lang="en-US" b="1" dirty="0">
                <a:solidFill>
                  <a:srgbClr val="FFFFFF"/>
                </a:solidFill>
                <a:latin typeface="Cambria" pitchFamily="34" charset="0"/>
                <a:ea typeface="Cambria" pitchFamily="34" charset="-122"/>
                <a:cs typeface="Cambria" pitchFamily="34" charset="-120"/>
              </a:rPr>
              <a:t>Statutory Appeal — GSTAT</a:t>
            </a:r>
            <a:endParaRPr lang="en-US" dirty="0"/>
          </a:p>
        </p:txBody>
      </p:sp>
      <p:sp>
        <p:nvSpPr>
          <p:cNvPr id="9" name="Text 7"/>
          <p:cNvSpPr/>
          <p:nvPr/>
        </p:nvSpPr>
        <p:spPr>
          <a:xfrm>
            <a:off x="670560" y="3048000"/>
            <a:ext cx="5181600" cy="3108960"/>
          </a:xfrm>
          <a:prstGeom prst="rect">
            <a:avLst/>
          </a:prstGeom>
          <a:noFill/>
          <a:ln/>
        </p:spPr>
        <p:txBody>
          <a:bodyPr wrap="square" lIns="0" tIns="0" rIns="0" bIns="0" rtlCol="0" anchor="t"/>
          <a:lstStyle/>
          <a:p>
            <a:pPr marL="457189" indent="-457189">
              <a:spcAft>
                <a:spcPts val="667"/>
              </a:spcAft>
              <a:buSzPct val="100000"/>
              <a:buChar char="•"/>
            </a:pPr>
            <a:r>
              <a:rPr lang="en-US" dirty="0">
                <a:solidFill>
                  <a:srgbClr val="F4F6FA"/>
                </a:solidFill>
                <a:latin typeface="Calibri" pitchFamily="34" charset="0"/>
                <a:ea typeface="Calibri" pitchFamily="34" charset="-122"/>
                <a:cs typeface="Calibri" pitchFamily="34" charset="-120"/>
              </a:rPr>
              <a:t>Source of power: Statute (GST Act)</a:t>
            </a:r>
            <a:endParaRPr lang="en-US" dirty="0"/>
          </a:p>
          <a:p>
            <a:pPr marL="457189" indent="-457189">
              <a:spcAft>
                <a:spcPts val="667"/>
              </a:spcAft>
              <a:buSzPct val="100000"/>
              <a:buChar char="•"/>
            </a:pPr>
            <a:r>
              <a:rPr lang="en-US" dirty="0">
                <a:solidFill>
                  <a:srgbClr val="F4F6FA"/>
                </a:solidFill>
                <a:latin typeface="Calibri" pitchFamily="34" charset="0"/>
                <a:ea typeface="Calibri" pitchFamily="34" charset="-122"/>
                <a:cs typeface="Calibri" pitchFamily="34" charset="-120"/>
              </a:rPr>
              <a:t>Nature: Corrective remedy on facts &amp; law</a:t>
            </a:r>
            <a:endParaRPr lang="en-US" dirty="0"/>
          </a:p>
          <a:p>
            <a:pPr marL="457189" indent="-457189">
              <a:spcAft>
                <a:spcPts val="667"/>
              </a:spcAft>
              <a:buSzPct val="100000"/>
              <a:buChar char="•"/>
            </a:pPr>
            <a:r>
              <a:rPr lang="en-US" dirty="0">
                <a:solidFill>
                  <a:srgbClr val="F4F6FA"/>
                </a:solidFill>
                <a:latin typeface="Calibri" pitchFamily="34" charset="0"/>
                <a:ea typeface="Calibri" pitchFamily="34" charset="-122"/>
                <a:cs typeface="Calibri" pitchFamily="34" charset="-120"/>
              </a:rPr>
              <a:t>Right: Vested statutory right</a:t>
            </a:r>
            <a:endParaRPr lang="en-US" dirty="0"/>
          </a:p>
          <a:p>
            <a:pPr marL="457189" indent="-457189">
              <a:spcAft>
                <a:spcPts val="667"/>
              </a:spcAft>
              <a:buSzPct val="100000"/>
              <a:buChar char="•"/>
            </a:pPr>
            <a:r>
              <a:rPr lang="en-US" dirty="0">
                <a:solidFill>
                  <a:srgbClr val="F4F6FA"/>
                </a:solidFill>
                <a:latin typeface="Calibri" pitchFamily="34" charset="0"/>
                <a:ea typeface="Calibri" pitchFamily="34" charset="-122"/>
                <a:cs typeface="Calibri" pitchFamily="34" charset="-120"/>
              </a:rPr>
              <a:t>Evidence: Full appreciation permitted</a:t>
            </a:r>
            <a:endParaRPr lang="en-US" dirty="0"/>
          </a:p>
          <a:p>
            <a:pPr marL="457189" indent="-457189">
              <a:spcAft>
                <a:spcPts val="667"/>
              </a:spcAft>
              <a:buSzPct val="100000"/>
              <a:buChar char="•"/>
            </a:pPr>
            <a:r>
              <a:rPr lang="en-US" dirty="0">
                <a:solidFill>
                  <a:srgbClr val="F4F6FA"/>
                </a:solidFill>
                <a:latin typeface="Calibri" pitchFamily="34" charset="0"/>
                <a:ea typeface="Calibri" pitchFamily="34" charset="-122"/>
                <a:cs typeface="Calibri" pitchFamily="34" charset="-120"/>
              </a:rPr>
              <a:t>Purpose: Reconsideration of the impugned order</a:t>
            </a:r>
            <a:endParaRPr lang="en-US" dirty="0"/>
          </a:p>
          <a:p>
            <a:pPr marL="457189" indent="-457189">
              <a:spcAft>
                <a:spcPts val="667"/>
              </a:spcAft>
              <a:buSzPct val="100000"/>
              <a:buChar char="•"/>
            </a:pPr>
            <a:r>
              <a:rPr lang="en-US" dirty="0">
                <a:solidFill>
                  <a:srgbClr val="F4F6FA"/>
                </a:solidFill>
                <a:latin typeface="Calibri" pitchFamily="34" charset="0"/>
                <a:ea typeface="Calibri" pitchFamily="34" charset="-122"/>
                <a:cs typeface="Calibri" pitchFamily="34" charset="-120"/>
              </a:rPr>
              <a:t>Scope: Factual adjudication &amp; legal findings</a:t>
            </a:r>
            <a:endParaRPr lang="en-US" dirty="0"/>
          </a:p>
        </p:txBody>
      </p:sp>
      <p:sp>
        <p:nvSpPr>
          <p:cNvPr id="10" name="Shape 8"/>
          <p:cNvSpPr/>
          <p:nvPr/>
        </p:nvSpPr>
        <p:spPr>
          <a:xfrm>
            <a:off x="6217920" y="2340864"/>
            <a:ext cx="5547360" cy="3962400"/>
          </a:xfrm>
          <a:prstGeom prst="roundRect">
            <a:avLst>
              <a:gd name="adj" fmla="val 3077"/>
            </a:avLst>
          </a:prstGeom>
          <a:solidFill>
            <a:srgbClr val="0F3D20"/>
          </a:solidFill>
          <a:ln w="12700">
            <a:solidFill>
              <a:srgbClr val="4CAF50"/>
            </a:solidFill>
            <a:prstDash val="solid"/>
          </a:ln>
          <a:effectLst>
            <a:outerShdw blurRad="101600" dist="38100" dir="2700000" algn="bl" rotWithShape="0">
              <a:srgbClr val="000000">
                <a:alpha val="18000"/>
              </a:srgbClr>
            </a:outerShdw>
          </a:effectLst>
        </p:spPr>
      </p:sp>
      <p:sp>
        <p:nvSpPr>
          <p:cNvPr id="11" name="Shape 9"/>
          <p:cNvSpPr/>
          <p:nvPr/>
        </p:nvSpPr>
        <p:spPr>
          <a:xfrm>
            <a:off x="6339840" y="2426208"/>
            <a:ext cx="5303520" cy="512064"/>
          </a:xfrm>
          <a:prstGeom prst="roundRect">
            <a:avLst>
              <a:gd name="adj" fmla="val 16667"/>
            </a:avLst>
          </a:prstGeom>
          <a:solidFill>
            <a:srgbClr val="4CAF50"/>
          </a:solidFill>
          <a:ln w="12700">
            <a:solidFill>
              <a:srgbClr val="4CAF50"/>
            </a:solidFill>
            <a:prstDash val="solid"/>
          </a:ln>
        </p:spPr>
      </p:sp>
      <p:sp>
        <p:nvSpPr>
          <p:cNvPr id="12" name="Text 10"/>
          <p:cNvSpPr/>
          <p:nvPr/>
        </p:nvSpPr>
        <p:spPr>
          <a:xfrm>
            <a:off x="6339840" y="2426208"/>
            <a:ext cx="5303520" cy="512064"/>
          </a:xfrm>
          <a:prstGeom prst="rect">
            <a:avLst/>
          </a:prstGeom>
          <a:noFill/>
          <a:ln/>
        </p:spPr>
        <p:txBody>
          <a:bodyPr wrap="square" lIns="0" tIns="0" rIns="0" bIns="0" rtlCol="0" anchor="ctr"/>
          <a:lstStyle/>
          <a:p>
            <a:pPr algn="ctr"/>
            <a:r>
              <a:rPr lang="en-US" b="1" dirty="0">
                <a:solidFill>
                  <a:srgbClr val="FFFFFF"/>
                </a:solidFill>
                <a:latin typeface="Cambria" pitchFamily="34" charset="0"/>
                <a:ea typeface="Cambria" pitchFamily="34" charset="-122"/>
                <a:cs typeface="Cambria" pitchFamily="34" charset="-120"/>
              </a:rPr>
              <a:t>Writ Petition — Article 226/227</a:t>
            </a:r>
            <a:endParaRPr lang="en-US" dirty="0"/>
          </a:p>
        </p:txBody>
      </p:sp>
      <p:sp>
        <p:nvSpPr>
          <p:cNvPr id="13" name="Text 11"/>
          <p:cNvSpPr/>
          <p:nvPr/>
        </p:nvSpPr>
        <p:spPr>
          <a:xfrm>
            <a:off x="6461760" y="3048000"/>
            <a:ext cx="5181600" cy="3108960"/>
          </a:xfrm>
          <a:prstGeom prst="rect">
            <a:avLst/>
          </a:prstGeom>
          <a:noFill/>
          <a:ln/>
        </p:spPr>
        <p:txBody>
          <a:bodyPr wrap="square" lIns="0" tIns="0" rIns="0" bIns="0" rtlCol="0" anchor="t"/>
          <a:lstStyle/>
          <a:p>
            <a:pPr marL="457189" indent="-457189">
              <a:spcAft>
                <a:spcPts val="667"/>
              </a:spcAft>
              <a:buSzPct val="100000"/>
              <a:buChar char="•"/>
            </a:pPr>
            <a:r>
              <a:rPr lang="en-US" dirty="0">
                <a:solidFill>
                  <a:srgbClr val="F4F6FA"/>
                </a:solidFill>
                <a:latin typeface="Calibri" pitchFamily="34" charset="0"/>
                <a:ea typeface="Calibri" pitchFamily="34" charset="-122"/>
                <a:cs typeface="Calibri" pitchFamily="34" charset="-120"/>
              </a:rPr>
              <a:t>Source of power: Constitution of India</a:t>
            </a:r>
            <a:endParaRPr lang="en-US" dirty="0"/>
          </a:p>
          <a:p>
            <a:pPr marL="457189" indent="-457189">
              <a:spcAft>
                <a:spcPts val="667"/>
              </a:spcAft>
              <a:buSzPct val="100000"/>
              <a:buChar char="•"/>
            </a:pPr>
            <a:r>
              <a:rPr lang="en-US" dirty="0">
                <a:solidFill>
                  <a:srgbClr val="F4F6FA"/>
                </a:solidFill>
                <a:latin typeface="Calibri" pitchFamily="34" charset="0"/>
                <a:ea typeface="Calibri" pitchFamily="34" charset="-122"/>
                <a:cs typeface="Calibri" pitchFamily="34" charset="-120"/>
              </a:rPr>
              <a:t>Nature: Supervisory / constitutional remedy</a:t>
            </a:r>
            <a:endParaRPr lang="en-US" dirty="0"/>
          </a:p>
          <a:p>
            <a:pPr marL="457189" indent="-457189">
              <a:spcAft>
                <a:spcPts val="667"/>
              </a:spcAft>
              <a:buSzPct val="100000"/>
              <a:buChar char="•"/>
            </a:pPr>
            <a:r>
              <a:rPr lang="en-US" dirty="0">
                <a:solidFill>
                  <a:srgbClr val="F4F6FA"/>
                </a:solidFill>
                <a:latin typeface="Calibri" pitchFamily="34" charset="0"/>
                <a:ea typeface="Calibri" pitchFamily="34" charset="-122"/>
                <a:cs typeface="Calibri" pitchFamily="34" charset="-120"/>
              </a:rPr>
              <a:t>Right: Discretionary remedy of the Court</a:t>
            </a:r>
            <a:endParaRPr lang="en-US" dirty="0"/>
          </a:p>
          <a:p>
            <a:pPr marL="457189" indent="-457189">
              <a:spcAft>
                <a:spcPts val="667"/>
              </a:spcAft>
              <a:buSzPct val="100000"/>
              <a:buChar char="•"/>
            </a:pPr>
            <a:r>
              <a:rPr lang="en-US" dirty="0">
                <a:solidFill>
                  <a:srgbClr val="F4F6FA"/>
                </a:solidFill>
                <a:latin typeface="Calibri" pitchFamily="34" charset="0"/>
                <a:ea typeface="Calibri" pitchFamily="34" charset="-122"/>
                <a:cs typeface="Calibri" pitchFamily="34" charset="-120"/>
              </a:rPr>
              <a:t>Evidence appreciation: Limited</a:t>
            </a:r>
            <a:endParaRPr lang="en-US" dirty="0"/>
          </a:p>
          <a:p>
            <a:pPr marL="457189" indent="-457189">
              <a:spcAft>
                <a:spcPts val="667"/>
              </a:spcAft>
              <a:buSzPct val="100000"/>
              <a:buChar char="•"/>
            </a:pPr>
            <a:r>
              <a:rPr lang="en-US" dirty="0">
                <a:solidFill>
                  <a:srgbClr val="F4F6FA"/>
                </a:solidFill>
                <a:latin typeface="Calibri" pitchFamily="34" charset="0"/>
                <a:ea typeface="Calibri" pitchFamily="34" charset="-122"/>
                <a:cs typeface="Calibri" pitchFamily="34" charset="-120"/>
              </a:rPr>
              <a:t>Purpose: Prevention of injustice or illegality</a:t>
            </a:r>
            <a:endParaRPr lang="en-US" dirty="0"/>
          </a:p>
          <a:p>
            <a:pPr marL="457189" indent="-457189">
              <a:spcAft>
                <a:spcPts val="667"/>
              </a:spcAft>
              <a:buSzPct val="100000"/>
              <a:buChar char="•"/>
            </a:pPr>
            <a:r>
              <a:rPr lang="en-US" dirty="0">
                <a:solidFill>
                  <a:srgbClr val="F4F6FA"/>
                </a:solidFill>
                <a:latin typeface="Calibri" pitchFamily="34" charset="0"/>
                <a:ea typeface="Calibri" pitchFamily="34" charset="-122"/>
                <a:cs typeface="Calibri" pitchFamily="34" charset="-120"/>
              </a:rPr>
              <a:t>Scope: Jurisdictional &amp; constitutional errors only</a:t>
            </a:r>
            <a:endParaRPr lang="en-US" dirty="0"/>
          </a:p>
        </p:txBody>
      </p:sp>
    </p:spTree>
    <p:extLst>
      <p:ext uri="{BB962C8B-B14F-4D97-AF65-F5344CB8AC3E}">
        <p14:creationId xmlns:p14="http://schemas.microsoft.com/office/powerpoint/2010/main" val="3617642583"/>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12192000" cy="1097280"/>
          </a:xfrm>
          <a:prstGeom prst="rect">
            <a:avLst/>
          </a:prstGeom>
          <a:solidFill>
            <a:srgbClr val="0F1C3F"/>
          </a:solidFill>
          <a:ln w="12700">
            <a:solidFill>
              <a:srgbClr val="0F1C3F"/>
            </a:solidFill>
            <a:prstDash val="solid"/>
          </a:ln>
        </p:spPr>
      </p:sp>
      <p:sp>
        <p:nvSpPr>
          <p:cNvPr id="3" name="Shape 1"/>
          <p:cNvSpPr/>
          <p:nvPr/>
        </p:nvSpPr>
        <p:spPr>
          <a:xfrm>
            <a:off x="0" y="1097280"/>
            <a:ext cx="12192000" cy="48768"/>
          </a:xfrm>
          <a:prstGeom prst="rect">
            <a:avLst/>
          </a:prstGeom>
          <a:solidFill>
            <a:srgbClr val="C9A84C"/>
          </a:solidFill>
          <a:ln w="12700">
            <a:solidFill>
              <a:srgbClr val="C9A84C"/>
            </a:solidFill>
            <a:prstDash val="solid"/>
          </a:ln>
        </p:spPr>
      </p:sp>
      <p:sp>
        <p:nvSpPr>
          <p:cNvPr id="4" name="Text 2"/>
          <p:cNvSpPr/>
          <p:nvPr/>
        </p:nvSpPr>
        <p:spPr>
          <a:xfrm>
            <a:off x="487680" y="60960"/>
            <a:ext cx="11216640" cy="999744"/>
          </a:xfrm>
          <a:prstGeom prst="rect">
            <a:avLst/>
          </a:prstGeom>
          <a:noFill/>
          <a:ln/>
        </p:spPr>
        <p:txBody>
          <a:bodyPr wrap="square" lIns="0" tIns="0" rIns="0" bIns="0" rtlCol="0" anchor="ctr"/>
          <a:lstStyle/>
          <a:p>
            <a:r>
              <a:rPr lang="en-US" sz="3200" b="1" dirty="0" smtClean="0">
                <a:solidFill>
                  <a:srgbClr val="FFFFFF"/>
                </a:solidFill>
                <a:latin typeface="Cambria" pitchFamily="34" charset="0"/>
                <a:ea typeface="Cambria" pitchFamily="34" charset="-122"/>
                <a:cs typeface="Cambria" pitchFamily="34" charset="-120"/>
              </a:rPr>
              <a:t>When to File a GSTAT Appeal &amp; When to Invoke Writ</a:t>
            </a:r>
            <a:endParaRPr lang="en-US" sz="3200" dirty="0"/>
          </a:p>
        </p:txBody>
      </p:sp>
      <p:sp>
        <p:nvSpPr>
          <p:cNvPr id="5" name="Shape 3"/>
          <p:cNvSpPr/>
          <p:nvPr/>
        </p:nvSpPr>
        <p:spPr>
          <a:xfrm>
            <a:off x="365760" y="1219200"/>
            <a:ext cx="5608320" cy="5059680"/>
          </a:xfrm>
          <a:prstGeom prst="roundRect">
            <a:avLst>
              <a:gd name="adj" fmla="val 2410"/>
            </a:avLst>
          </a:prstGeom>
          <a:solidFill>
            <a:srgbClr val="1A2C5B"/>
          </a:solidFill>
          <a:ln w="12700">
            <a:solidFill>
              <a:srgbClr val="C9A84C"/>
            </a:solidFill>
            <a:prstDash val="solid"/>
          </a:ln>
          <a:effectLst>
            <a:outerShdw blurRad="101600" dist="38100" dir="2700000" algn="bl" rotWithShape="0">
              <a:srgbClr val="000000">
                <a:alpha val="18000"/>
              </a:srgbClr>
            </a:outerShdw>
          </a:effectLst>
        </p:spPr>
      </p:sp>
      <p:sp>
        <p:nvSpPr>
          <p:cNvPr id="6" name="Shape 4"/>
          <p:cNvSpPr/>
          <p:nvPr/>
        </p:nvSpPr>
        <p:spPr>
          <a:xfrm>
            <a:off x="487680" y="1304544"/>
            <a:ext cx="5364480" cy="512064"/>
          </a:xfrm>
          <a:prstGeom prst="roundRect">
            <a:avLst>
              <a:gd name="adj" fmla="val 16667"/>
            </a:avLst>
          </a:prstGeom>
          <a:solidFill>
            <a:srgbClr val="C9A84C"/>
          </a:solidFill>
          <a:ln w="12700">
            <a:solidFill>
              <a:srgbClr val="C9A84C"/>
            </a:solidFill>
            <a:prstDash val="solid"/>
          </a:ln>
        </p:spPr>
      </p:sp>
      <p:sp>
        <p:nvSpPr>
          <p:cNvPr id="7" name="Text 5"/>
          <p:cNvSpPr/>
          <p:nvPr/>
        </p:nvSpPr>
        <p:spPr>
          <a:xfrm>
            <a:off x="487680" y="1304544"/>
            <a:ext cx="5364480" cy="512064"/>
          </a:xfrm>
          <a:prstGeom prst="rect">
            <a:avLst/>
          </a:prstGeom>
          <a:noFill/>
          <a:ln/>
        </p:spPr>
        <p:txBody>
          <a:bodyPr wrap="square" lIns="0" tIns="0" rIns="0" bIns="0" rtlCol="0" anchor="ctr"/>
          <a:lstStyle/>
          <a:p>
            <a:pPr algn="ctr"/>
            <a:r>
              <a:rPr lang="en-US" b="1" dirty="0">
                <a:solidFill>
                  <a:srgbClr val="0F1C3F"/>
                </a:solidFill>
                <a:latin typeface="Cambria" pitchFamily="34" charset="0"/>
                <a:ea typeface="Cambria" pitchFamily="34" charset="-122"/>
                <a:cs typeface="Cambria" pitchFamily="34" charset="-120"/>
              </a:rPr>
              <a:t>Circumstances for Exercise of Writ Jurisdiction</a:t>
            </a:r>
            <a:endParaRPr lang="en-US" dirty="0"/>
          </a:p>
        </p:txBody>
      </p:sp>
      <p:sp>
        <p:nvSpPr>
          <p:cNvPr id="8" name="Text 6"/>
          <p:cNvSpPr/>
          <p:nvPr/>
        </p:nvSpPr>
        <p:spPr>
          <a:xfrm>
            <a:off x="609600" y="1914144"/>
            <a:ext cx="5181600" cy="4206240"/>
          </a:xfrm>
          <a:prstGeom prst="rect">
            <a:avLst/>
          </a:prstGeom>
          <a:noFill/>
          <a:ln/>
        </p:spPr>
        <p:txBody>
          <a:bodyPr wrap="square" lIns="0" tIns="0" rIns="0" bIns="0" rtlCol="0" anchor="t"/>
          <a:lstStyle/>
          <a:p>
            <a:pPr marL="457189" indent="-457189" algn="just">
              <a:spcAft>
                <a:spcPts val="667"/>
              </a:spcAft>
              <a:buSzPct val="100000"/>
              <a:buChar char="•"/>
            </a:pPr>
            <a:r>
              <a:rPr lang="en-US" sz="2000" dirty="0">
                <a:solidFill>
                  <a:srgbClr val="FFFFFF"/>
                </a:solidFill>
                <a:latin typeface="Calibri" pitchFamily="34" charset="0"/>
                <a:ea typeface="Calibri" pitchFamily="34" charset="-122"/>
                <a:cs typeface="Calibri" pitchFamily="34" charset="-120"/>
              </a:rPr>
              <a:t>Violation of principles of natural justice</a:t>
            </a:r>
            <a:endParaRPr lang="en-US" sz="2000" dirty="0"/>
          </a:p>
          <a:p>
            <a:pPr marL="457189" indent="-457189" algn="just">
              <a:spcAft>
                <a:spcPts val="667"/>
              </a:spcAft>
              <a:buSzPct val="100000"/>
              <a:buChar char="•"/>
            </a:pPr>
            <a:r>
              <a:rPr lang="en-US" sz="2000" dirty="0">
                <a:solidFill>
                  <a:srgbClr val="FFFFFF"/>
                </a:solidFill>
                <a:latin typeface="Calibri" pitchFamily="34" charset="0"/>
                <a:ea typeface="Calibri" pitchFamily="34" charset="-122"/>
                <a:cs typeface="Calibri" pitchFamily="34" charset="-120"/>
              </a:rPr>
              <a:t>Complete absence of jurisdiction</a:t>
            </a:r>
            <a:endParaRPr lang="en-US" sz="2000" dirty="0"/>
          </a:p>
          <a:p>
            <a:pPr marL="457189" indent="-457189" algn="just">
              <a:spcAft>
                <a:spcPts val="667"/>
              </a:spcAft>
              <a:buSzPct val="100000"/>
              <a:buChar char="•"/>
            </a:pPr>
            <a:r>
              <a:rPr lang="en-US" sz="2000" dirty="0">
                <a:solidFill>
                  <a:srgbClr val="FFFFFF"/>
                </a:solidFill>
                <a:latin typeface="Calibri" pitchFamily="34" charset="0"/>
                <a:ea typeface="Calibri" pitchFamily="34" charset="-122"/>
                <a:cs typeface="Calibri" pitchFamily="34" charset="-120"/>
              </a:rPr>
              <a:t>Breach of fundamental rights</a:t>
            </a:r>
            <a:endParaRPr lang="en-US" sz="2000" dirty="0"/>
          </a:p>
          <a:p>
            <a:pPr marL="457189" indent="-457189" algn="just">
              <a:spcAft>
                <a:spcPts val="667"/>
              </a:spcAft>
              <a:buSzPct val="100000"/>
              <a:buChar char="•"/>
            </a:pPr>
            <a:r>
              <a:rPr lang="en-US" sz="2000" dirty="0">
                <a:solidFill>
                  <a:srgbClr val="FFFFFF"/>
                </a:solidFill>
                <a:latin typeface="Calibri" pitchFamily="34" charset="0"/>
                <a:ea typeface="Calibri" pitchFamily="34" charset="-122"/>
                <a:cs typeface="Calibri" pitchFamily="34" charset="-120"/>
              </a:rPr>
              <a:t>Constitutional challenge to statutory provisions</a:t>
            </a:r>
            <a:endParaRPr lang="en-US" sz="2000" dirty="0"/>
          </a:p>
          <a:p>
            <a:pPr marL="457189" indent="-457189" algn="just">
              <a:spcAft>
                <a:spcPts val="667"/>
              </a:spcAft>
              <a:buSzPct val="100000"/>
              <a:buChar char="•"/>
            </a:pPr>
            <a:r>
              <a:rPr lang="en-US" sz="2000" dirty="0">
                <a:solidFill>
                  <a:srgbClr val="FFFFFF"/>
                </a:solidFill>
                <a:latin typeface="Calibri" pitchFamily="34" charset="0"/>
                <a:ea typeface="Calibri" pitchFamily="34" charset="-122"/>
                <a:cs typeface="Calibri" pitchFamily="34" charset="-120"/>
              </a:rPr>
              <a:t>Apparent arbitrariness in exercise of power</a:t>
            </a:r>
            <a:endParaRPr lang="en-US" sz="2000" dirty="0"/>
          </a:p>
          <a:p>
            <a:pPr marL="457189" indent="-457189" algn="just">
              <a:spcAft>
                <a:spcPts val="667"/>
              </a:spcAft>
              <a:buSzPct val="100000"/>
              <a:buChar char="•"/>
            </a:pPr>
            <a:r>
              <a:rPr lang="en-US" sz="2000" dirty="0">
                <a:solidFill>
                  <a:srgbClr val="FFFFFF"/>
                </a:solidFill>
                <a:latin typeface="Calibri" pitchFamily="34" charset="0"/>
                <a:ea typeface="Calibri" pitchFamily="34" charset="-122"/>
                <a:cs typeface="Calibri" pitchFamily="34" charset="-120"/>
              </a:rPr>
              <a:t>Proceedings initiated with predetermined bias</a:t>
            </a:r>
            <a:endParaRPr lang="en-US" sz="2000" dirty="0"/>
          </a:p>
          <a:p>
            <a:pPr marL="457189" indent="-457189" algn="just">
              <a:spcAft>
                <a:spcPts val="667"/>
              </a:spcAft>
              <a:buSzPct val="100000"/>
              <a:buChar char="•"/>
            </a:pPr>
            <a:r>
              <a:rPr lang="en-US" sz="2000" dirty="0">
                <a:solidFill>
                  <a:srgbClr val="FFFFFF"/>
                </a:solidFill>
                <a:latin typeface="Calibri" pitchFamily="34" charset="0"/>
                <a:ea typeface="Calibri" pitchFamily="34" charset="-122"/>
                <a:cs typeface="Calibri" pitchFamily="34" charset="-120"/>
              </a:rPr>
              <a:t>Action contrary to Article 265 of the Constitution</a:t>
            </a:r>
            <a:endParaRPr lang="en-US" sz="2000" dirty="0"/>
          </a:p>
          <a:p>
            <a:pPr marL="457189" indent="-457189" algn="just">
              <a:spcAft>
                <a:spcPts val="667"/>
              </a:spcAft>
              <a:buSzPct val="100000"/>
              <a:buChar char="•"/>
            </a:pPr>
            <a:r>
              <a:rPr lang="en-US" sz="2000" dirty="0">
                <a:solidFill>
                  <a:srgbClr val="FFFFFF"/>
                </a:solidFill>
                <a:latin typeface="Calibri" pitchFamily="34" charset="0"/>
                <a:ea typeface="Calibri" pitchFamily="34" charset="-122"/>
                <a:cs typeface="Calibri" pitchFamily="34" charset="-120"/>
              </a:rPr>
              <a:t>Abuse of process or palpable injustice</a:t>
            </a:r>
            <a:endParaRPr lang="en-US" sz="2000" dirty="0"/>
          </a:p>
        </p:txBody>
      </p:sp>
      <p:sp>
        <p:nvSpPr>
          <p:cNvPr id="13" name="Shape 11"/>
          <p:cNvSpPr/>
          <p:nvPr/>
        </p:nvSpPr>
        <p:spPr>
          <a:xfrm>
            <a:off x="6217920" y="1251128"/>
            <a:ext cx="5608320" cy="5027751"/>
          </a:xfrm>
          <a:prstGeom prst="roundRect">
            <a:avLst>
              <a:gd name="adj" fmla="val 4762"/>
            </a:avLst>
          </a:prstGeom>
          <a:solidFill>
            <a:srgbClr val="E8EDF5"/>
          </a:solidFill>
          <a:ln w="12700">
            <a:solidFill>
              <a:srgbClr val="1A2C5B"/>
            </a:solidFill>
            <a:prstDash val="solid"/>
          </a:ln>
          <a:effectLst>
            <a:outerShdw blurRad="101600" dist="38100" dir="2700000" algn="bl" rotWithShape="0">
              <a:srgbClr val="000000">
                <a:alpha val="18000"/>
              </a:srgbClr>
            </a:outerShdw>
          </a:effectLst>
        </p:spPr>
      </p:sp>
      <p:sp>
        <p:nvSpPr>
          <p:cNvPr id="14" name="Shape 12"/>
          <p:cNvSpPr/>
          <p:nvPr/>
        </p:nvSpPr>
        <p:spPr>
          <a:xfrm>
            <a:off x="6339840" y="1336473"/>
            <a:ext cx="5364480" cy="512064"/>
          </a:xfrm>
          <a:prstGeom prst="roundRect">
            <a:avLst>
              <a:gd name="adj" fmla="val 16667"/>
            </a:avLst>
          </a:prstGeom>
          <a:solidFill>
            <a:srgbClr val="1A2C5B"/>
          </a:solidFill>
          <a:ln w="12700">
            <a:solidFill>
              <a:srgbClr val="1A2C5B"/>
            </a:solidFill>
            <a:prstDash val="solid"/>
          </a:ln>
        </p:spPr>
      </p:sp>
      <p:sp>
        <p:nvSpPr>
          <p:cNvPr id="15" name="Text 13"/>
          <p:cNvSpPr/>
          <p:nvPr/>
        </p:nvSpPr>
        <p:spPr>
          <a:xfrm>
            <a:off x="6339840" y="1300469"/>
            <a:ext cx="5364480" cy="512064"/>
          </a:xfrm>
          <a:prstGeom prst="rect">
            <a:avLst/>
          </a:prstGeom>
          <a:noFill/>
          <a:ln/>
        </p:spPr>
        <p:txBody>
          <a:bodyPr wrap="square" lIns="0" tIns="0" rIns="0" bIns="0" rtlCol="0" anchor="ctr"/>
          <a:lstStyle/>
          <a:p>
            <a:pPr algn="ctr"/>
            <a:r>
              <a:rPr lang="en-US" b="1" dirty="0">
                <a:solidFill>
                  <a:srgbClr val="FFFFFF"/>
                </a:solidFill>
                <a:latin typeface="Cambria" pitchFamily="34" charset="0"/>
                <a:ea typeface="Cambria" pitchFamily="34" charset="-122"/>
                <a:cs typeface="Cambria" pitchFamily="34" charset="-120"/>
              </a:rPr>
              <a:t>Appeal is the Proper Remedy Where:</a:t>
            </a:r>
            <a:endParaRPr lang="en-US" dirty="0"/>
          </a:p>
        </p:txBody>
      </p:sp>
      <p:sp>
        <p:nvSpPr>
          <p:cNvPr id="16" name="Text 14"/>
          <p:cNvSpPr/>
          <p:nvPr/>
        </p:nvSpPr>
        <p:spPr>
          <a:xfrm>
            <a:off x="6400800" y="1946073"/>
            <a:ext cx="5303520" cy="1767840"/>
          </a:xfrm>
          <a:prstGeom prst="rect">
            <a:avLst/>
          </a:prstGeom>
          <a:noFill/>
          <a:ln/>
        </p:spPr>
        <p:txBody>
          <a:bodyPr wrap="square" lIns="0" tIns="0" rIns="0" bIns="0" rtlCol="0" anchor="t"/>
          <a:lstStyle/>
          <a:p>
            <a:pPr marL="457189" indent="-457189" algn="just">
              <a:spcAft>
                <a:spcPts val="533"/>
              </a:spcAft>
              <a:buSzPct val="100000"/>
              <a:buChar char="•"/>
            </a:pPr>
            <a:r>
              <a:rPr lang="en-US" sz="2000" dirty="0">
                <a:solidFill>
                  <a:srgbClr val="4A5568"/>
                </a:solidFill>
                <a:latin typeface="Calibri" pitchFamily="34" charset="0"/>
                <a:ea typeface="Calibri" pitchFamily="34" charset="-122"/>
                <a:cs typeface="Calibri" pitchFamily="34" charset="-120"/>
              </a:rPr>
              <a:t>Dispute involves factual adjudication</a:t>
            </a:r>
            <a:endParaRPr lang="en-US" sz="2000" dirty="0"/>
          </a:p>
          <a:p>
            <a:pPr marL="457189" indent="-457189" algn="just">
              <a:spcAft>
                <a:spcPts val="533"/>
              </a:spcAft>
              <a:buSzPct val="100000"/>
              <a:buChar char="•"/>
            </a:pPr>
            <a:r>
              <a:rPr lang="en-US" sz="2000" dirty="0">
                <a:solidFill>
                  <a:srgbClr val="4A5568"/>
                </a:solidFill>
                <a:latin typeface="Calibri" pitchFamily="34" charset="0"/>
                <a:ea typeface="Calibri" pitchFamily="34" charset="-122"/>
                <a:cs typeface="Calibri" pitchFamily="34" charset="-120"/>
              </a:rPr>
              <a:t>Tax demand requires appreciation of evidence</a:t>
            </a:r>
            <a:endParaRPr lang="en-US" sz="2000" dirty="0"/>
          </a:p>
          <a:p>
            <a:pPr marL="457189" indent="-457189" algn="just">
              <a:spcAft>
                <a:spcPts val="533"/>
              </a:spcAft>
              <a:buSzPct val="100000"/>
              <a:buChar char="•"/>
            </a:pPr>
            <a:r>
              <a:rPr lang="en-US" sz="2000" dirty="0">
                <a:solidFill>
                  <a:srgbClr val="4A5568"/>
                </a:solidFill>
                <a:latin typeface="Calibri" pitchFamily="34" charset="0"/>
                <a:ea typeface="Calibri" pitchFamily="34" charset="-122"/>
                <a:cs typeface="Calibri" pitchFamily="34" charset="-120"/>
              </a:rPr>
              <a:t>Classification, valuation or ITC issues disputed on </a:t>
            </a:r>
            <a:r>
              <a:rPr lang="en-US" sz="2000" dirty="0" smtClean="0">
                <a:solidFill>
                  <a:srgbClr val="4A5568"/>
                </a:solidFill>
                <a:latin typeface="Calibri" pitchFamily="34" charset="0"/>
                <a:ea typeface="Calibri" pitchFamily="34" charset="-122"/>
                <a:cs typeface="Calibri" pitchFamily="34" charset="-120"/>
              </a:rPr>
              <a:t>merits</a:t>
            </a:r>
          </a:p>
          <a:p>
            <a:pPr marL="457189" indent="-457189" algn="just">
              <a:spcAft>
                <a:spcPts val="533"/>
              </a:spcAft>
              <a:buSzPct val="100000"/>
              <a:buChar char="•"/>
            </a:pPr>
            <a:r>
              <a:rPr lang="en-US" sz="2000" dirty="0" smtClean="0">
                <a:solidFill>
                  <a:srgbClr val="4A5568"/>
                </a:solidFill>
                <a:latin typeface="Calibri" pitchFamily="34" charset="0"/>
                <a:cs typeface="Calibri" pitchFamily="34" charset="-120"/>
              </a:rPr>
              <a:t>When Question of fact is involved</a:t>
            </a:r>
            <a:endParaRPr lang="en-US" sz="2000" dirty="0"/>
          </a:p>
        </p:txBody>
      </p:sp>
      <p:sp>
        <p:nvSpPr>
          <p:cNvPr id="17" name="Shape 15"/>
          <p:cNvSpPr/>
          <p:nvPr/>
        </p:nvSpPr>
        <p:spPr>
          <a:xfrm>
            <a:off x="0" y="6400800"/>
            <a:ext cx="12192000" cy="457200"/>
          </a:xfrm>
          <a:prstGeom prst="rect">
            <a:avLst/>
          </a:prstGeom>
          <a:solidFill>
            <a:srgbClr val="0F1C3F"/>
          </a:solidFill>
          <a:ln w="12700">
            <a:solidFill>
              <a:srgbClr val="0F1C3F"/>
            </a:solidFill>
            <a:prstDash val="solid"/>
          </a:ln>
        </p:spPr>
      </p:sp>
    </p:spTree>
    <p:extLst>
      <p:ext uri="{BB962C8B-B14F-4D97-AF65-F5344CB8AC3E}">
        <p14:creationId xmlns:p14="http://schemas.microsoft.com/office/powerpoint/2010/main" val="1880852510"/>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12192000" cy="1341120"/>
          </a:xfrm>
          <a:prstGeom prst="rect">
            <a:avLst/>
          </a:prstGeom>
          <a:solidFill>
            <a:srgbClr val="1A2C5B"/>
          </a:solidFill>
          <a:ln w="12700">
            <a:solidFill>
              <a:srgbClr val="1A2C5B"/>
            </a:solidFill>
            <a:prstDash val="solid"/>
          </a:ln>
        </p:spPr>
      </p:sp>
      <p:sp>
        <p:nvSpPr>
          <p:cNvPr id="3" name="Shape 1"/>
          <p:cNvSpPr/>
          <p:nvPr/>
        </p:nvSpPr>
        <p:spPr>
          <a:xfrm>
            <a:off x="0" y="1341120"/>
            <a:ext cx="12192000" cy="48768"/>
          </a:xfrm>
          <a:prstGeom prst="rect">
            <a:avLst/>
          </a:prstGeom>
          <a:solidFill>
            <a:srgbClr val="C9A84C"/>
          </a:solidFill>
          <a:ln w="12700">
            <a:solidFill>
              <a:srgbClr val="C9A84C"/>
            </a:solidFill>
            <a:prstDash val="solid"/>
          </a:ln>
        </p:spPr>
      </p:sp>
      <p:sp>
        <p:nvSpPr>
          <p:cNvPr id="4" name="Text 2"/>
          <p:cNvSpPr/>
          <p:nvPr/>
        </p:nvSpPr>
        <p:spPr>
          <a:xfrm>
            <a:off x="609600" y="121920"/>
            <a:ext cx="10972800" cy="1097280"/>
          </a:xfrm>
          <a:prstGeom prst="rect">
            <a:avLst/>
          </a:prstGeom>
          <a:noFill/>
          <a:ln/>
        </p:spPr>
        <p:txBody>
          <a:bodyPr wrap="square" lIns="0" tIns="0" rIns="0" bIns="0" rtlCol="0" anchor="ctr"/>
          <a:lstStyle/>
          <a:p>
            <a:r>
              <a:rPr lang="en-US" sz="3733" b="1" dirty="0">
                <a:solidFill>
                  <a:srgbClr val="FFFFFF"/>
                </a:solidFill>
                <a:latin typeface="Cambria" pitchFamily="34" charset="0"/>
                <a:ea typeface="Cambria" pitchFamily="34" charset="-122"/>
                <a:cs typeface="Cambria" pitchFamily="34" charset="-120"/>
              </a:rPr>
              <a:t>Question of Facts  v/s  Question of Law</a:t>
            </a:r>
            <a:endParaRPr lang="en-US" sz="3733" dirty="0"/>
          </a:p>
        </p:txBody>
      </p:sp>
      <p:sp>
        <p:nvSpPr>
          <p:cNvPr id="7" name="Shape 5"/>
          <p:cNvSpPr/>
          <p:nvPr/>
        </p:nvSpPr>
        <p:spPr>
          <a:xfrm>
            <a:off x="487680" y="1524000"/>
            <a:ext cx="5425440" cy="4693920"/>
          </a:xfrm>
          <a:prstGeom prst="roundRect">
            <a:avLst>
              <a:gd name="adj" fmla="val 2597"/>
            </a:avLst>
          </a:prstGeom>
          <a:solidFill>
            <a:srgbClr val="2E4580"/>
          </a:solidFill>
          <a:ln w="12700">
            <a:solidFill>
              <a:srgbClr val="C9A84C"/>
            </a:solidFill>
            <a:prstDash val="solid"/>
          </a:ln>
          <a:effectLst>
            <a:outerShdw blurRad="101600" dist="38100" dir="2700000" algn="bl" rotWithShape="0">
              <a:srgbClr val="000000">
                <a:alpha val="18000"/>
              </a:srgbClr>
            </a:outerShdw>
          </a:effectLst>
        </p:spPr>
      </p:sp>
      <p:sp>
        <p:nvSpPr>
          <p:cNvPr id="8" name="Shape 6"/>
          <p:cNvSpPr/>
          <p:nvPr/>
        </p:nvSpPr>
        <p:spPr>
          <a:xfrm>
            <a:off x="609600" y="1609344"/>
            <a:ext cx="5181600" cy="548640"/>
          </a:xfrm>
          <a:prstGeom prst="roundRect">
            <a:avLst>
              <a:gd name="adj" fmla="val 15556"/>
            </a:avLst>
          </a:prstGeom>
          <a:solidFill>
            <a:srgbClr val="C9A84C"/>
          </a:solidFill>
          <a:ln w="12700">
            <a:solidFill>
              <a:srgbClr val="C9A84C"/>
            </a:solidFill>
            <a:prstDash val="solid"/>
          </a:ln>
        </p:spPr>
      </p:sp>
      <p:sp>
        <p:nvSpPr>
          <p:cNvPr id="9" name="Text 7"/>
          <p:cNvSpPr/>
          <p:nvPr/>
        </p:nvSpPr>
        <p:spPr>
          <a:xfrm>
            <a:off x="609600" y="1609344"/>
            <a:ext cx="5181600" cy="548640"/>
          </a:xfrm>
          <a:prstGeom prst="rect">
            <a:avLst/>
          </a:prstGeom>
          <a:noFill/>
          <a:ln/>
        </p:spPr>
        <p:txBody>
          <a:bodyPr wrap="square" lIns="0" tIns="0" rIns="0" bIns="0" rtlCol="0" anchor="ctr"/>
          <a:lstStyle/>
          <a:p>
            <a:pPr algn="ctr"/>
            <a:r>
              <a:rPr lang="en-US" sz="2400" b="1" dirty="0">
                <a:solidFill>
                  <a:srgbClr val="0F1C3F"/>
                </a:solidFill>
                <a:latin typeface="Cambria" pitchFamily="34" charset="0"/>
                <a:ea typeface="Cambria" pitchFamily="34" charset="-122"/>
                <a:cs typeface="Cambria" pitchFamily="34" charset="-120"/>
              </a:rPr>
              <a:t>QUESTION OF FACT</a:t>
            </a:r>
            <a:endParaRPr lang="en-US" sz="2400" dirty="0"/>
          </a:p>
        </p:txBody>
      </p:sp>
      <p:sp>
        <p:nvSpPr>
          <p:cNvPr id="10" name="Text 8"/>
          <p:cNvSpPr/>
          <p:nvPr/>
        </p:nvSpPr>
        <p:spPr>
          <a:xfrm>
            <a:off x="731520" y="2255520"/>
            <a:ext cx="4937760" cy="3779520"/>
          </a:xfrm>
          <a:prstGeom prst="rect">
            <a:avLst/>
          </a:prstGeom>
          <a:noFill/>
          <a:ln/>
        </p:spPr>
        <p:txBody>
          <a:bodyPr wrap="square" lIns="0" tIns="0" rIns="0" bIns="0" rtlCol="0" anchor="t"/>
          <a:lstStyle/>
          <a:p>
            <a:pPr algn="just">
              <a:spcAft>
                <a:spcPts val="533"/>
              </a:spcAft>
            </a:pPr>
            <a:r>
              <a:rPr lang="en-US" sz="2000" dirty="0">
                <a:solidFill>
                  <a:srgbClr val="F4F6FA"/>
                </a:solidFill>
                <a:latin typeface="Calibri" pitchFamily="34" charset="0"/>
                <a:ea typeface="Calibri" pitchFamily="34" charset="-122"/>
                <a:cs typeface="Calibri" pitchFamily="34" charset="-120"/>
              </a:rPr>
              <a:t>Pertains to the verification, appreciation, or determination of factual aspects derived from records and documents — encompassing examination of transactions, books of accounts, invoices, valuation, classification, movement of goods, eligibility of ITC, and tax computation. GSTAT is the final fact-finding authority under the GST framework.</a:t>
            </a:r>
            <a:endParaRPr lang="en-US" sz="2000" dirty="0"/>
          </a:p>
        </p:txBody>
      </p:sp>
      <p:sp>
        <p:nvSpPr>
          <p:cNvPr id="11" name="Shape 9"/>
          <p:cNvSpPr/>
          <p:nvPr/>
        </p:nvSpPr>
        <p:spPr>
          <a:xfrm>
            <a:off x="6217920" y="1524000"/>
            <a:ext cx="5425440" cy="4693920"/>
          </a:xfrm>
          <a:prstGeom prst="roundRect">
            <a:avLst>
              <a:gd name="adj" fmla="val 2597"/>
            </a:avLst>
          </a:prstGeom>
          <a:solidFill>
            <a:srgbClr val="2E4580"/>
          </a:solidFill>
          <a:ln w="12700">
            <a:solidFill>
              <a:srgbClr val="C9A84C"/>
            </a:solidFill>
            <a:prstDash val="solid"/>
          </a:ln>
          <a:effectLst>
            <a:outerShdw blurRad="101600" dist="38100" dir="2700000" algn="bl" rotWithShape="0">
              <a:srgbClr val="000000">
                <a:alpha val="18000"/>
              </a:srgbClr>
            </a:outerShdw>
          </a:effectLst>
        </p:spPr>
      </p:sp>
      <p:sp>
        <p:nvSpPr>
          <p:cNvPr id="12" name="Shape 10"/>
          <p:cNvSpPr/>
          <p:nvPr/>
        </p:nvSpPr>
        <p:spPr>
          <a:xfrm>
            <a:off x="6339840" y="1609344"/>
            <a:ext cx="5181600" cy="548640"/>
          </a:xfrm>
          <a:prstGeom prst="roundRect">
            <a:avLst>
              <a:gd name="adj" fmla="val 15556"/>
            </a:avLst>
          </a:prstGeom>
          <a:solidFill>
            <a:srgbClr val="C9A84C"/>
          </a:solidFill>
          <a:ln w="12700">
            <a:solidFill>
              <a:srgbClr val="C9A84C"/>
            </a:solidFill>
            <a:prstDash val="solid"/>
          </a:ln>
        </p:spPr>
      </p:sp>
      <p:sp>
        <p:nvSpPr>
          <p:cNvPr id="13" name="Text 11"/>
          <p:cNvSpPr/>
          <p:nvPr/>
        </p:nvSpPr>
        <p:spPr>
          <a:xfrm>
            <a:off x="6339840" y="1609344"/>
            <a:ext cx="5181600" cy="548640"/>
          </a:xfrm>
          <a:prstGeom prst="rect">
            <a:avLst/>
          </a:prstGeom>
          <a:noFill/>
          <a:ln/>
        </p:spPr>
        <p:txBody>
          <a:bodyPr wrap="square" lIns="0" tIns="0" rIns="0" bIns="0" rtlCol="0" anchor="ctr"/>
          <a:lstStyle/>
          <a:p>
            <a:pPr algn="ctr"/>
            <a:r>
              <a:rPr lang="en-US" sz="2400" b="1" dirty="0">
                <a:solidFill>
                  <a:srgbClr val="0F1C3F"/>
                </a:solidFill>
                <a:latin typeface="Cambria" pitchFamily="34" charset="0"/>
                <a:ea typeface="Cambria" pitchFamily="34" charset="-122"/>
                <a:cs typeface="Cambria" pitchFamily="34" charset="-120"/>
              </a:rPr>
              <a:t>QUESTION OF LAW</a:t>
            </a:r>
            <a:endParaRPr lang="en-US" sz="2400" dirty="0"/>
          </a:p>
        </p:txBody>
      </p:sp>
      <p:sp>
        <p:nvSpPr>
          <p:cNvPr id="14" name="Text 12"/>
          <p:cNvSpPr/>
          <p:nvPr/>
        </p:nvSpPr>
        <p:spPr>
          <a:xfrm>
            <a:off x="6461760" y="2255520"/>
            <a:ext cx="4937760" cy="3779520"/>
          </a:xfrm>
          <a:prstGeom prst="rect">
            <a:avLst/>
          </a:prstGeom>
          <a:noFill/>
          <a:ln/>
        </p:spPr>
        <p:txBody>
          <a:bodyPr wrap="square" lIns="0" tIns="0" rIns="0" bIns="0" rtlCol="0" anchor="t"/>
          <a:lstStyle/>
          <a:p>
            <a:pPr algn="just">
              <a:spcAft>
                <a:spcPts val="533"/>
              </a:spcAft>
            </a:pPr>
            <a:r>
              <a:rPr lang="en-US" sz="2000" dirty="0">
                <a:solidFill>
                  <a:srgbClr val="F4F6FA"/>
                </a:solidFill>
                <a:latin typeface="Calibri" pitchFamily="34" charset="0"/>
                <a:ea typeface="Calibri" pitchFamily="34" charset="-122"/>
                <a:cs typeface="Calibri" pitchFamily="34" charset="-120"/>
              </a:rPr>
              <a:t>Involves the interpretation, application, or legality of statutory provisions, notifications, circulars, or legal principles — concerning legal validity, jurisdiction, interpretation of GST provisions, and applicability of judicial precedents. High Court jurisdiction under Section 117 lies only upon a substantial question of law arising from a GSTAT order.</a:t>
            </a:r>
            <a:endParaRPr lang="en-US" sz="2000" dirty="0"/>
          </a:p>
        </p:txBody>
      </p:sp>
      <p:sp>
        <p:nvSpPr>
          <p:cNvPr id="15" name="Shape 13"/>
          <p:cNvSpPr/>
          <p:nvPr/>
        </p:nvSpPr>
        <p:spPr>
          <a:xfrm>
            <a:off x="0" y="6400800"/>
            <a:ext cx="12192000" cy="457200"/>
          </a:xfrm>
          <a:prstGeom prst="rect">
            <a:avLst/>
          </a:prstGeom>
          <a:solidFill>
            <a:srgbClr val="1A2C5B"/>
          </a:solidFill>
          <a:ln w="12700">
            <a:solidFill>
              <a:srgbClr val="1A2C5B"/>
            </a:solidFill>
            <a:prstDash val="solid"/>
          </a:ln>
        </p:spPr>
      </p:sp>
    </p:spTree>
    <p:extLst>
      <p:ext uri="{BB962C8B-B14F-4D97-AF65-F5344CB8AC3E}">
        <p14:creationId xmlns:p14="http://schemas.microsoft.com/office/powerpoint/2010/main" val="4005813912"/>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12192000" cy="1097280"/>
          </a:xfrm>
          <a:prstGeom prst="rect">
            <a:avLst/>
          </a:prstGeom>
          <a:solidFill>
            <a:srgbClr val="0F1C3F"/>
          </a:solidFill>
          <a:ln w="12700">
            <a:solidFill>
              <a:srgbClr val="0F1C3F"/>
            </a:solidFill>
            <a:prstDash val="solid"/>
          </a:ln>
        </p:spPr>
      </p:sp>
      <p:sp>
        <p:nvSpPr>
          <p:cNvPr id="3" name="Shape 1"/>
          <p:cNvSpPr/>
          <p:nvPr/>
        </p:nvSpPr>
        <p:spPr>
          <a:xfrm>
            <a:off x="0" y="1097280"/>
            <a:ext cx="12192000" cy="48768"/>
          </a:xfrm>
          <a:prstGeom prst="rect">
            <a:avLst/>
          </a:prstGeom>
          <a:solidFill>
            <a:srgbClr val="C9A84C"/>
          </a:solidFill>
          <a:ln w="12700">
            <a:solidFill>
              <a:srgbClr val="C9A84C"/>
            </a:solidFill>
            <a:prstDash val="solid"/>
          </a:ln>
        </p:spPr>
      </p:sp>
      <p:sp>
        <p:nvSpPr>
          <p:cNvPr id="4" name="Text 2"/>
          <p:cNvSpPr/>
          <p:nvPr/>
        </p:nvSpPr>
        <p:spPr>
          <a:xfrm>
            <a:off x="487680" y="60960"/>
            <a:ext cx="11216640" cy="975360"/>
          </a:xfrm>
          <a:prstGeom prst="rect">
            <a:avLst/>
          </a:prstGeom>
          <a:noFill/>
          <a:ln/>
        </p:spPr>
        <p:txBody>
          <a:bodyPr wrap="square" lIns="0" tIns="0" rIns="0" bIns="0" rtlCol="0" anchor="ctr"/>
          <a:lstStyle/>
          <a:p>
            <a:r>
              <a:rPr lang="en-US" sz="3200" b="1" dirty="0">
                <a:solidFill>
                  <a:srgbClr val="FFFFFF"/>
                </a:solidFill>
                <a:latin typeface="Cambria" pitchFamily="34" charset="0"/>
                <a:ea typeface="Cambria" pitchFamily="34" charset="-122"/>
                <a:cs typeface="Cambria" pitchFamily="34" charset="-120"/>
              </a:rPr>
              <a:t>Foundational Distinction: Comparative Analysis</a:t>
            </a:r>
            <a:endParaRPr lang="en-US" sz="3200" dirty="0"/>
          </a:p>
        </p:txBody>
      </p:sp>
      <p:graphicFrame>
        <p:nvGraphicFramePr>
          <p:cNvPr id="5" name="Table 0"/>
          <p:cNvGraphicFramePr>
            <a:graphicFrameLocks noGrp="1"/>
          </p:cNvGraphicFramePr>
          <p:nvPr>
            <p:extLst>
              <p:ext uri="{D42A27DB-BD31-4B8C-83A1-F6EECF244321}">
                <p14:modId xmlns:p14="http://schemas.microsoft.com/office/powerpoint/2010/main" val="4160186229"/>
              </p:ext>
            </p:extLst>
          </p:nvPr>
        </p:nvGraphicFramePr>
        <p:xfrm>
          <a:off x="365760" y="1280160"/>
          <a:ext cx="11460480" cy="4876800"/>
        </p:xfrm>
        <a:graphic>
          <a:graphicData uri="http://schemas.openxmlformats.org/drawingml/2006/table">
            <a:tbl>
              <a:tblPr/>
              <a:tblGrid>
                <a:gridCol w="2072640">
                  <a:extLst>
                    <a:ext uri="{9D8B030D-6E8A-4147-A177-3AD203B41FA5}">
                      <a16:colId xmlns:a16="http://schemas.microsoft.com/office/drawing/2014/main" val="20000"/>
                    </a:ext>
                  </a:extLst>
                </a:gridCol>
                <a:gridCol w="4693920">
                  <a:extLst>
                    <a:ext uri="{9D8B030D-6E8A-4147-A177-3AD203B41FA5}">
                      <a16:colId xmlns:a16="http://schemas.microsoft.com/office/drawing/2014/main" val="20001"/>
                    </a:ext>
                  </a:extLst>
                </a:gridCol>
                <a:gridCol w="4693920">
                  <a:extLst>
                    <a:ext uri="{9D8B030D-6E8A-4147-A177-3AD203B41FA5}">
                      <a16:colId xmlns:a16="http://schemas.microsoft.com/office/drawing/2014/main" val="20002"/>
                    </a:ext>
                  </a:extLst>
                </a:gridCol>
              </a:tblGrid>
              <a:tr h="573024">
                <a:tc>
                  <a:txBody>
                    <a:bodyPr/>
                    <a:lstStyle/>
                    <a:p>
                      <a:pPr marL="0" indent="0" algn="ctr">
                        <a:buNone/>
                      </a:pPr>
                      <a:r>
                        <a:rPr lang="en-US" sz="1800" b="1" dirty="0">
                          <a:solidFill>
                            <a:srgbClr val="FFFFFF"/>
                          </a:solidFill>
                          <a:latin typeface="Calibri" pitchFamily="34" charset="0"/>
                          <a:ea typeface="Calibri" pitchFamily="34" charset="-122"/>
                          <a:cs typeface="Calibri" pitchFamily="34" charset="-120"/>
                        </a:rPr>
                        <a:t>Aspect</a:t>
                      </a:r>
                      <a:endParaRPr lang="en-US" sz="1800" dirty="0">
                        <a:latin typeface="Calibri" charset="0"/>
                        <a:ea typeface="Calibri" charset="0"/>
                        <a:cs typeface="Calibri" charset="0"/>
                      </a:endParaRPr>
                    </a:p>
                  </a:txBody>
                  <a:tcPr marL="121920" marR="121920" marT="60960" marB="60960">
                    <a:lnL w="6350" cap="flat" cmpd="sng" algn="ctr">
                      <a:solidFill>
                        <a:srgbClr val="B0BEC5"/>
                      </a:solidFill>
                      <a:prstDash val="solid"/>
                      <a:round/>
                      <a:headEnd type="none" w="med" len="med"/>
                      <a:tailEnd type="none" w="med" len="med"/>
                    </a:lnL>
                    <a:lnR w="6350" cap="flat" cmpd="sng" algn="ctr">
                      <a:solidFill>
                        <a:srgbClr val="B0BEC5"/>
                      </a:solidFill>
                      <a:prstDash val="solid"/>
                      <a:round/>
                      <a:headEnd type="none" w="med" len="med"/>
                      <a:tailEnd type="none" w="med" len="med"/>
                    </a:lnR>
                    <a:lnT w="6350" cap="flat" cmpd="sng" algn="ctr">
                      <a:solidFill>
                        <a:srgbClr val="B0BEC5"/>
                      </a:solidFill>
                      <a:prstDash val="solid"/>
                      <a:round/>
                      <a:headEnd type="none" w="med" len="med"/>
                      <a:tailEnd type="none" w="med" len="med"/>
                    </a:lnT>
                    <a:lnB w="6350" cap="flat" cmpd="sng" algn="ctr">
                      <a:solidFill>
                        <a:srgbClr val="B0BEC5"/>
                      </a:solidFill>
                      <a:prstDash val="solid"/>
                      <a:round/>
                      <a:headEnd type="none" w="med" len="med"/>
                      <a:tailEnd type="none" w="med" len="med"/>
                    </a:lnB>
                    <a:solidFill>
                      <a:srgbClr val="0F1C3F"/>
                    </a:solidFill>
                  </a:tcPr>
                </a:tc>
                <a:tc>
                  <a:txBody>
                    <a:bodyPr/>
                    <a:lstStyle/>
                    <a:p>
                      <a:pPr marL="0" indent="0" algn="ctr">
                        <a:buNone/>
                      </a:pPr>
                      <a:r>
                        <a:rPr lang="en-US" sz="1800" b="1" dirty="0">
                          <a:solidFill>
                            <a:srgbClr val="FFFFFF"/>
                          </a:solidFill>
                          <a:latin typeface="Calibri" pitchFamily="34" charset="0"/>
                          <a:ea typeface="Calibri" pitchFamily="34" charset="-122"/>
                          <a:cs typeface="Calibri" pitchFamily="34" charset="-120"/>
                        </a:rPr>
                        <a:t>Question of Fact</a:t>
                      </a:r>
                      <a:endParaRPr lang="en-US" sz="1800" dirty="0">
                        <a:latin typeface="Calibri" charset="0"/>
                        <a:ea typeface="Calibri" charset="0"/>
                        <a:cs typeface="Calibri" charset="0"/>
                      </a:endParaRPr>
                    </a:p>
                  </a:txBody>
                  <a:tcPr marL="121920" marR="121920" marT="60960" marB="60960">
                    <a:lnL w="6350" cap="flat" cmpd="sng" algn="ctr">
                      <a:solidFill>
                        <a:srgbClr val="B0BEC5"/>
                      </a:solidFill>
                      <a:prstDash val="solid"/>
                      <a:round/>
                      <a:headEnd type="none" w="med" len="med"/>
                      <a:tailEnd type="none" w="med" len="med"/>
                    </a:lnL>
                    <a:lnR w="6350" cap="flat" cmpd="sng" algn="ctr">
                      <a:solidFill>
                        <a:srgbClr val="B0BEC5"/>
                      </a:solidFill>
                      <a:prstDash val="solid"/>
                      <a:round/>
                      <a:headEnd type="none" w="med" len="med"/>
                      <a:tailEnd type="none" w="med" len="med"/>
                    </a:lnR>
                    <a:lnT w="6350" cap="flat" cmpd="sng" algn="ctr">
                      <a:solidFill>
                        <a:srgbClr val="B0BEC5"/>
                      </a:solidFill>
                      <a:prstDash val="solid"/>
                      <a:round/>
                      <a:headEnd type="none" w="med" len="med"/>
                      <a:tailEnd type="none" w="med" len="med"/>
                    </a:lnT>
                    <a:lnB w="6350" cap="flat" cmpd="sng" algn="ctr">
                      <a:solidFill>
                        <a:srgbClr val="B0BEC5"/>
                      </a:solidFill>
                      <a:prstDash val="solid"/>
                      <a:round/>
                      <a:headEnd type="none" w="med" len="med"/>
                      <a:tailEnd type="none" w="med" len="med"/>
                    </a:lnB>
                    <a:solidFill>
                      <a:srgbClr val="1A2C5B"/>
                    </a:solidFill>
                  </a:tcPr>
                </a:tc>
                <a:tc>
                  <a:txBody>
                    <a:bodyPr/>
                    <a:lstStyle/>
                    <a:p>
                      <a:pPr marL="0" indent="0" algn="ctr">
                        <a:buNone/>
                      </a:pPr>
                      <a:r>
                        <a:rPr lang="en-US" sz="1800" b="1" dirty="0">
                          <a:solidFill>
                            <a:srgbClr val="FFFFFF"/>
                          </a:solidFill>
                          <a:latin typeface="Calibri" pitchFamily="34" charset="0"/>
                          <a:ea typeface="Calibri" pitchFamily="34" charset="-122"/>
                          <a:cs typeface="Calibri" pitchFamily="34" charset="-120"/>
                        </a:rPr>
                        <a:t>Question of Law</a:t>
                      </a:r>
                      <a:endParaRPr lang="en-US" sz="1800" dirty="0">
                        <a:latin typeface="Calibri" charset="0"/>
                        <a:ea typeface="Calibri" charset="0"/>
                        <a:cs typeface="Calibri" charset="0"/>
                      </a:endParaRPr>
                    </a:p>
                  </a:txBody>
                  <a:tcPr marL="121920" marR="121920" marT="60960" marB="60960">
                    <a:lnL w="6350" cap="flat" cmpd="sng" algn="ctr">
                      <a:solidFill>
                        <a:srgbClr val="B0BEC5"/>
                      </a:solidFill>
                      <a:prstDash val="solid"/>
                      <a:round/>
                      <a:headEnd type="none" w="med" len="med"/>
                      <a:tailEnd type="none" w="med" len="med"/>
                    </a:lnL>
                    <a:lnR w="6350" cap="flat" cmpd="sng" algn="ctr">
                      <a:solidFill>
                        <a:srgbClr val="B0BEC5"/>
                      </a:solidFill>
                      <a:prstDash val="solid"/>
                      <a:round/>
                      <a:headEnd type="none" w="med" len="med"/>
                      <a:tailEnd type="none" w="med" len="med"/>
                    </a:lnR>
                    <a:lnT w="6350" cap="flat" cmpd="sng" algn="ctr">
                      <a:solidFill>
                        <a:srgbClr val="B0BEC5"/>
                      </a:solidFill>
                      <a:prstDash val="solid"/>
                      <a:round/>
                      <a:headEnd type="none" w="med" len="med"/>
                      <a:tailEnd type="none" w="med" len="med"/>
                    </a:lnT>
                    <a:lnB w="6350" cap="flat" cmpd="sng" algn="ctr">
                      <a:solidFill>
                        <a:srgbClr val="B0BEC5"/>
                      </a:solidFill>
                      <a:prstDash val="solid"/>
                      <a:round/>
                      <a:headEnd type="none" w="med" len="med"/>
                      <a:tailEnd type="none" w="med" len="med"/>
                    </a:lnB>
                    <a:solidFill>
                      <a:srgbClr val="1E5631"/>
                    </a:solidFill>
                  </a:tcPr>
                </a:tc>
                <a:extLst>
                  <a:ext uri="{0D108BD9-81ED-4DB2-BD59-A6C34878D82A}">
                    <a16:rowId xmlns:a16="http://schemas.microsoft.com/office/drawing/2014/main" val="10000"/>
                  </a:ext>
                </a:extLst>
              </a:tr>
              <a:tr h="573024">
                <a:tc>
                  <a:txBody>
                    <a:bodyPr/>
                    <a:lstStyle/>
                    <a:p>
                      <a:pPr marL="0" indent="0" algn="l">
                        <a:buNone/>
                      </a:pPr>
                      <a:r>
                        <a:rPr lang="en-US" sz="1800" b="1" dirty="0">
                          <a:solidFill>
                            <a:srgbClr val="4A5568"/>
                          </a:solidFill>
                          <a:latin typeface="Calibri" pitchFamily="34" charset="0"/>
                          <a:ea typeface="Calibri" pitchFamily="34" charset="-122"/>
                          <a:cs typeface="Calibri" pitchFamily="34" charset="-120"/>
                        </a:rPr>
                        <a:t>Meaning</a:t>
                      </a:r>
                      <a:endParaRPr lang="en-US" sz="1800" dirty="0">
                        <a:latin typeface="Calibri" charset="0"/>
                        <a:ea typeface="Calibri" charset="0"/>
                        <a:cs typeface="Calibri" charset="0"/>
                      </a:endParaRPr>
                    </a:p>
                  </a:txBody>
                  <a:tcPr marL="121920" marR="121920" marT="60960" marB="60960">
                    <a:lnL w="6350" cap="flat" cmpd="sng" algn="ctr">
                      <a:solidFill>
                        <a:srgbClr val="B0BEC5"/>
                      </a:solidFill>
                      <a:prstDash val="solid"/>
                      <a:round/>
                      <a:headEnd type="none" w="med" len="med"/>
                      <a:tailEnd type="none" w="med" len="med"/>
                    </a:lnL>
                    <a:lnR w="6350" cap="flat" cmpd="sng" algn="ctr">
                      <a:solidFill>
                        <a:srgbClr val="B0BEC5"/>
                      </a:solidFill>
                      <a:prstDash val="solid"/>
                      <a:round/>
                      <a:headEnd type="none" w="med" len="med"/>
                      <a:tailEnd type="none" w="med" len="med"/>
                    </a:lnR>
                    <a:lnT w="6350" cap="flat" cmpd="sng" algn="ctr">
                      <a:solidFill>
                        <a:srgbClr val="B0BEC5"/>
                      </a:solidFill>
                      <a:prstDash val="solid"/>
                      <a:round/>
                      <a:headEnd type="none" w="med" len="med"/>
                      <a:tailEnd type="none" w="med" len="med"/>
                    </a:lnT>
                    <a:lnB w="6350" cap="flat" cmpd="sng" algn="ctr">
                      <a:solidFill>
                        <a:srgbClr val="B0BEC5"/>
                      </a:solidFill>
                      <a:prstDash val="solid"/>
                      <a:round/>
                      <a:headEnd type="none" w="med" len="med"/>
                      <a:tailEnd type="none" w="med" len="med"/>
                    </a:lnB>
                    <a:solidFill>
                      <a:srgbClr val="D0D8EC"/>
                    </a:solidFill>
                  </a:tcPr>
                </a:tc>
                <a:tc>
                  <a:txBody>
                    <a:bodyPr/>
                    <a:lstStyle/>
                    <a:p>
                      <a:pPr marL="0" indent="0" algn="just">
                        <a:buNone/>
                      </a:pPr>
                      <a:r>
                        <a:rPr lang="en-US" sz="1800" dirty="0">
                          <a:solidFill>
                            <a:srgbClr val="4A5568"/>
                          </a:solidFill>
                          <a:latin typeface="Calibri" pitchFamily="34" charset="0"/>
                          <a:ea typeface="Calibri" pitchFamily="34" charset="-122"/>
                          <a:cs typeface="Calibri" pitchFamily="34" charset="-120"/>
                        </a:rPr>
                        <a:t>Actual events, transactions &amp; factual circumstances</a:t>
                      </a:r>
                      <a:endParaRPr lang="en-US" sz="1800" dirty="0">
                        <a:latin typeface="Calibri" charset="0"/>
                        <a:ea typeface="Calibri" charset="0"/>
                        <a:cs typeface="Calibri" charset="0"/>
                      </a:endParaRPr>
                    </a:p>
                  </a:txBody>
                  <a:tcPr marL="121920" marR="121920" marT="60960" marB="60960">
                    <a:lnL w="6350" cap="flat" cmpd="sng" algn="ctr">
                      <a:solidFill>
                        <a:srgbClr val="B0BEC5"/>
                      </a:solidFill>
                      <a:prstDash val="solid"/>
                      <a:round/>
                      <a:headEnd type="none" w="med" len="med"/>
                      <a:tailEnd type="none" w="med" len="med"/>
                    </a:lnL>
                    <a:lnR w="6350" cap="flat" cmpd="sng" algn="ctr">
                      <a:solidFill>
                        <a:srgbClr val="B0BEC5"/>
                      </a:solidFill>
                      <a:prstDash val="solid"/>
                      <a:round/>
                      <a:headEnd type="none" w="med" len="med"/>
                      <a:tailEnd type="none" w="med" len="med"/>
                    </a:lnR>
                    <a:lnT w="6350" cap="flat" cmpd="sng" algn="ctr">
                      <a:solidFill>
                        <a:srgbClr val="B0BEC5"/>
                      </a:solidFill>
                      <a:prstDash val="solid"/>
                      <a:round/>
                      <a:headEnd type="none" w="med" len="med"/>
                      <a:tailEnd type="none" w="med" len="med"/>
                    </a:lnT>
                    <a:lnB w="6350" cap="flat" cmpd="sng" algn="ctr">
                      <a:solidFill>
                        <a:srgbClr val="B0BEC5"/>
                      </a:solidFill>
                      <a:prstDash val="solid"/>
                      <a:round/>
                      <a:headEnd type="none" w="med" len="med"/>
                      <a:tailEnd type="none" w="med" len="med"/>
                    </a:lnB>
                    <a:solidFill>
                      <a:srgbClr val="D6E7FF"/>
                    </a:solidFill>
                  </a:tcPr>
                </a:tc>
                <a:tc>
                  <a:txBody>
                    <a:bodyPr/>
                    <a:lstStyle/>
                    <a:p>
                      <a:pPr marL="0" indent="0" algn="l">
                        <a:buNone/>
                      </a:pPr>
                      <a:r>
                        <a:rPr lang="en-US" sz="1800" dirty="0">
                          <a:solidFill>
                            <a:srgbClr val="4A5568"/>
                          </a:solidFill>
                          <a:latin typeface="Calibri" pitchFamily="34" charset="0"/>
                          <a:ea typeface="Calibri" pitchFamily="34" charset="-122"/>
                          <a:cs typeface="Calibri" pitchFamily="34" charset="-120"/>
                        </a:rPr>
                        <a:t>Interpretation of a statute, rule, notification or legal principle</a:t>
                      </a:r>
                      <a:endParaRPr lang="en-US" sz="1800" dirty="0">
                        <a:latin typeface="Calibri" charset="0"/>
                        <a:ea typeface="Calibri" charset="0"/>
                        <a:cs typeface="Calibri" charset="0"/>
                      </a:endParaRPr>
                    </a:p>
                  </a:txBody>
                  <a:tcPr marL="121920" marR="121920" marT="60960" marB="60960">
                    <a:lnL w="6350" cap="flat" cmpd="sng" algn="ctr">
                      <a:solidFill>
                        <a:srgbClr val="B0BEC5"/>
                      </a:solidFill>
                      <a:prstDash val="solid"/>
                      <a:round/>
                      <a:headEnd type="none" w="med" len="med"/>
                      <a:tailEnd type="none" w="med" len="med"/>
                    </a:lnL>
                    <a:lnR w="6350" cap="flat" cmpd="sng" algn="ctr">
                      <a:solidFill>
                        <a:srgbClr val="B0BEC5"/>
                      </a:solidFill>
                      <a:prstDash val="solid"/>
                      <a:round/>
                      <a:headEnd type="none" w="med" len="med"/>
                      <a:tailEnd type="none" w="med" len="med"/>
                    </a:lnR>
                    <a:lnT w="6350" cap="flat" cmpd="sng" algn="ctr">
                      <a:solidFill>
                        <a:srgbClr val="B0BEC5"/>
                      </a:solidFill>
                      <a:prstDash val="solid"/>
                      <a:round/>
                      <a:headEnd type="none" w="med" len="med"/>
                      <a:tailEnd type="none" w="med" len="med"/>
                    </a:lnT>
                    <a:lnB w="6350" cap="flat" cmpd="sng" algn="ctr">
                      <a:solidFill>
                        <a:srgbClr val="B0BEC5"/>
                      </a:solidFill>
                      <a:prstDash val="solid"/>
                      <a:round/>
                      <a:headEnd type="none" w="med" len="med"/>
                      <a:tailEnd type="none" w="med" len="med"/>
                    </a:lnB>
                    <a:solidFill>
                      <a:srgbClr val="D0EDDA"/>
                    </a:solidFill>
                  </a:tcPr>
                </a:tc>
                <a:extLst>
                  <a:ext uri="{0D108BD9-81ED-4DB2-BD59-A6C34878D82A}">
                    <a16:rowId xmlns:a16="http://schemas.microsoft.com/office/drawing/2014/main" val="10001"/>
                  </a:ext>
                </a:extLst>
              </a:tr>
              <a:tr h="573024">
                <a:tc>
                  <a:txBody>
                    <a:bodyPr/>
                    <a:lstStyle/>
                    <a:p>
                      <a:pPr marL="0" indent="0" algn="l">
                        <a:buNone/>
                      </a:pPr>
                      <a:r>
                        <a:rPr lang="en-US" sz="1800" b="1" dirty="0">
                          <a:solidFill>
                            <a:srgbClr val="4A5568"/>
                          </a:solidFill>
                          <a:latin typeface="Calibri" pitchFamily="34" charset="0"/>
                          <a:ea typeface="Calibri" pitchFamily="34" charset="-122"/>
                          <a:cs typeface="Calibri" pitchFamily="34" charset="-120"/>
                        </a:rPr>
                        <a:t>Based on</a:t>
                      </a:r>
                      <a:endParaRPr lang="en-US" sz="1800" dirty="0">
                        <a:latin typeface="Calibri" charset="0"/>
                        <a:ea typeface="Calibri" charset="0"/>
                        <a:cs typeface="Calibri" charset="0"/>
                      </a:endParaRPr>
                    </a:p>
                  </a:txBody>
                  <a:tcPr marL="121920" marR="121920" marT="60960" marB="60960">
                    <a:lnL w="6350" cap="flat" cmpd="sng" algn="ctr">
                      <a:solidFill>
                        <a:srgbClr val="B0BEC5"/>
                      </a:solidFill>
                      <a:prstDash val="solid"/>
                      <a:round/>
                      <a:headEnd type="none" w="med" len="med"/>
                      <a:tailEnd type="none" w="med" len="med"/>
                    </a:lnL>
                    <a:lnR w="6350" cap="flat" cmpd="sng" algn="ctr">
                      <a:solidFill>
                        <a:srgbClr val="B0BEC5"/>
                      </a:solidFill>
                      <a:prstDash val="solid"/>
                      <a:round/>
                      <a:headEnd type="none" w="med" len="med"/>
                      <a:tailEnd type="none" w="med" len="med"/>
                    </a:lnR>
                    <a:lnT w="6350" cap="flat" cmpd="sng" algn="ctr">
                      <a:solidFill>
                        <a:srgbClr val="B0BEC5"/>
                      </a:solidFill>
                      <a:prstDash val="solid"/>
                      <a:round/>
                      <a:headEnd type="none" w="med" len="med"/>
                      <a:tailEnd type="none" w="med" len="med"/>
                    </a:lnT>
                    <a:lnB w="6350" cap="flat" cmpd="sng" algn="ctr">
                      <a:solidFill>
                        <a:srgbClr val="B0BEC5"/>
                      </a:solidFill>
                      <a:prstDash val="solid"/>
                      <a:round/>
                      <a:headEnd type="none" w="med" len="med"/>
                      <a:tailEnd type="none" w="med" len="med"/>
                    </a:lnB>
                    <a:solidFill>
                      <a:srgbClr val="E8EDF5"/>
                    </a:solidFill>
                  </a:tcPr>
                </a:tc>
                <a:tc>
                  <a:txBody>
                    <a:bodyPr/>
                    <a:lstStyle/>
                    <a:p>
                      <a:pPr marL="0" indent="0" algn="just">
                        <a:buNone/>
                      </a:pPr>
                      <a:r>
                        <a:rPr lang="en-US" sz="1800" dirty="0">
                          <a:solidFill>
                            <a:srgbClr val="4A5568"/>
                          </a:solidFill>
                          <a:latin typeface="Calibri" pitchFamily="34" charset="0"/>
                          <a:ea typeface="Calibri" pitchFamily="34" charset="-122"/>
                          <a:cs typeface="Calibri" pitchFamily="34" charset="-120"/>
                        </a:rPr>
                        <a:t>Evidence — documents, accounts, testimony, expert opinion</a:t>
                      </a:r>
                      <a:endParaRPr lang="en-US" sz="1800" dirty="0">
                        <a:latin typeface="Calibri" charset="0"/>
                        <a:ea typeface="Calibri" charset="0"/>
                        <a:cs typeface="Calibri" charset="0"/>
                      </a:endParaRPr>
                    </a:p>
                  </a:txBody>
                  <a:tcPr marL="121920" marR="121920" marT="60960" marB="60960">
                    <a:lnL w="6350" cap="flat" cmpd="sng" algn="ctr">
                      <a:solidFill>
                        <a:srgbClr val="B0BEC5"/>
                      </a:solidFill>
                      <a:prstDash val="solid"/>
                      <a:round/>
                      <a:headEnd type="none" w="med" len="med"/>
                      <a:tailEnd type="none" w="med" len="med"/>
                    </a:lnL>
                    <a:lnR w="6350" cap="flat" cmpd="sng" algn="ctr">
                      <a:solidFill>
                        <a:srgbClr val="B0BEC5"/>
                      </a:solidFill>
                      <a:prstDash val="solid"/>
                      <a:round/>
                      <a:headEnd type="none" w="med" len="med"/>
                      <a:tailEnd type="none" w="med" len="med"/>
                    </a:lnR>
                    <a:lnT w="6350" cap="flat" cmpd="sng" algn="ctr">
                      <a:solidFill>
                        <a:srgbClr val="B0BEC5"/>
                      </a:solidFill>
                      <a:prstDash val="solid"/>
                      <a:round/>
                      <a:headEnd type="none" w="med" len="med"/>
                      <a:tailEnd type="none" w="med" len="med"/>
                    </a:lnT>
                    <a:lnB w="6350" cap="flat" cmpd="sng" algn="ctr">
                      <a:solidFill>
                        <a:srgbClr val="B0BEC5"/>
                      </a:solidFill>
                      <a:prstDash val="solid"/>
                      <a:round/>
                      <a:headEnd type="none" w="med" len="med"/>
                      <a:tailEnd type="none" w="med" len="med"/>
                    </a:lnB>
                    <a:solidFill>
                      <a:srgbClr val="EAF2FF"/>
                    </a:solidFill>
                  </a:tcPr>
                </a:tc>
                <a:tc>
                  <a:txBody>
                    <a:bodyPr/>
                    <a:lstStyle/>
                    <a:p>
                      <a:pPr marL="0" indent="0" algn="just">
                        <a:buNone/>
                      </a:pPr>
                      <a:r>
                        <a:rPr lang="en-US" sz="1800" dirty="0">
                          <a:solidFill>
                            <a:srgbClr val="4A5568"/>
                          </a:solidFill>
                          <a:latin typeface="Calibri" pitchFamily="34" charset="0"/>
                          <a:ea typeface="Calibri" pitchFamily="34" charset="-122"/>
                          <a:cs typeface="Calibri" pitchFamily="34" charset="-120"/>
                        </a:rPr>
                        <a:t>Legal reasoning — statutory text, judicial precedents, legislative intent</a:t>
                      </a:r>
                      <a:endParaRPr lang="en-US" sz="1800" dirty="0">
                        <a:latin typeface="Calibri" charset="0"/>
                        <a:ea typeface="Calibri" charset="0"/>
                        <a:cs typeface="Calibri" charset="0"/>
                      </a:endParaRPr>
                    </a:p>
                  </a:txBody>
                  <a:tcPr marL="121920" marR="121920" marT="60960" marB="60960">
                    <a:lnL w="6350" cap="flat" cmpd="sng" algn="ctr">
                      <a:solidFill>
                        <a:srgbClr val="B0BEC5"/>
                      </a:solidFill>
                      <a:prstDash val="solid"/>
                      <a:round/>
                      <a:headEnd type="none" w="med" len="med"/>
                      <a:tailEnd type="none" w="med" len="med"/>
                    </a:lnL>
                    <a:lnR w="6350" cap="flat" cmpd="sng" algn="ctr">
                      <a:solidFill>
                        <a:srgbClr val="B0BEC5"/>
                      </a:solidFill>
                      <a:prstDash val="solid"/>
                      <a:round/>
                      <a:headEnd type="none" w="med" len="med"/>
                      <a:tailEnd type="none" w="med" len="med"/>
                    </a:lnR>
                    <a:lnT w="6350" cap="flat" cmpd="sng" algn="ctr">
                      <a:solidFill>
                        <a:srgbClr val="B0BEC5"/>
                      </a:solidFill>
                      <a:prstDash val="solid"/>
                      <a:round/>
                      <a:headEnd type="none" w="med" len="med"/>
                      <a:tailEnd type="none" w="med" len="med"/>
                    </a:lnT>
                    <a:lnB w="6350" cap="flat" cmpd="sng" algn="ctr">
                      <a:solidFill>
                        <a:srgbClr val="B0BEC5"/>
                      </a:solidFill>
                      <a:prstDash val="solid"/>
                      <a:round/>
                      <a:headEnd type="none" w="med" len="med"/>
                      <a:tailEnd type="none" w="med" len="med"/>
                    </a:lnB>
                    <a:solidFill>
                      <a:srgbClr val="E8F5EC"/>
                    </a:solidFill>
                  </a:tcPr>
                </a:tc>
                <a:extLst>
                  <a:ext uri="{0D108BD9-81ED-4DB2-BD59-A6C34878D82A}">
                    <a16:rowId xmlns:a16="http://schemas.microsoft.com/office/drawing/2014/main" val="10002"/>
                  </a:ext>
                </a:extLst>
              </a:tr>
              <a:tr h="573024">
                <a:tc>
                  <a:txBody>
                    <a:bodyPr/>
                    <a:lstStyle/>
                    <a:p>
                      <a:pPr marL="0" indent="0" algn="l">
                        <a:buNone/>
                      </a:pPr>
                      <a:r>
                        <a:rPr lang="en-US" sz="1800" b="1" dirty="0">
                          <a:solidFill>
                            <a:srgbClr val="4A5568"/>
                          </a:solidFill>
                          <a:latin typeface="Calibri" pitchFamily="34" charset="0"/>
                          <a:ea typeface="Calibri" pitchFamily="34" charset="-122"/>
                          <a:cs typeface="Calibri" pitchFamily="34" charset="-120"/>
                        </a:rPr>
                        <a:t>Forum</a:t>
                      </a:r>
                      <a:endParaRPr lang="en-US" sz="1800" dirty="0">
                        <a:latin typeface="Calibri" charset="0"/>
                        <a:ea typeface="Calibri" charset="0"/>
                        <a:cs typeface="Calibri" charset="0"/>
                      </a:endParaRPr>
                    </a:p>
                  </a:txBody>
                  <a:tcPr marL="121920" marR="121920" marT="60960" marB="60960">
                    <a:lnL w="6350" cap="flat" cmpd="sng" algn="ctr">
                      <a:solidFill>
                        <a:srgbClr val="B0BEC5"/>
                      </a:solidFill>
                      <a:prstDash val="solid"/>
                      <a:round/>
                      <a:headEnd type="none" w="med" len="med"/>
                      <a:tailEnd type="none" w="med" len="med"/>
                    </a:lnL>
                    <a:lnR w="6350" cap="flat" cmpd="sng" algn="ctr">
                      <a:solidFill>
                        <a:srgbClr val="B0BEC5"/>
                      </a:solidFill>
                      <a:prstDash val="solid"/>
                      <a:round/>
                      <a:headEnd type="none" w="med" len="med"/>
                      <a:tailEnd type="none" w="med" len="med"/>
                    </a:lnR>
                    <a:lnT w="6350" cap="flat" cmpd="sng" algn="ctr">
                      <a:solidFill>
                        <a:srgbClr val="B0BEC5"/>
                      </a:solidFill>
                      <a:prstDash val="solid"/>
                      <a:round/>
                      <a:headEnd type="none" w="med" len="med"/>
                      <a:tailEnd type="none" w="med" len="med"/>
                    </a:lnT>
                    <a:lnB w="6350" cap="flat" cmpd="sng" algn="ctr">
                      <a:solidFill>
                        <a:srgbClr val="B0BEC5"/>
                      </a:solidFill>
                      <a:prstDash val="solid"/>
                      <a:round/>
                      <a:headEnd type="none" w="med" len="med"/>
                      <a:tailEnd type="none" w="med" len="med"/>
                    </a:lnB>
                    <a:solidFill>
                      <a:srgbClr val="D0D8EC"/>
                    </a:solidFill>
                  </a:tcPr>
                </a:tc>
                <a:tc>
                  <a:txBody>
                    <a:bodyPr/>
                    <a:lstStyle/>
                    <a:p>
                      <a:pPr marL="0" indent="0" algn="l">
                        <a:buNone/>
                      </a:pPr>
                      <a:r>
                        <a:rPr lang="en-US" sz="1800" dirty="0">
                          <a:solidFill>
                            <a:srgbClr val="4A5568"/>
                          </a:solidFill>
                          <a:latin typeface="Calibri" pitchFamily="34" charset="0"/>
                          <a:ea typeface="Calibri" pitchFamily="34" charset="-122"/>
                          <a:cs typeface="Calibri" pitchFamily="34" charset="-120"/>
                        </a:rPr>
                        <a:t>GSTAT is the final authority</a:t>
                      </a:r>
                      <a:endParaRPr lang="en-US" sz="1800" dirty="0">
                        <a:latin typeface="Calibri" charset="0"/>
                        <a:ea typeface="Calibri" charset="0"/>
                        <a:cs typeface="Calibri" charset="0"/>
                      </a:endParaRPr>
                    </a:p>
                  </a:txBody>
                  <a:tcPr marL="121920" marR="121920" marT="60960" marB="60960">
                    <a:lnL w="6350" cap="flat" cmpd="sng" algn="ctr">
                      <a:solidFill>
                        <a:srgbClr val="B0BEC5"/>
                      </a:solidFill>
                      <a:prstDash val="solid"/>
                      <a:round/>
                      <a:headEnd type="none" w="med" len="med"/>
                      <a:tailEnd type="none" w="med" len="med"/>
                    </a:lnL>
                    <a:lnR w="6350" cap="flat" cmpd="sng" algn="ctr">
                      <a:solidFill>
                        <a:srgbClr val="B0BEC5"/>
                      </a:solidFill>
                      <a:prstDash val="solid"/>
                      <a:round/>
                      <a:headEnd type="none" w="med" len="med"/>
                      <a:tailEnd type="none" w="med" len="med"/>
                    </a:lnR>
                    <a:lnT w="6350" cap="flat" cmpd="sng" algn="ctr">
                      <a:solidFill>
                        <a:srgbClr val="B0BEC5"/>
                      </a:solidFill>
                      <a:prstDash val="solid"/>
                      <a:round/>
                      <a:headEnd type="none" w="med" len="med"/>
                      <a:tailEnd type="none" w="med" len="med"/>
                    </a:lnT>
                    <a:lnB w="6350" cap="flat" cmpd="sng" algn="ctr">
                      <a:solidFill>
                        <a:srgbClr val="B0BEC5"/>
                      </a:solidFill>
                      <a:prstDash val="solid"/>
                      <a:round/>
                      <a:headEnd type="none" w="med" len="med"/>
                      <a:tailEnd type="none" w="med" len="med"/>
                    </a:lnB>
                    <a:solidFill>
                      <a:srgbClr val="D6E7FF"/>
                    </a:solidFill>
                  </a:tcPr>
                </a:tc>
                <a:tc>
                  <a:txBody>
                    <a:bodyPr/>
                    <a:lstStyle/>
                    <a:p>
                      <a:pPr marL="0" indent="0" algn="l">
                        <a:buNone/>
                      </a:pPr>
                      <a:r>
                        <a:rPr lang="en-US" sz="1800" dirty="0">
                          <a:solidFill>
                            <a:srgbClr val="4A5568"/>
                          </a:solidFill>
                          <a:latin typeface="Calibri" pitchFamily="34" charset="0"/>
                          <a:ea typeface="Calibri" pitchFamily="34" charset="-122"/>
                          <a:cs typeface="Calibri" pitchFamily="34" charset="-120"/>
                        </a:rPr>
                        <a:t>High Court </a:t>
                      </a:r>
                      <a:r>
                        <a:rPr lang="en-US" sz="1800" dirty="0" smtClean="0">
                          <a:solidFill>
                            <a:srgbClr val="4A5568"/>
                          </a:solidFill>
                          <a:latin typeface="Calibri" pitchFamily="34" charset="0"/>
                          <a:ea typeface="Calibri" pitchFamily="34" charset="-122"/>
                          <a:cs typeface="Calibri" pitchFamily="34" charset="-120"/>
                        </a:rPr>
                        <a:t>(117</a:t>
                      </a:r>
                      <a:r>
                        <a:rPr lang="en-US" sz="1800" dirty="0">
                          <a:solidFill>
                            <a:srgbClr val="4A5568"/>
                          </a:solidFill>
                          <a:latin typeface="Calibri" pitchFamily="34" charset="0"/>
                          <a:ea typeface="Calibri" pitchFamily="34" charset="-122"/>
                          <a:cs typeface="Calibri" pitchFamily="34" charset="-120"/>
                        </a:rPr>
                        <a:t>) and Supreme Court </a:t>
                      </a:r>
                      <a:r>
                        <a:rPr lang="en-US" sz="1800" dirty="0" smtClean="0">
                          <a:solidFill>
                            <a:srgbClr val="4A5568"/>
                          </a:solidFill>
                          <a:latin typeface="Calibri" pitchFamily="34" charset="0"/>
                          <a:ea typeface="Calibri" pitchFamily="34" charset="-122"/>
                          <a:cs typeface="Calibri" pitchFamily="34" charset="-120"/>
                        </a:rPr>
                        <a:t>(118</a:t>
                      </a:r>
                      <a:r>
                        <a:rPr lang="en-US" sz="1800" dirty="0">
                          <a:solidFill>
                            <a:srgbClr val="4A5568"/>
                          </a:solidFill>
                          <a:latin typeface="Calibri" pitchFamily="34" charset="0"/>
                          <a:ea typeface="Calibri" pitchFamily="34" charset="-122"/>
                          <a:cs typeface="Calibri" pitchFamily="34" charset="-120"/>
                        </a:rPr>
                        <a:t>)</a:t>
                      </a:r>
                      <a:endParaRPr lang="en-US" sz="1800" dirty="0">
                        <a:latin typeface="Calibri" charset="0"/>
                        <a:ea typeface="Calibri" charset="0"/>
                        <a:cs typeface="Calibri" charset="0"/>
                      </a:endParaRPr>
                    </a:p>
                  </a:txBody>
                  <a:tcPr marL="121920" marR="121920" marT="60960" marB="60960">
                    <a:lnL w="6350" cap="flat" cmpd="sng" algn="ctr">
                      <a:solidFill>
                        <a:srgbClr val="B0BEC5"/>
                      </a:solidFill>
                      <a:prstDash val="solid"/>
                      <a:round/>
                      <a:headEnd type="none" w="med" len="med"/>
                      <a:tailEnd type="none" w="med" len="med"/>
                    </a:lnL>
                    <a:lnR w="6350" cap="flat" cmpd="sng" algn="ctr">
                      <a:solidFill>
                        <a:srgbClr val="B0BEC5"/>
                      </a:solidFill>
                      <a:prstDash val="solid"/>
                      <a:round/>
                      <a:headEnd type="none" w="med" len="med"/>
                      <a:tailEnd type="none" w="med" len="med"/>
                    </a:lnR>
                    <a:lnT w="6350" cap="flat" cmpd="sng" algn="ctr">
                      <a:solidFill>
                        <a:srgbClr val="B0BEC5"/>
                      </a:solidFill>
                      <a:prstDash val="solid"/>
                      <a:round/>
                      <a:headEnd type="none" w="med" len="med"/>
                      <a:tailEnd type="none" w="med" len="med"/>
                    </a:lnT>
                    <a:lnB w="6350" cap="flat" cmpd="sng" algn="ctr">
                      <a:solidFill>
                        <a:srgbClr val="B0BEC5"/>
                      </a:solidFill>
                      <a:prstDash val="solid"/>
                      <a:round/>
                      <a:headEnd type="none" w="med" len="med"/>
                      <a:tailEnd type="none" w="med" len="med"/>
                    </a:lnB>
                    <a:solidFill>
                      <a:srgbClr val="D0EDDA"/>
                    </a:solidFill>
                  </a:tcPr>
                </a:tc>
                <a:extLst>
                  <a:ext uri="{0D108BD9-81ED-4DB2-BD59-A6C34878D82A}">
                    <a16:rowId xmlns:a16="http://schemas.microsoft.com/office/drawing/2014/main" val="10003"/>
                  </a:ext>
                </a:extLst>
              </a:tr>
              <a:tr h="573024">
                <a:tc>
                  <a:txBody>
                    <a:bodyPr/>
                    <a:lstStyle/>
                    <a:p>
                      <a:pPr marL="0" indent="0" algn="l">
                        <a:buNone/>
                      </a:pPr>
                      <a:r>
                        <a:rPr lang="en-US" sz="1800" b="1" dirty="0">
                          <a:solidFill>
                            <a:srgbClr val="4A5568"/>
                          </a:solidFill>
                          <a:latin typeface="Calibri" pitchFamily="34" charset="0"/>
                          <a:ea typeface="Calibri" pitchFamily="34" charset="-122"/>
                          <a:cs typeface="Calibri" pitchFamily="34" charset="-120"/>
                        </a:rPr>
                        <a:t>Decided by</a:t>
                      </a:r>
                      <a:endParaRPr lang="en-US" sz="1800" dirty="0">
                        <a:latin typeface="Calibri" charset="0"/>
                        <a:ea typeface="Calibri" charset="0"/>
                        <a:cs typeface="Calibri" charset="0"/>
                      </a:endParaRPr>
                    </a:p>
                  </a:txBody>
                  <a:tcPr marL="121920" marR="121920" marT="60960" marB="60960">
                    <a:lnL w="6350" cap="flat" cmpd="sng" algn="ctr">
                      <a:solidFill>
                        <a:srgbClr val="B0BEC5"/>
                      </a:solidFill>
                      <a:prstDash val="solid"/>
                      <a:round/>
                      <a:headEnd type="none" w="med" len="med"/>
                      <a:tailEnd type="none" w="med" len="med"/>
                    </a:lnL>
                    <a:lnR w="6350" cap="flat" cmpd="sng" algn="ctr">
                      <a:solidFill>
                        <a:srgbClr val="B0BEC5"/>
                      </a:solidFill>
                      <a:prstDash val="solid"/>
                      <a:round/>
                      <a:headEnd type="none" w="med" len="med"/>
                      <a:tailEnd type="none" w="med" len="med"/>
                    </a:lnR>
                    <a:lnT w="6350" cap="flat" cmpd="sng" algn="ctr">
                      <a:solidFill>
                        <a:srgbClr val="B0BEC5"/>
                      </a:solidFill>
                      <a:prstDash val="solid"/>
                      <a:round/>
                      <a:headEnd type="none" w="med" len="med"/>
                      <a:tailEnd type="none" w="med" len="med"/>
                    </a:lnT>
                    <a:lnB w="6350" cap="flat" cmpd="sng" algn="ctr">
                      <a:solidFill>
                        <a:srgbClr val="B0BEC5"/>
                      </a:solidFill>
                      <a:prstDash val="solid"/>
                      <a:round/>
                      <a:headEnd type="none" w="med" len="med"/>
                      <a:tailEnd type="none" w="med" len="med"/>
                    </a:lnB>
                    <a:solidFill>
                      <a:srgbClr val="E8EDF5"/>
                    </a:solidFill>
                  </a:tcPr>
                </a:tc>
                <a:tc>
                  <a:txBody>
                    <a:bodyPr/>
                    <a:lstStyle/>
                    <a:p>
                      <a:pPr marL="0" indent="0" algn="l">
                        <a:buNone/>
                      </a:pPr>
                      <a:r>
                        <a:rPr lang="en-US" sz="1800" dirty="0">
                          <a:solidFill>
                            <a:srgbClr val="4A5568"/>
                          </a:solidFill>
                          <a:latin typeface="Calibri" pitchFamily="34" charset="0"/>
                          <a:ea typeface="Calibri" pitchFamily="34" charset="-122"/>
                          <a:cs typeface="Calibri" pitchFamily="34" charset="-120"/>
                        </a:rPr>
                        <a:t>GSTAT</a:t>
                      </a:r>
                      <a:endParaRPr lang="en-US" sz="1800" dirty="0">
                        <a:latin typeface="Calibri" charset="0"/>
                        <a:ea typeface="Calibri" charset="0"/>
                        <a:cs typeface="Calibri" charset="0"/>
                      </a:endParaRPr>
                    </a:p>
                  </a:txBody>
                  <a:tcPr marL="121920" marR="121920" marT="60960" marB="60960">
                    <a:lnL w="6350" cap="flat" cmpd="sng" algn="ctr">
                      <a:solidFill>
                        <a:srgbClr val="B0BEC5"/>
                      </a:solidFill>
                      <a:prstDash val="solid"/>
                      <a:round/>
                      <a:headEnd type="none" w="med" len="med"/>
                      <a:tailEnd type="none" w="med" len="med"/>
                    </a:lnL>
                    <a:lnR w="6350" cap="flat" cmpd="sng" algn="ctr">
                      <a:solidFill>
                        <a:srgbClr val="B0BEC5"/>
                      </a:solidFill>
                      <a:prstDash val="solid"/>
                      <a:round/>
                      <a:headEnd type="none" w="med" len="med"/>
                      <a:tailEnd type="none" w="med" len="med"/>
                    </a:lnR>
                    <a:lnT w="6350" cap="flat" cmpd="sng" algn="ctr">
                      <a:solidFill>
                        <a:srgbClr val="B0BEC5"/>
                      </a:solidFill>
                      <a:prstDash val="solid"/>
                      <a:round/>
                      <a:headEnd type="none" w="med" len="med"/>
                      <a:tailEnd type="none" w="med" len="med"/>
                    </a:lnT>
                    <a:lnB w="6350" cap="flat" cmpd="sng" algn="ctr">
                      <a:solidFill>
                        <a:srgbClr val="B0BEC5"/>
                      </a:solidFill>
                      <a:prstDash val="solid"/>
                      <a:round/>
                      <a:headEnd type="none" w="med" len="med"/>
                      <a:tailEnd type="none" w="med" len="med"/>
                    </a:lnB>
                    <a:solidFill>
                      <a:srgbClr val="EAF2FF"/>
                    </a:solidFill>
                  </a:tcPr>
                </a:tc>
                <a:tc>
                  <a:txBody>
                    <a:bodyPr/>
                    <a:lstStyle/>
                    <a:p>
                      <a:pPr marL="0" indent="0" algn="l">
                        <a:buNone/>
                      </a:pPr>
                      <a:r>
                        <a:rPr lang="en-US" sz="1800" dirty="0">
                          <a:solidFill>
                            <a:srgbClr val="4A5568"/>
                          </a:solidFill>
                          <a:latin typeface="Calibri" pitchFamily="34" charset="0"/>
                          <a:ea typeface="Calibri" pitchFamily="34" charset="-122"/>
                          <a:cs typeface="Calibri" pitchFamily="34" charset="-120"/>
                        </a:rPr>
                        <a:t>High Court / Supreme Court</a:t>
                      </a:r>
                      <a:endParaRPr lang="en-US" sz="1800" dirty="0">
                        <a:latin typeface="Calibri" charset="0"/>
                        <a:ea typeface="Calibri" charset="0"/>
                        <a:cs typeface="Calibri" charset="0"/>
                      </a:endParaRPr>
                    </a:p>
                  </a:txBody>
                  <a:tcPr marL="121920" marR="121920" marT="60960" marB="60960">
                    <a:lnL w="6350" cap="flat" cmpd="sng" algn="ctr">
                      <a:solidFill>
                        <a:srgbClr val="B0BEC5"/>
                      </a:solidFill>
                      <a:prstDash val="solid"/>
                      <a:round/>
                      <a:headEnd type="none" w="med" len="med"/>
                      <a:tailEnd type="none" w="med" len="med"/>
                    </a:lnL>
                    <a:lnR w="6350" cap="flat" cmpd="sng" algn="ctr">
                      <a:solidFill>
                        <a:srgbClr val="B0BEC5"/>
                      </a:solidFill>
                      <a:prstDash val="solid"/>
                      <a:round/>
                      <a:headEnd type="none" w="med" len="med"/>
                      <a:tailEnd type="none" w="med" len="med"/>
                    </a:lnR>
                    <a:lnT w="6350" cap="flat" cmpd="sng" algn="ctr">
                      <a:solidFill>
                        <a:srgbClr val="B0BEC5"/>
                      </a:solidFill>
                      <a:prstDash val="solid"/>
                      <a:round/>
                      <a:headEnd type="none" w="med" len="med"/>
                      <a:tailEnd type="none" w="med" len="med"/>
                    </a:lnT>
                    <a:lnB w="6350" cap="flat" cmpd="sng" algn="ctr">
                      <a:solidFill>
                        <a:srgbClr val="B0BEC5"/>
                      </a:solidFill>
                      <a:prstDash val="solid"/>
                      <a:round/>
                      <a:headEnd type="none" w="med" len="med"/>
                      <a:tailEnd type="none" w="med" len="med"/>
                    </a:lnB>
                    <a:solidFill>
                      <a:srgbClr val="E8F5EC"/>
                    </a:solidFill>
                  </a:tcPr>
                </a:tc>
                <a:extLst>
                  <a:ext uri="{0D108BD9-81ED-4DB2-BD59-A6C34878D82A}">
                    <a16:rowId xmlns:a16="http://schemas.microsoft.com/office/drawing/2014/main" val="10004"/>
                  </a:ext>
                </a:extLst>
              </a:tr>
              <a:tr h="573024">
                <a:tc>
                  <a:txBody>
                    <a:bodyPr/>
                    <a:lstStyle/>
                    <a:p>
                      <a:pPr marL="0" indent="0" algn="l">
                        <a:buNone/>
                      </a:pPr>
                      <a:r>
                        <a:rPr lang="en-US" sz="1800" b="1" dirty="0">
                          <a:solidFill>
                            <a:srgbClr val="4A5568"/>
                          </a:solidFill>
                          <a:latin typeface="Calibri" pitchFamily="34" charset="0"/>
                          <a:ea typeface="Calibri" pitchFamily="34" charset="-122"/>
                          <a:cs typeface="Calibri" pitchFamily="34" charset="-120"/>
                        </a:rPr>
                        <a:t>Nature</a:t>
                      </a:r>
                      <a:endParaRPr lang="en-US" sz="1800" dirty="0">
                        <a:latin typeface="Calibri" charset="0"/>
                        <a:ea typeface="Calibri" charset="0"/>
                        <a:cs typeface="Calibri" charset="0"/>
                      </a:endParaRPr>
                    </a:p>
                  </a:txBody>
                  <a:tcPr marL="121920" marR="121920" marT="60960" marB="60960">
                    <a:lnL w="6350" cap="flat" cmpd="sng" algn="ctr">
                      <a:solidFill>
                        <a:srgbClr val="B0BEC5"/>
                      </a:solidFill>
                      <a:prstDash val="solid"/>
                      <a:round/>
                      <a:headEnd type="none" w="med" len="med"/>
                      <a:tailEnd type="none" w="med" len="med"/>
                    </a:lnL>
                    <a:lnR w="6350" cap="flat" cmpd="sng" algn="ctr">
                      <a:solidFill>
                        <a:srgbClr val="B0BEC5"/>
                      </a:solidFill>
                      <a:prstDash val="solid"/>
                      <a:round/>
                      <a:headEnd type="none" w="med" len="med"/>
                      <a:tailEnd type="none" w="med" len="med"/>
                    </a:lnR>
                    <a:lnT w="6350" cap="flat" cmpd="sng" algn="ctr">
                      <a:solidFill>
                        <a:srgbClr val="B0BEC5"/>
                      </a:solidFill>
                      <a:prstDash val="solid"/>
                      <a:round/>
                      <a:headEnd type="none" w="med" len="med"/>
                      <a:tailEnd type="none" w="med" len="med"/>
                    </a:lnT>
                    <a:lnB w="6350" cap="flat" cmpd="sng" algn="ctr">
                      <a:solidFill>
                        <a:srgbClr val="B0BEC5"/>
                      </a:solidFill>
                      <a:prstDash val="solid"/>
                      <a:round/>
                      <a:headEnd type="none" w="med" len="med"/>
                      <a:tailEnd type="none" w="med" len="med"/>
                    </a:lnB>
                    <a:solidFill>
                      <a:srgbClr val="D0D8EC"/>
                    </a:solidFill>
                  </a:tcPr>
                </a:tc>
                <a:tc>
                  <a:txBody>
                    <a:bodyPr/>
                    <a:lstStyle/>
                    <a:p>
                      <a:pPr marL="0" indent="0" algn="l">
                        <a:buNone/>
                      </a:pPr>
                      <a:r>
                        <a:rPr lang="en-US" sz="1800" dirty="0">
                          <a:solidFill>
                            <a:srgbClr val="4A5568"/>
                          </a:solidFill>
                          <a:latin typeface="Calibri" pitchFamily="34" charset="0"/>
                          <a:ea typeface="Calibri" pitchFamily="34" charset="-122"/>
                          <a:cs typeface="Calibri" pitchFamily="34" charset="-120"/>
                        </a:rPr>
                        <a:t>Factual determination</a:t>
                      </a:r>
                      <a:endParaRPr lang="en-US" sz="1800" dirty="0">
                        <a:latin typeface="Calibri" charset="0"/>
                        <a:ea typeface="Calibri" charset="0"/>
                        <a:cs typeface="Calibri" charset="0"/>
                      </a:endParaRPr>
                    </a:p>
                  </a:txBody>
                  <a:tcPr marL="121920" marR="121920" marT="60960" marB="60960">
                    <a:lnL w="6350" cap="flat" cmpd="sng" algn="ctr">
                      <a:solidFill>
                        <a:srgbClr val="B0BEC5"/>
                      </a:solidFill>
                      <a:prstDash val="solid"/>
                      <a:round/>
                      <a:headEnd type="none" w="med" len="med"/>
                      <a:tailEnd type="none" w="med" len="med"/>
                    </a:lnL>
                    <a:lnR w="6350" cap="flat" cmpd="sng" algn="ctr">
                      <a:solidFill>
                        <a:srgbClr val="B0BEC5"/>
                      </a:solidFill>
                      <a:prstDash val="solid"/>
                      <a:round/>
                      <a:headEnd type="none" w="med" len="med"/>
                      <a:tailEnd type="none" w="med" len="med"/>
                    </a:lnR>
                    <a:lnT w="6350" cap="flat" cmpd="sng" algn="ctr">
                      <a:solidFill>
                        <a:srgbClr val="B0BEC5"/>
                      </a:solidFill>
                      <a:prstDash val="solid"/>
                      <a:round/>
                      <a:headEnd type="none" w="med" len="med"/>
                      <a:tailEnd type="none" w="med" len="med"/>
                    </a:lnT>
                    <a:lnB w="6350" cap="flat" cmpd="sng" algn="ctr">
                      <a:solidFill>
                        <a:srgbClr val="B0BEC5"/>
                      </a:solidFill>
                      <a:prstDash val="solid"/>
                      <a:round/>
                      <a:headEnd type="none" w="med" len="med"/>
                      <a:tailEnd type="none" w="med" len="med"/>
                    </a:lnB>
                    <a:solidFill>
                      <a:srgbClr val="D6E7FF"/>
                    </a:solidFill>
                  </a:tcPr>
                </a:tc>
                <a:tc>
                  <a:txBody>
                    <a:bodyPr/>
                    <a:lstStyle/>
                    <a:p>
                      <a:pPr marL="0" indent="0" algn="l">
                        <a:buNone/>
                      </a:pPr>
                      <a:r>
                        <a:rPr lang="en-US" sz="1800" dirty="0">
                          <a:solidFill>
                            <a:srgbClr val="4A5568"/>
                          </a:solidFill>
                          <a:latin typeface="Calibri" pitchFamily="34" charset="0"/>
                          <a:ea typeface="Calibri" pitchFamily="34" charset="-122"/>
                          <a:cs typeface="Calibri" pitchFamily="34" charset="-120"/>
                        </a:rPr>
                        <a:t>Legal interpretation</a:t>
                      </a:r>
                      <a:endParaRPr lang="en-US" sz="1800" dirty="0">
                        <a:latin typeface="Calibri" charset="0"/>
                        <a:ea typeface="Calibri" charset="0"/>
                        <a:cs typeface="Calibri" charset="0"/>
                      </a:endParaRPr>
                    </a:p>
                  </a:txBody>
                  <a:tcPr marL="121920" marR="121920" marT="60960" marB="60960">
                    <a:lnL w="6350" cap="flat" cmpd="sng" algn="ctr">
                      <a:solidFill>
                        <a:srgbClr val="B0BEC5"/>
                      </a:solidFill>
                      <a:prstDash val="solid"/>
                      <a:round/>
                      <a:headEnd type="none" w="med" len="med"/>
                      <a:tailEnd type="none" w="med" len="med"/>
                    </a:lnL>
                    <a:lnR w="6350" cap="flat" cmpd="sng" algn="ctr">
                      <a:solidFill>
                        <a:srgbClr val="B0BEC5"/>
                      </a:solidFill>
                      <a:prstDash val="solid"/>
                      <a:round/>
                      <a:headEnd type="none" w="med" len="med"/>
                      <a:tailEnd type="none" w="med" len="med"/>
                    </a:lnR>
                    <a:lnT w="6350" cap="flat" cmpd="sng" algn="ctr">
                      <a:solidFill>
                        <a:srgbClr val="B0BEC5"/>
                      </a:solidFill>
                      <a:prstDash val="solid"/>
                      <a:round/>
                      <a:headEnd type="none" w="med" len="med"/>
                      <a:tailEnd type="none" w="med" len="med"/>
                    </a:lnT>
                    <a:lnB w="6350" cap="flat" cmpd="sng" algn="ctr">
                      <a:solidFill>
                        <a:srgbClr val="B0BEC5"/>
                      </a:solidFill>
                      <a:prstDash val="solid"/>
                      <a:round/>
                      <a:headEnd type="none" w="med" len="med"/>
                      <a:tailEnd type="none" w="med" len="med"/>
                    </a:lnB>
                    <a:solidFill>
                      <a:srgbClr val="D0EDDA"/>
                    </a:solidFill>
                  </a:tcPr>
                </a:tc>
                <a:extLst>
                  <a:ext uri="{0D108BD9-81ED-4DB2-BD59-A6C34878D82A}">
                    <a16:rowId xmlns:a16="http://schemas.microsoft.com/office/drawing/2014/main" val="10005"/>
                  </a:ext>
                </a:extLst>
              </a:tr>
              <a:tr h="573024">
                <a:tc>
                  <a:txBody>
                    <a:bodyPr/>
                    <a:lstStyle/>
                    <a:p>
                      <a:pPr marL="0" indent="0" algn="l">
                        <a:buNone/>
                      </a:pPr>
                      <a:r>
                        <a:rPr lang="en-US" sz="1800" b="1" dirty="0">
                          <a:solidFill>
                            <a:srgbClr val="4A5568"/>
                          </a:solidFill>
                          <a:latin typeface="Calibri" pitchFamily="34" charset="0"/>
                          <a:ea typeface="Calibri" pitchFamily="34" charset="-122"/>
                          <a:cs typeface="Calibri" pitchFamily="34" charset="-120"/>
                        </a:rPr>
                        <a:t>Further appeal</a:t>
                      </a:r>
                      <a:endParaRPr lang="en-US" sz="1800" dirty="0">
                        <a:latin typeface="Calibri" charset="0"/>
                        <a:ea typeface="Calibri" charset="0"/>
                        <a:cs typeface="Calibri" charset="0"/>
                      </a:endParaRPr>
                    </a:p>
                  </a:txBody>
                  <a:tcPr marL="121920" marR="121920" marT="60960" marB="60960">
                    <a:lnL w="6350" cap="flat" cmpd="sng" algn="ctr">
                      <a:solidFill>
                        <a:srgbClr val="B0BEC5"/>
                      </a:solidFill>
                      <a:prstDash val="solid"/>
                      <a:round/>
                      <a:headEnd type="none" w="med" len="med"/>
                      <a:tailEnd type="none" w="med" len="med"/>
                    </a:lnL>
                    <a:lnR w="6350" cap="flat" cmpd="sng" algn="ctr">
                      <a:solidFill>
                        <a:srgbClr val="B0BEC5"/>
                      </a:solidFill>
                      <a:prstDash val="solid"/>
                      <a:round/>
                      <a:headEnd type="none" w="med" len="med"/>
                      <a:tailEnd type="none" w="med" len="med"/>
                    </a:lnR>
                    <a:lnT w="6350" cap="flat" cmpd="sng" algn="ctr">
                      <a:solidFill>
                        <a:srgbClr val="B0BEC5"/>
                      </a:solidFill>
                      <a:prstDash val="solid"/>
                      <a:round/>
                      <a:headEnd type="none" w="med" len="med"/>
                      <a:tailEnd type="none" w="med" len="med"/>
                    </a:lnT>
                    <a:lnB w="6350" cap="flat" cmpd="sng" algn="ctr">
                      <a:solidFill>
                        <a:srgbClr val="B0BEC5"/>
                      </a:solidFill>
                      <a:prstDash val="solid"/>
                      <a:round/>
                      <a:headEnd type="none" w="med" len="med"/>
                      <a:tailEnd type="none" w="med" len="med"/>
                    </a:lnB>
                    <a:solidFill>
                      <a:srgbClr val="E8EDF5"/>
                    </a:solidFill>
                  </a:tcPr>
                </a:tc>
                <a:tc>
                  <a:txBody>
                    <a:bodyPr/>
                    <a:lstStyle/>
                    <a:p>
                      <a:pPr marL="0" indent="0" algn="l">
                        <a:buNone/>
                      </a:pPr>
                      <a:r>
                        <a:rPr lang="en-US" sz="1800" dirty="0">
                          <a:solidFill>
                            <a:srgbClr val="4A5568"/>
                          </a:solidFill>
                          <a:latin typeface="Calibri" pitchFamily="34" charset="0"/>
                          <a:ea typeface="Calibri" pitchFamily="34" charset="-122"/>
                          <a:cs typeface="Calibri" pitchFamily="34" charset="-120"/>
                        </a:rPr>
                        <a:t>Generally final before GSTAT</a:t>
                      </a:r>
                      <a:endParaRPr lang="en-US" sz="1800" dirty="0">
                        <a:latin typeface="Calibri" charset="0"/>
                        <a:ea typeface="Calibri" charset="0"/>
                        <a:cs typeface="Calibri" charset="0"/>
                      </a:endParaRPr>
                    </a:p>
                  </a:txBody>
                  <a:tcPr marL="121920" marR="121920" marT="60960" marB="60960">
                    <a:lnL w="6350" cap="flat" cmpd="sng" algn="ctr">
                      <a:solidFill>
                        <a:srgbClr val="B0BEC5"/>
                      </a:solidFill>
                      <a:prstDash val="solid"/>
                      <a:round/>
                      <a:headEnd type="none" w="med" len="med"/>
                      <a:tailEnd type="none" w="med" len="med"/>
                    </a:lnL>
                    <a:lnR w="6350" cap="flat" cmpd="sng" algn="ctr">
                      <a:solidFill>
                        <a:srgbClr val="B0BEC5"/>
                      </a:solidFill>
                      <a:prstDash val="solid"/>
                      <a:round/>
                      <a:headEnd type="none" w="med" len="med"/>
                      <a:tailEnd type="none" w="med" len="med"/>
                    </a:lnR>
                    <a:lnT w="6350" cap="flat" cmpd="sng" algn="ctr">
                      <a:solidFill>
                        <a:srgbClr val="B0BEC5"/>
                      </a:solidFill>
                      <a:prstDash val="solid"/>
                      <a:round/>
                      <a:headEnd type="none" w="med" len="med"/>
                      <a:tailEnd type="none" w="med" len="med"/>
                    </a:lnT>
                    <a:lnB w="6350" cap="flat" cmpd="sng" algn="ctr">
                      <a:solidFill>
                        <a:srgbClr val="B0BEC5"/>
                      </a:solidFill>
                      <a:prstDash val="solid"/>
                      <a:round/>
                      <a:headEnd type="none" w="med" len="med"/>
                      <a:tailEnd type="none" w="med" len="med"/>
                    </a:lnB>
                    <a:solidFill>
                      <a:srgbClr val="EAF2FF"/>
                    </a:solidFill>
                  </a:tcPr>
                </a:tc>
                <a:tc>
                  <a:txBody>
                    <a:bodyPr/>
                    <a:lstStyle/>
                    <a:p>
                      <a:pPr marL="0" indent="0" algn="l">
                        <a:buNone/>
                      </a:pPr>
                      <a:r>
                        <a:rPr lang="en-US" sz="1800" dirty="0">
                          <a:solidFill>
                            <a:srgbClr val="4A5568"/>
                          </a:solidFill>
                          <a:latin typeface="Calibri" pitchFamily="34" charset="0"/>
                          <a:ea typeface="Calibri" pitchFamily="34" charset="-122"/>
                          <a:cs typeface="Calibri" pitchFamily="34" charset="-120"/>
                        </a:rPr>
                        <a:t>Appeal maintainable before High Court u/s 117</a:t>
                      </a:r>
                      <a:endParaRPr lang="en-US" sz="1800" dirty="0">
                        <a:latin typeface="Calibri" charset="0"/>
                        <a:ea typeface="Calibri" charset="0"/>
                        <a:cs typeface="Calibri" charset="0"/>
                      </a:endParaRPr>
                    </a:p>
                  </a:txBody>
                  <a:tcPr marL="121920" marR="121920" marT="60960" marB="60960">
                    <a:lnL w="6350" cap="flat" cmpd="sng" algn="ctr">
                      <a:solidFill>
                        <a:srgbClr val="B0BEC5"/>
                      </a:solidFill>
                      <a:prstDash val="solid"/>
                      <a:round/>
                      <a:headEnd type="none" w="med" len="med"/>
                      <a:tailEnd type="none" w="med" len="med"/>
                    </a:lnL>
                    <a:lnR w="6350" cap="flat" cmpd="sng" algn="ctr">
                      <a:solidFill>
                        <a:srgbClr val="B0BEC5"/>
                      </a:solidFill>
                      <a:prstDash val="solid"/>
                      <a:round/>
                      <a:headEnd type="none" w="med" len="med"/>
                      <a:tailEnd type="none" w="med" len="med"/>
                    </a:lnR>
                    <a:lnT w="6350" cap="flat" cmpd="sng" algn="ctr">
                      <a:solidFill>
                        <a:srgbClr val="B0BEC5"/>
                      </a:solidFill>
                      <a:prstDash val="solid"/>
                      <a:round/>
                      <a:headEnd type="none" w="med" len="med"/>
                      <a:tailEnd type="none" w="med" len="med"/>
                    </a:lnT>
                    <a:lnB w="6350" cap="flat" cmpd="sng" algn="ctr">
                      <a:solidFill>
                        <a:srgbClr val="B0BEC5"/>
                      </a:solidFill>
                      <a:prstDash val="solid"/>
                      <a:round/>
                      <a:headEnd type="none" w="med" len="med"/>
                      <a:tailEnd type="none" w="med" len="med"/>
                    </a:lnB>
                    <a:solidFill>
                      <a:srgbClr val="E8F5EC"/>
                    </a:solidFill>
                  </a:tcPr>
                </a:tc>
                <a:extLst>
                  <a:ext uri="{0D108BD9-81ED-4DB2-BD59-A6C34878D82A}">
                    <a16:rowId xmlns:a16="http://schemas.microsoft.com/office/drawing/2014/main" val="10006"/>
                  </a:ext>
                </a:extLst>
              </a:tr>
              <a:tr h="573024">
                <a:tc>
                  <a:txBody>
                    <a:bodyPr/>
                    <a:lstStyle/>
                    <a:p>
                      <a:pPr marL="0" indent="0" algn="l">
                        <a:buNone/>
                      </a:pPr>
                      <a:r>
                        <a:rPr lang="en-US" sz="1800" b="1" dirty="0">
                          <a:solidFill>
                            <a:srgbClr val="4A5568"/>
                          </a:solidFill>
                          <a:latin typeface="Calibri" pitchFamily="34" charset="0"/>
                          <a:ea typeface="Calibri" pitchFamily="34" charset="-122"/>
                          <a:cs typeface="Calibri" pitchFamily="34" charset="-120"/>
                        </a:rPr>
                        <a:t>HC Interference</a:t>
                      </a:r>
                      <a:endParaRPr lang="en-US" sz="1800" dirty="0">
                        <a:latin typeface="Calibri" charset="0"/>
                        <a:ea typeface="Calibri" charset="0"/>
                        <a:cs typeface="Calibri" charset="0"/>
                      </a:endParaRPr>
                    </a:p>
                  </a:txBody>
                  <a:tcPr marL="121920" marR="121920" marT="60960" marB="60960">
                    <a:lnL w="6350" cap="flat" cmpd="sng" algn="ctr">
                      <a:solidFill>
                        <a:srgbClr val="B0BEC5"/>
                      </a:solidFill>
                      <a:prstDash val="solid"/>
                      <a:round/>
                      <a:headEnd type="none" w="med" len="med"/>
                      <a:tailEnd type="none" w="med" len="med"/>
                    </a:lnL>
                    <a:lnR w="6350" cap="flat" cmpd="sng" algn="ctr">
                      <a:solidFill>
                        <a:srgbClr val="B0BEC5"/>
                      </a:solidFill>
                      <a:prstDash val="solid"/>
                      <a:round/>
                      <a:headEnd type="none" w="med" len="med"/>
                      <a:tailEnd type="none" w="med" len="med"/>
                    </a:lnR>
                    <a:lnT w="6350" cap="flat" cmpd="sng" algn="ctr">
                      <a:solidFill>
                        <a:srgbClr val="B0BEC5"/>
                      </a:solidFill>
                      <a:prstDash val="solid"/>
                      <a:round/>
                      <a:headEnd type="none" w="med" len="med"/>
                      <a:tailEnd type="none" w="med" len="med"/>
                    </a:lnT>
                    <a:lnB w="6350" cap="flat" cmpd="sng" algn="ctr">
                      <a:solidFill>
                        <a:srgbClr val="B0BEC5"/>
                      </a:solidFill>
                      <a:prstDash val="solid"/>
                      <a:round/>
                      <a:headEnd type="none" w="med" len="med"/>
                      <a:tailEnd type="none" w="med" len="med"/>
                    </a:lnB>
                    <a:solidFill>
                      <a:srgbClr val="D0D8EC"/>
                    </a:solidFill>
                  </a:tcPr>
                </a:tc>
                <a:tc>
                  <a:txBody>
                    <a:bodyPr/>
                    <a:lstStyle/>
                    <a:p>
                      <a:pPr marL="0" indent="0" algn="l">
                        <a:buNone/>
                      </a:pPr>
                      <a:r>
                        <a:rPr lang="en-US" sz="1800" dirty="0">
                          <a:solidFill>
                            <a:srgbClr val="4A5568"/>
                          </a:solidFill>
                          <a:latin typeface="Calibri" pitchFamily="34" charset="0"/>
                          <a:ea typeface="Calibri" pitchFamily="34" charset="-122"/>
                          <a:cs typeface="Calibri" pitchFamily="34" charset="-120"/>
                        </a:rPr>
                        <a:t>Generally no — HC does not re-appreciate facts</a:t>
                      </a:r>
                      <a:endParaRPr lang="en-US" sz="1800" dirty="0">
                        <a:latin typeface="Calibri" charset="0"/>
                        <a:ea typeface="Calibri" charset="0"/>
                        <a:cs typeface="Calibri" charset="0"/>
                      </a:endParaRPr>
                    </a:p>
                  </a:txBody>
                  <a:tcPr marL="121920" marR="121920" marT="60960" marB="60960">
                    <a:lnL w="6350" cap="flat" cmpd="sng" algn="ctr">
                      <a:solidFill>
                        <a:srgbClr val="B0BEC5"/>
                      </a:solidFill>
                      <a:prstDash val="solid"/>
                      <a:round/>
                      <a:headEnd type="none" w="med" len="med"/>
                      <a:tailEnd type="none" w="med" len="med"/>
                    </a:lnL>
                    <a:lnR w="6350" cap="flat" cmpd="sng" algn="ctr">
                      <a:solidFill>
                        <a:srgbClr val="B0BEC5"/>
                      </a:solidFill>
                      <a:prstDash val="solid"/>
                      <a:round/>
                      <a:headEnd type="none" w="med" len="med"/>
                      <a:tailEnd type="none" w="med" len="med"/>
                    </a:lnR>
                    <a:lnT w="6350" cap="flat" cmpd="sng" algn="ctr">
                      <a:solidFill>
                        <a:srgbClr val="B0BEC5"/>
                      </a:solidFill>
                      <a:prstDash val="solid"/>
                      <a:round/>
                      <a:headEnd type="none" w="med" len="med"/>
                      <a:tailEnd type="none" w="med" len="med"/>
                    </a:lnT>
                    <a:lnB w="6350" cap="flat" cmpd="sng" algn="ctr">
                      <a:solidFill>
                        <a:srgbClr val="B0BEC5"/>
                      </a:solidFill>
                      <a:prstDash val="solid"/>
                      <a:round/>
                      <a:headEnd type="none" w="med" len="med"/>
                      <a:tailEnd type="none" w="med" len="med"/>
                    </a:lnB>
                    <a:solidFill>
                      <a:srgbClr val="D6E7FF"/>
                    </a:solidFill>
                  </a:tcPr>
                </a:tc>
                <a:tc>
                  <a:txBody>
                    <a:bodyPr/>
                    <a:lstStyle/>
                    <a:p>
                      <a:pPr marL="0" indent="0" algn="l">
                        <a:buNone/>
                      </a:pPr>
                      <a:r>
                        <a:rPr lang="en-US" sz="1800" dirty="0">
                          <a:solidFill>
                            <a:srgbClr val="4A5568"/>
                          </a:solidFill>
                          <a:latin typeface="Calibri" pitchFamily="34" charset="0"/>
                          <a:ea typeface="Calibri" pitchFamily="34" charset="-122"/>
                          <a:cs typeface="Calibri" pitchFamily="34" charset="-120"/>
                        </a:rPr>
                        <a:t>Yes — if it constitutes a 'substantial question of law'</a:t>
                      </a:r>
                      <a:endParaRPr lang="en-US" sz="1800" dirty="0">
                        <a:latin typeface="Calibri" charset="0"/>
                        <a:ea typeface="Calibri" charset="0"/>
                        <a:cs typeface="Calibri" charset="0"/>
                      </a:endParaRPr>
                    </a:p>
                  </a:txBody>
                  <a:tcPr marL="121920" marR="121920" marT="60960" marB="60960">
                    <a:lnL w="6350" cap="flat" cmpd="sng" algn="ctr">
                      <a:solidFill>
                        <a:srgbClr val="B0BEC5"/>
                      </a:solidFill>
                      <a:prstDash val="solid"/>
                      <a:round/>
                      <a:headEnd type="none" w="med" len="med"/>
                      <a:tailEnd type="none" w="med" len="med"/>
                    </a:lnL>
                    <a:lnR w="6350" cap="flat" cmpd="sng" algn="ctr">
                      <a:solidFill>
                        <a:srgbClr val="B0BEC5"/>
                      </a:solidFill>
                      <a:prstDash val="solid"/>
                      <a:round/>
                      <a:headEnd type="none" w="med" len="med"/>
                      <a:tailEnd type="none" w="med" len="med"/>
                    </a:lnR>
                    <a:lnT w="6350" cap="flat" cmpd="sng" algn="ctr">
                      <a:solidFill>
                        <a:srgbClr val="B0BEC5"/>
                      </a:solidFill>
                      <a:prstDash val="solid"/>
                      <a:round/>
                      <a:headEnd type="none" w="med" len="med"/>
                      <a:tailEnd type="none" w="med" len="med"/>
                    </a:lnT>
                    <a:lnB w="6350" cap="flat" cmpd="sng" algn="ctr">
                      <a:solidFill>
                        <a:srgbClr val="B0BEC5"/>
                      </a:solidFill>
                      <a:prstDash val="solid"/>
                      <a:round/>
                      <a:headEnd type="none" w="med" len="med"/>
                      <a:tailEnd type="none" w="med" len="med"/>
                    </a:lnB>
                    <a:solidFill>
                      <a:srgbClr val="D0EDDA"/>
                    </a:solidFill>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3164170829"/>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bg>
      <p:bgPr>
        <a:solidFill>
          <a:srgbClr val="0A1628"/>
        </a:solidFill>
        <a:effectLst/>
      </p:bgPr>
    </p:bg>
    <p:spTree>
      <p:nvGrpSpPr>
        <p:cNvPr id="1" name=""/>
        <p:cNvGrpSpPr/>
        <p:nvPr/>
      </p:nvGrpSpPr>
      <p:grpSpPr>
        <a:xfrm>
          <a:off x="0" y="0"/>
          <a:ext cx="0" cy="0"/>
          <a:chOff x="0" y="0"/>
          <a:chExt cx="0" cy="0"/>
        </a:xfrm>
      </p:grpSpPr>
      <p:sp>
        <p:nvSpPr>
          <p:cNvPr id="2" name="Shape 0"/>
          <p:cNvSpPr/>
          <p:nvPr/>
        </p:nvSpPr>
        <p:spPr>
          <a:xfrm>
            <a:off x="0" y="0"/>
            <a:ext cx="609600" cy="6858000"/>
          </a:xfrm>
          <a:prstGeom prst="rect">
            <a:avLst/>
          </a:prstGeom>
          <a:solidFill>
            <a:srgbClr val="C9A84C"/>
          </a:solidFill>
          <a:ln w="12700">
            <a:solidFill>
              <a:srgbClr val="C9A84C"/>
            </a:solidFill>
            <a:prstDash val="solid"/>
          </a:ln>
        </p:spPr>
      </p:sp>
      <p:sp>
        <p:nvSpPr>
          <p:cNvPr id="3" name="Shape 1"/>
          <p:cNvSpPr/>
          <p:nvPr/>
        </p:nvSpPr>
        <p:spPr>
          <a:xfrm>
            <a:off x="0" y="5036891"/>
            <a:ext cx="12192000" cy="1859280"/>
          </a:xfrm>
          <a:prstGeom prst="rect">
            <a:avLst/>
          </a:prstGeom>
          <a:solidFill>
            <a:srgbClr val="0D1F3C"/>
          </a:solidFill>
          <a:ln w="12700">
            <a:solidFill>
              <a:srgbClr val="0D1F3C"/>
            </a:solidFill>
            <a:prstDash val="solid"/>
          </a:ln>
        </p:spPr>
      </p:sp>
      <p:sp>
        <p:nvSpPr>
          <p:cNvPr id="5" name="Text 3"/>
          <p:cNvSpPr/>
          <p:nvPr/>
        </p:nvSpPr>
        <p:spPr>
          <a:xfrm>
            <a:off x="1036320" y="2377440"/>
            <a:ext cx="10485120" cy="2438400"/>
          </a:xfrm>
          <a:prstGeom prst="rect">
            <a:avLst/>
          </a:prstGeom>
          <a:noFill/>
          <a:ln/>
        </p:spPr>
        <p:txBody>
          <a:bodyPr wrap="square"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smtClean="0">
                <a:ln>
                  <a:noFill/>
                </a:ln>
                <a:solidFill>
                  <a:prstClr val="white"/>
                </a:solidFill>
                <a:effectLst/>
                <a:uLnTx/>
                <a:uFillTx/>
                <a:latin typeface="Cambria" pitchFamily="34" charset="0"/>
                <a:ea typeface="Cambria" pitchFamily="34" charset="-122"/>
                <a:cs typeface="Cambria" pitchFamily="34" charset="-120"/>
              </a:rPr>
              <a:t>Suggested Grounds</a:t>
            </a:r>
            <a:endParaRPr kumimoji="0" lang="en-US" sz="66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6" name="Text 4"/>
          <p:cNvSpPr/>
          <p:nvPr/>
        </p:nvSpPr>
        <p:spPr>
          <a:xfrm>
            <a:off x="1021806" y="5478851"/>
            <a:ext cx="10728960" cy="487680"/>
          </a:xfrm>
          <a:prstGeom prst="rect">
            <a:avLst/>
          </a:prstGeom>
          <a:noFill/>
          <a:ln/>
        </p:spPr>
        <p:txBody>
          <a:bodyPr wrap="square"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srgbClr val="FFC000"/>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02175512"/>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12161520" cy="164592"/>
          </a:xfrm>
          <a:prstGeom prst="rect">
            <a:avLst/>
          </a:prstGeom>
          <a:solidFill>
            <a:srgbClr val="C9A84C"/>
          </a:solidFill>
          <a:ln w="12700">
            <a:solidFill>
              <a:srgbClr val="C9A84C"/>
            </a:solidFill>
            <a:prstDash val="solid"/>
          </a:ln>
        </p:spPr>
      </p:sp>
      <p:sp>
        <p:nvSpPr>
          <p:cNvPr id="3" name="Shape 1"/>
          <p:cNvSpPr/>
          <p:nvPr/>
        </p:nvSpPr>
        <p:spPr>
          <a:xfrm>
            <a:off x="0" y="164592"/>
            <a:ext cx="12161520" cy="658368"/>
          </a:xfrm>
          <a:prstGeom prst="rect">
            <a:avLst/>
          </a:prstGeom>
          <a:solidFill>
            <a:srgbClr val="0D2B5E"/>
          </a:solidFill>
          <a:ln w="12700">
            <a:solidFill>
              <a:srgbClr val="0D2B5E"/>
            </a:solidFill>
            <a:prstDash val="solid"/>
          </a:ln>
        </p:spPr>
      </p:sp>
      <p:sp>
        <p:nvSpPr>
          <p:cNvPr id="4" name="Text 2"/>
          <p:cNvSpPr/>
          <p:nvPr/>
        </p:nvSpPr>
        <p:spPr>
          <a:xfrm>
            <a:off x="274320" y="182880"/>
            <a:ext cx="11612880" cy="603504"/>
          </a:xfrm>
          <a:prstGeom prst="rect">
            <a:avLst/>
          </a:prstGeom>
          <a:noFill/>
          <a:ln/>
        </p:spPr>
        <p:txBody>
          <a:bodyPr wrap="square" lIns="0" tIns="0" rIns="0" bIns="0" rtlCol="0" anchor="ctr"/>
          <a:lstStyle/>
          <a:p>
            <a:pPr marL="0" indent="0" algn="l">
              <a:buNone/>
            </a:pPr>
            <a:r>
              <a:rPr lang="en-US" sz="2400" b="1" dirty="0">
                <a:solidFill>
                  <a:srgbClr val="FFFFFF"/>
                </a:solidFill>
                <a:latin typeface="Cambria" pitchFamily="34" charset="0"/>
                <a:ea typeface="Cambria" pitchFamily="34" charset="-122"/>
                <a:cs typeface="Cambria" pitchFamily="34" charset="-120"/>
              </a:rPr>
              <a:t>Core Legal Grounds for GSTAT </a:t>
            </a:r>
            <a:r>
              <a:rPr lang="en-US" sz="2400" b="1" dirty="0" smtClean="0">
                <a:solidFill>
                  <a:srgbClr val="FFFFFF"/>
                </a:solidFill>
                <a:latin typeface="Cambria" pitchFamily="34" charset="0"/>
                <a:ea typeface="Cambria" pitchFamily="34" charset="-122"/>
                <a:cs typeface="Cambria" pitchFamily="34" charset="-120"/>
              </a:rPr>
              <a:t>Appeals</a:t>
            </a:r>
            <a:endParaRPr lang="en-US" sz="2400" dirty="0"/>
          </a:p>
        </p:txBody>
      </p:sp>
      <p:sp>
        <p:nvSpPr>
          <p:cNvPr id="5" name="Shape 3"/>
          <p:cNvSpPr/>
          <p:nvPr/>
        </p:nvSpPr>
        <p:spPr>
          <a:xfrm>
            <a:off x="0" y="822960"/>
            <a:ext cx="12161520" cy="50292"/>
          </a:xfrm>
          <a:prstGeom prst="rect">
            <a:avLst/>
          </a:prstGeom>
          <a:solidFill>
            <a:srgbClr val="C9A84C"/>
          </a:solidFill>
          <a:ln w="12700">
            <a:solidFill>
              <a:srgbClr val="C9A84C"/>
            </a:solidFill>
            <a:prstDash val="solid"/>
          </a:ln>
        </p:spPr>
      </p:sp>
      <p:graphicFrame>
        <p:nvGraphicFramePr>
          <p:cNvPr id="6" name="Table 0"/>
          <p:cNvGraphicFramePr>
            <a:graphicFrameLocks noGrp="1"/>
          </p:cNvGraphicFramePr>
          <p:nvPr>
            <p:extLst>
              <p:ext uri="{D42A27DB-BD31-4B8C-83A1-F6EECF244321}">
                <p14:modId xmlns:p14="http://schemas.microsoft.com/office/powerpoint/2010/main" val="2349295256"/>
              </p:ext>
            </p:extLst>
          </p:nvPr>
        </p:nvGraphicFramePr>
        <p:xfrm>
          <a:off x="274320" y="914400"/>
          <a:ext cx="11612880" cy="5797296"/>
        </p:xfrm>
        <a:graphic>
          <a:graphicData uri="http://schemas.openxmlformats.org/drawingml/2006/table">
            <a:tbl>
              <a:tblPr/>
              <a:tblGrid>
                <a:gridCol w="2926080">
                  <a:extLst>
                    <a:ext uri="{9D8B030D-6E8A-4147-A177-3AD203B41FA5}">
                      <a16:colId xmlns:a16="http://schemas.microsoft.com/office/drawing/2014/main" val="20000"/>
                    </a:ext>
                  </a:extLst>
                </a:gridCol>
                <a:gridCol w="8686800">
                  <a:extLst>
                    <a:ext uri="{9D8B030D-6E8A-4147-A177-3AD203B41FA5}">
                      <a16:colId xmlns:a16="http://schemas.microsoft.com/office/drawing/2014/main" val="20001"/>
                    </a:ext>
                  </a:extLst>
                </a:gridCol>
              </a:tblGrid>
              <a:tr h="1152144">
                <a:tc>
                  <a:txBody>
                    <a:bodyPr/>
                    <a:lstStyle/>
                    <a:p>
                      <a:pPr marL="0" indent="0" algn="just">
                        <a:buNone/>
                      </a:pPr>
                      <a:r>
                        <a:rPr lang="en-US" sz="2000" b="1" dirty="0">
                          <a:solidFill>
                            <a:srgbClr val="FFFFFF"/>
                          </a:solidFill>
                          <a:latin typeface="Cambria" pitchFamily="34" charset="0"/>
                          <a:ea typeface="Cambria" pitchFamily="34" charset="-122"/>
                          <a:cs typeface="Cambria" pitchFamily="34" charset="-120"/>
                        </a:rPr>
                        <a:t>Issue</a:t>
                      </a:r>
                      <a:endParaRPr lang="en-US" sz="2000" dirty="0">
                        <a:latin typeface="Cambria" charset="0"/>
                        <a:ea typeface="Cambria" charset="0"/>
                        <a:cs typeface="Cambria" charset="0"/>
                      </a:endParaRPr>
                    </a:p>
                  </a:txBody>
                  <a:tcPr anchor="ctr">
                    <a:lnL w="10160" cap="flat" cmpd="sng" algn="ctr">
                      <a:solidFill>
                        <a:srgbClr val="C5CFE0"/>
                      </a:solidFill>
                      <a:prstDash val="solid"/>
                      <a:round/>
                      <a:headEnd type="none" w="med" len="med"/>
                      <a:tailEnd type="none" w="med" len="med"/>
                    </a:lnL>
                    <a:lnR w="10160" cap="flat" cmpd="sng" algn="ctr">
                      <a:solidFill>
                        <a:srgbClr val="C5CFE0"/>
                      </a:solidFill>
                      <a:prstDash val="solid"/>
                      <a:round/>
                      <a:headEnd type="none" w="med" len="med"/>
                      <a:tailEnd type="none" w="med" len="med"/>
                    </a:lnR>
                    <a:lnT w="10160" cap="flat" cmpd="sng" algn="ctr">
                      <a:solidFill>
                        <a:srgbClr val="C5CFE0"/>
                      </a:solidFill>
                      <a:prstDash val="solid"/>
                      <a:round/>
                      <a:headEnd type="none" w="med" len="med"/>
                      <a:tailEnd type="none" w="med" len="med"/>
                    </a:lnT>
                    <a:lnB w="10160" cap="flat" cmpd="sng" algn="ctr">
                      <a:solidFill>
                        <a:srgbClr val="C5CFE0"/>
                      </a:solidFill>
                      <a:prstDash val="solid"/>
                      <a:round/>
                      <a:headEnd type="none" w="med" len="med"/>
                      <a:tailEnd type="none" w="med" len="med"/>
                    </a:lnB>
                    <a:solidFill>
                      <a:srgbClr val="0D2B5E"/>
                    </a:solidFill>
                  </a:tcPr>
                </a:tc>
                <a:tc>
                  <a:txBody>
                    <a:bodyPr/>
                    <a:lstStyle/>
                    <a:p>
                      <a:pPr marL="0" indent="0" algn="just">
                        <a:buNone/>
                      </a:pPr>
                      <a:r>
                        <a:rPr lang="en-US" sz="2000" b="1" dirty="0">
                          <a:solidFill>
                            <a:srgbClr val="FFFFFF"/>
                          </a:solidFill>
                          <a:latin typeface="Cambria" pitchFamily="34" charset="0"/>
                          <a:ea typeface="Cambria" pitchFamily="34" charset="-122"/>
                          <a:cs typeface="Cambria" pitchFamily="34" charset="-120"/>
                        </a:rPr>
                        <a:t>Pure Legal Ground for GSTAT</a:t>
                      </a:r>
                      <a:endParaRPr lang="en-US" sz="2000" dirty="0">
                        <a:latin typeface="Cambria" charset="0"/>
                        <a:ea typeface="Cambria" charset="0"/>
                        <a:cs typeface="Cambria" charset="0"/>
                      </a:endParaRPr>
                    </a:p>
                  </a:txBody>
                  <a:tcPr anchor="ctr">
                    <a:lnL w="10160" cap="flat" cmpd="sng" algn="ctr">
                      <a:solidFill>
                        <a:srgbClr val="C5CFE0"/>
                      </a:solidFill>
                      <a:prstDash val="solid"/>
                      <a:round/>
                      <a:headEnd type="none" w="med" len="med"/>
                      <a:tailEnd type="none" w="med" len="med"/>
                    </a:lnL>
                    <a:lnR w="10160" cap="flat" cmpd="sng" algn="ctr">
                      <a:solidFill>
                        <a:srgbClr val="C5CFE0"/>
                      </a:solidFill>
                      <a:prstDash val="solid"/>
                      <a:round/>
                      <a:headEnd type="none" w="med" len="med"/>
                      <a:tailEnd type="none" w="med" len="med"/>
                    </a:lnR>
                    <a:lnT w="10160" cap="flat" cmpd="sng" algn="ctr">
                      <a:solidFill>
                        <a:srgbClr val="C5CFE0"/>
                      </a:solidFill>
                      <a:prstDash val="solid"/>
                      <a:round/>
                      <a:headEnd type="none" w="med" len="med"/>
                      <a:tailEnd type="none" w="med" len="med"/>
                    </a:lnT>
                    <a:lnB w="10160" cap="flat" cmpd="sng" algn="ctr">
                      <a:solidFill>
                        <a:srgbClr val="C5CFE0"/>
                      </a:solidFill>
                      <a:prstDash val="solid"/>
                      <a:round/>
                      <a:headEnd type="none" w="med" len="med"/>
                      <a:tailEnd type="none" w="med" len="med"/>
                    </a:lnB>
                    <a:solidFill>
                      <a:srgbClr val="0D2B5E"/>
                    </a:solidFill>
                  </a:tcPr>
                </a:tc>
                <a:extLst>
                  <a:ext uri="{0D108BD9-81ED-4DB2-BD59-A6C34878D82A}">
                    <a16:rowId xmlns:a16="http://schemas.microsoft.com/office/drawing/2014/main" val="10000"/>
                  </a:ext>
                </a:extLst>
              </a:tr>
              <a:tr h="1152144">
                <a:tc>
                  <a:txBody>
                    <a:bodyPr/>
                    <a:lstStyle/>
                    <a:p>
                      <a:pPr marL="0" indent="0" algn="just">
                        <a:buNone/>
                      </a:pPr>
                      <a:r>
                        <a:rPr lang="en-US" sz="1800" b="1" dirty="0">
                          <a:solidFill>
                            <a:srgbClr val="0D2B5E"/>
                          </a:solidFill>
                          <a:latin typeface="Cambria" pitchFamily="34" charset="0"/>
                          <a:ea typeface="Cambria" pitchFamily="34" charset="-122"/>
                          <a:cs typeface="Cambria" pitchFamily="34" charset="-120"/>
                        </a:rPr>
                        <a:t>ITC Denial</a:t>
                      </a:r>
                      <a:endParaRPr lang="en-US" sz="1800" dirty="0">
                        <a:latin typeface="Cambria" charset="0"/>
                        <a:ea typeface="Cambria" charset="0"/>
                        <a:cs typeface="Cambria" charset="0"/>
                      </a:endParaRPr>
                    </a:p>
                    <a:p>
                      <a:pPr marL="0" indent="0" algn="just">
                        <a:buNone/>
                      </a:pPr>
                      <a:r>
                        <a:rPr lang="en-US" sz="1800" b="1" dirty="0" smtClean="0">
                          <a:solidFill>
                            <a:srgbClr val="0D2B5E"/>
                          </a:solidFill>
                          <a:latin typeface="Cambria" pitchFamily="34" charset="0"/>
                          <a:ea typeface="Cambria" pitchFamily="34" charset="-122"/>
                          <a:cs typeface="Cambria" pitchFamily="34" charset="-120"/>
                        </a:rPr>
                        <a:t>(Supplier non-existent)</a:t>
                      </a:r>
                      <a:endParaRPr lang="en-US" sz="1800" dirty="0">
                        <a:latin typeface="Cambria" charset="0"/>
                        <a:ea typeface="Cambria" charset="0"/>
                        <a:cs typeface="Cambria" charset="0"/>
                      </a:endParaRPr>
                    </a:p>
                  </a:txBody>
                  <a:tcPr anchor="ctr">
                    <a:lnL w="10160" cap="flat" cmpd="sng" algn="ctr">
                      <a:solidFill>
                        <a:srgbClr val="C5CFE0"/>
                      </a:solidFill>
                      <a:prstDash val="solid"/>
                      <a:round/>
                      <a:headEnd type="none" w="med" len="med"/>
                      <a:tailEnd type="none" w="med" len="med"/>
                    </a:lnL>
                    <a:lnR w="10160" cap="flat" cmpd="sng" algn="ctr">
                      <a:solidFill>
                        <a:srgbClr val="C5CFE0"/>
                      </a:solidFill>
                      <a:prstDash val="solid"/>
                      <a:round/>
                      <a:headEnd type="none" w="med" len="med"/>
                      <a:tailEnd type="none" w="med" len="med"/>
                    </a:lnR>
                    <a:lnT w="10160" cap="flat" cmpd="sng" algn="ctr">
                      <a:solidFill>
                        <a:srgbClr val="C5CFE0"/>
                      </a:solidFill>
                      <a:prstDash val="solid"/>
                      <a:round/>
                      <a:headEnd type="none" w="med" len="med"/>
                      <a:tailEnd type="none" w="med" len="med"/>
                    </a:lnT>
                    <a:lnB w="10160" cap="flat" cmpd="sng" algn="ctr">
                      <a:solidFill>
                        <a:srgbClr val="C5CFE0"/>
                      </a:solidFill>
                      <a:prstDash val="solid"/>
                      <a:round/>
                      <a:headEnd type="none" w="med" len="med"/>
                      <a:tailEnd type="none" w="med" len="med"/>
                    </a:lnB>
                    <a:solidFill>
                      <a:srgbClr val="FFFFFF"/>
                    </a:solidFill>
                  </a:tcPr>
                </a:tc>
                <a:tc>
                  <a:txBody>
                    <a:bodyPr/>
                    <a:lstStyle/>
                    <a:p>
                      <a:pPr marL="0" indent="0" algn="just">
                        <a:buNone/>
                      </a:pPr>
                      <a:r>
                        <a:rPr lang="en-US" sz="1800" dirty="0" smtClean="0">
                          <a:solidFill>
                            <a:srgbClr val="222222"/>
                          </a:solidFill>
                          <a:latin typeface="Calibri" pitchFamily="34" charset="0"/>
                          <a:ea typeface="Calibri" pitchFamily="34" charset="-122"/>
                          <a:cs typeface="Calibri" pitchFamily="34" charset="-120"/>
                        </a:rPr>
                        <a:t>Mr.</a:t>
                      </a:r>
                      <a:r>
                        <a:rPr lang="en-US" sz="1800" baseline="0" dirty="0" smtClean="0">
                          <a:solidFill>
                            <a:srgbClr val="222222"/>
                          </a:solidFill>
                          <a:latin typeface="Calibri" pitchFamily="34" charset="0"/>
                          <a:ea typeface="Calibri" pitchFamily="34" charset="-122"/>
                          <a:cs typeface="Calibri" pitchFamily="34" charset="-120"/>
                        </a:rPr>
                        <a:t> Jolly is a</a:t>
                      </a:r>
                      <a:r>
                        <a:rPr lang="en-US" sz="1800" dirty="0" smtClean="0">
                          <a:solidFill>
                            <a:srgbClr val="222222"/>
                          </a:solidFill>
                          <a:latin typeface="Calibri" pitchFamily="34" charset="0"/>
                          <a:ea typeface="Calibri" pitchFamily="34" charset="-122"/>
                          <a:cs typeface="Calibri" pitchFamily="34" charset="-120"/>
                        </a:rPr>
                        <a:t> </a:t>
                      </a:r>
                      <a:r>
                        <a:rPr lang="en-US" sz="1800" dirty="0">
                          <a:solidFill>
                            <a:srgbClr val="222222"/>
                          </a:solidFill>
                          <a:latin typeface="Calibri" pitchFamily="34" charset="0"/>
                          <a:ea typeface="Calibri" pitchFamily="34" charset="-122"/>
                          <a:cs typeface="Calibri" pitchFamily="34" charset="-120"/>
                        </a:rPr>
                        <a:t>bona fide recipient </a:t>
                      </a:r>
                      <a:r>
                        <a:rPr lang="en-US" sz="1800" dirty="0" smtClean="0">
                          <a:solidFill>
                            <a:srgbClr val="222222"/>
                          </a:solidFill>
                          <a:latin typeface="Calibri" pitchFamily="34" charset="0"/>
                          <a:ea typeface="Calibri" pitchFamily="34" charset="-122"/>
                          <a:cs typeface="Calibri" pitchFamily="34" charset="-120"/>
                        </a:rPr>
                        <a:t>/</a:t>
                      </a:r>
                      <a:r>
                        <a:rPr lang="en-US" sz="1800" baseline="0" dirty="0" smtClean="0">
                          <a:solidFill>
                            <a:srgbClr val="222222"/>
                          </a:solidFill>
                          <a:latin typeface="Calibri" pitchFamily="34" charset="0"/>
                          <a:ea typeface="Calibri" pitchFamily="34" charset="-122"/>
                          <a:cs typeface="Calibri" pitchFamily="34" charset="-120"/>
                        </a:rPr>
                        <a:t> buyer and transaction is not a collusive transaction.</a:t>
                      </a:r>
                      <a:endParaRPr lang="en-US" sz="1800" dirty="0">
                        <a:latin typeface="Calibri" charset="0"/>
                        <a:ea typeface="Calibri" charset="0"/>
                        <a:cs typeface="Calibri" charset="0"/>
                      </a:endParaRPr>
                    </a:p>
                  </a:txBody>
                  <a:tcPr>
                    <a:lnL w="10160" cap="flat" cmpd="sng" algn="ctr">
                      <a:solidFill>
                        <a:srgbClr val="C5CFE0"/>
                      </a:solidFill>
                      <a:prstDash val="solid"/>
                      <a:round/>
                      <a:headEnd type="none" w="med" len="med"/>
                      <a:tailEnd type="none" w="med" len="med"/>
                    </a:lnL>
                    <a:lnR w="10160" cap="flat" cmpd="sng" algn="ctr">
                      <a:solidFill>
                        <a:srgbClr val="C5CFE0"/>
                      </a:solidFill>
                      <a:prstDash val="solid"/>
                      <a:round/>
                      <a:headEnd type="none" w="med" len="med"/>
                      <a:tailEnd type="none" w="med" len="med"/>
                    </a:lnR>
                    <a:lnT w="10160" cap="flat" cmpd="sng" algn="ctr">
                      <a:solidFill>
                        <a:srgbClr val="C5CFE0"/>
                      </a:solidFill>
                      <a:prstDash val="solid"/>
                      <a:round/>
                      <a:headEnd type="none" w="med" len="med"/>
                      <a:tailEnd type="none" w="med" len="med"/>
                    </a:lnT>
                    <a:lnB w="10160" cap="flat" cmpd="sng" algn="ctr">
                      <a:solidFill>
                        <a:srgbClr val="C5CFE0"/>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1152144">
                <a:tc>
                  <a:txBody>
                    <a:bodyPr/>
                    <a:lstStyle/>
                    <a:p>
                      <a:pPr marL="0" indent="0" algn="just">
                        <a:buNone/>
                      </a:pPr>
                      <a:r>
                        <a:rPr lang="en-US" sz="1800" b="1" dirty="0">
                          <a:solidFill>
                            <a:srgbClr val="0D2B5E"/>
                          </a:solidFill>
                          <a:latin typeface="Cambria" pitchFamily="34" charset="0"/>
                          <a:ea typeface="Cambria" pitchFamily="34" charset="-122"/>
                          <a:cs typeface="Cambria" pitchFamily="34" charset="-120"/>
                        </a:rPr>
                        <a:t>Impossibility of</a:t>
                      </a:r>
                      <a:endParaRPr lang="en-US" sz="1800" dirty="0">
                        <a:latin typeface="Cambria" charset="0"/>
                        <a:ea typeface="Cambria" charset="0"/>
                        <a:cs typeface="Cambria" charset="0"/>
                      </a:endParaRPr>
                    </a:p>
                    <a:p>
                      <a:pPr marL="0" indent="0" algn="just">
                        <a:buNone/>
                      </a:pPr>
                      <a:r>
                        <a:rPr lang="en-US" sz="1800" b="1" dirty="0">
                          <a:solidFill>
                            <a:srgbClr val="0D2B5E"/>
                          </a:solidFill>
                          <a:latin typeface="Cambria" pitchFamily="34" charset="0"/>
                          <a:ea typeface="Cambria" pitchFamily="34" charset="-122"/>
                          <a:cs typeface="Cambria" pitchFamily="34" charset="-120"/>
                        </a:rPr>
                        <a:t>Sec 16(2)(c) Compliance</a:t>
                      </a:r>
                      <a:endParaRPr lang="en-US" sz="1800" dirty="0">
                        <a:latin typeface="Cambria" charset="0"/>
                        <a:ea typeface="Cambria" charset="0"/>
                        <a:cs typeface="Cambria" charset="0"/>
                      </a:endParaRPr>
                    </a:p>
                  </a:txBody>
                  <a:tcPr anchor="ctr">
                    <a:lnL w="10160" cap="flat" cmpd="sng" algn="ctr">
                      <a:solidFill>
                        <a:srgbClr val="C5CFE0"/>
                      </a:solidFill>
                      <a:prstDash val="solid"/>
                      <a:round/>
                      <a:headEnd type="none" w="med" len="med"/>
                      <a:tailEnd type="none" w="med" len="med"/>
                    </a:lnL>
                    <a:lnR w="10160" cap="flat" cmpd="sng" algn="ctr">
                      <a:solidFill>
                        <a:srgbClr val="C5CFE0"/>
                      </a:solidFill>
                      <a:prstDash val="solid"/>
                      <a:round/>
                      <a:headEnd type="none" w="med" len="med"/>
                      <a:tailEnd type="none" w="med" len="med"/>
                    </a:lnR>
                    <a:lnT w="10160" cap="flat" cmpd="sng" algn="ctr">
                      <a:solidFill>
                        <a:srgbClr val="C5CFE0"/>
                      </a:solidFill>
                      <a:prstDash val="solid"/>
                      <a:round/>
                      <a:headEnd type="none" w="med" len="med"/>
                      <a:tailEnd type="none" w="med" len="med"/>
                    </a:lnT>
                    <a:lnB w="10160" cap="flat" cmpd="sng" algn="ctr">
                      <a:solidFill>
                        <a:srgbClr val="C5CFE0"/>
                      </a:solidFill>
                      <a:prstDash val="solid"/>
                      <a:round/>
                      <a:headEnd type="none" w="med" len="med"/>
                      <a:tailEnd type="none" w="med" len="med"/>
                    </a:lnB>
                    <a:solidFill>
                      <a:srgbClr val="E8EDF5"/>
                    </a:solidFill>
                  </a:tcPr>
                </a:tc>
                <a:tc>
                  <a:txBody>
                    <a:bodyPr/>
                    <a:lstStyle/>
                    <a:p>
                      <a:pPr marL="0" indent="0" algn="just">
                        <a:buNone/>
                      </a:pPr>
                      <a:r>
                        <a:rPr lang="en-US" sz="1800" dirty="0">
                          <a:solidFill>
                            <a:srgbClr val="222222"/>
                          </a:solidFill>
                          <a:latin typeface="Calibri" pitchFamily="34" charset="0"/>
                          <a:ea typeface="Calibri" pitchFamily="34" charset="-122"/>
                          <a:cs typeface="Calibri" pitchFamily="34" charset="-120"/>
                        </a:rPr>
                        <a:t>Section 16(2)(c) cannot impose an impossible obligation (lex non cogit ad impossibilia) on a recipient who has no statutory control over a supplier's internal tax ledgers or return filing.</a:t>
                      </a:r>
                      <a:endParaRPr lang="en-US" sz="1800" dirty="0">
                        <a:latin typeface="Calibri" charset="0"/>
                        <a:ea typeface="Calibri" charset="0"/>
                        <a:cs typeface="Calibri" charset="0"/>
                      </a:endParaRPr>
                    </a:p>
                  </a:txBody>
                  <a:tcPr>
                    <a:lnL w="10160" cap="flat" cmpd="sng" algn="ctr">
                      <a:solidFill>
                        <a:srgbClr val="C5CFE0"/>
                      </a:solidFill>
                      <a:prstDash val="solid"/>
                      <a:round/>
                      <a:headEnd type="none" w="med" len="med"/>
                      <a:tailEnd type="none" w="med" len="med"/>
                    </a:lnL>
                    <a:lnR w="10160" cap="flat" cmpd="sng" algn="ctr">
                      <a:solidFill>
                        <a:srgbClr val="C5CFE0"/>
                      </a:solidFill>
                      <a:prstDash val="solid"/>
                      <a:round/>
                      <a:headEnd type="none" w="med" len="med"/>
                      <a:tailEnd type="none" w="med" len="med"/>
                    </a:lnR>
                    <a:lnT w="10160" cap="flat" cmpd="sng" algn="ctr">
                      <a:solidFill>
                        <a:srgbClr val="C5CFE0"/>
                      </a:solidFill>
                      <a:prstDash val="solid"/>
                      <a:round/>
                      <a:headEnd type="none" w="med" len="med"/>
                      <a:tailEnd type="none" w="med" len="med"/>
                    </a:lnT>
                    <a:lnB w="10160" cap="flat" cmpd="sng" algn="ctr">
                      <a:solidFill>
                        <a:srgbClr val="C5CFE0"/>
                      </a:solidFill>
                      <a:prstDash val="solid"/>
                      <a:round/>
                      <a:headEnd type="none" w="med" len="med"/>
                      <a:tailEnd type="none" w="med" len="med"/>
                    </a:lnB>
                    <a:solidFill>
                      <a:srgbClr val="E8EDF5"/>
                    </a:solidFill>
                  </a:tcPr>
                </a:tc>
                <a:extLst>
                  <a:ext uri="{0D108BD9-81ED-4DB2-BD59-A6C34878D82A}">
                    <a16:rowId xmlns:a16="http://schemas.microsoft.com/office/drawing/2014/main" val="10002"/>
                  </a:ext>
                </a:extLst>
              </a:tr>
              <a:tr h="1152144">
                <a:tc>
                  <a:txBody>
                    <a:bodyPr/>
                    <a:lstStyle/>
                    <a:p>
                      <a:pPr marL="0" indent="0" algn="just">
                        <a:buNone/>
                      </a:pPr>
                      <a:r>
                        <a:rPr lang="en-US" sz="1800" b="1" dirty="0" smtClean="0">
                          <a:solidFill>
                            <a:srgbClr val="0D2B5E"/>
                          </a:solidFill>
                          <a:latin typeface="Cambria" pitchFamily="34" charset="0"/>
                          <a:ea typeface="Cambria" pitchFamily="34" charset="-122"/>
                          <a:cs typeface="Cambria" pitchFamily="34" charset="-120"/>
                        </a:rPr>
                        <a:t>Travelling beyond scope of SCN</a:t>
                      </a:r>
                      <a:endParaRPr lang="en-US" sz="1800" dirty="0">
                        <a:latin typeface="Cambria" charset="0"/>
                        <a:ea typeface="Cambria" charset="0"/>
                        <a:cs typeface="Cambria" charset="0"/>
                      </a:endParaRPr>
                    </a:p>
                  </a:txBody>
                  <a:tcPr anchor="ctr">
                    <a:lnL w="10160" cap="flat" cmpd="sng" algn="ctr">
                      <a:solidFill>
                        <a:srgbClr val="C5CFE0"/>
                      </a:solidFill>
                      <a:prstDash val="solid"/>
                      <a:round/>
                      <a:headEnd type="none" w="med" len="med"/>
                      <a:tailEnd type="none" w="med" len="med"/>
                    </a:lnL>
                    <a:lnR w="10160" cap="flat" cmpd="sng" algn="ctr">
                      <a:solidFill>
                        <a:srgbClr val="C5CFE0"/>
                      </a:solidFill>
                      <a:prstDash val="solid"/>
                      <a:round/>
                      <a:headEnd type="none" w="med" len="med"/>
                      <a:tailEnd type="none" w="med" len="med"/>
                    </a:lnR>
                    <a:lnT w="10160" cap="flat" cmpd="sng" algn="ctr">
                      <a:solidFill>
                        <a:srgbClr val="C5CFE0"/>
                      </a:solidFill>
                      <a:prstDash val="solid"/>
                      <a:round/>
                      <a:headEnd type="none" w="med" len="med"/>
                      <a:tailEnd type="none" w="med" len="med"/>
                    </a:lnT>
                    <a:lnB w="10160" cap="flat" cmpd="sng" algn="ctr">
                      <a:solidFill>
                        <a:srgbClr val="C5CFE0"/>
                      </a:solidFill>
                      <a:prstDash val="solid"/>
                      <a:round/>
                      <a:headEnd type="none" w="med" len="med"/>
                      <a:tailEnd type="none" w="med" len="med"/>
                    </a:lnB>
                    <a:solidFill>
                      <a:srgbClr val="FFFFFF"/>
                    </a:solidFill>
                  </a:tcPr>
                </a:tc>
                <a:tc>
                  <a:txBody>
                    <a:bodyPr/>
                    <a:lstStyle/>
                    <a:p>
                      <a:pPr marL="0" indent="0" algn="just">
                        <a:buNone/>
                      </a:pPr>
                      <a:r>
                        <a:rPr lang="en-US" sz="1800" dirty="0">
                          <a:solidFill>
                            <a:srgbClr val="222222"/>
                          </a:solidFill>
                          <a:latin typeface="Calibri" pitchFamily="34" charset="0"/>
                          <a:ea typeface="Calibri" pitchFamily="34" charset="-122"/>
                          <a:cs typeface="Calibri" pitchFamily="34" charset="-120"/>
                        </a:rPr>
                        <a:t>An Appellate Authority acts without jurisdiction if it sustains a demand by introducing a new legal foundation (e.g., Section 16(2)(c)) entirely absent from the original Show Cause Notice.</a:t>
                      </a:r>
                      <a:endParaRPr lang="en-US" sz="1800" dirty="0">
                        <a:latin typeface="Calibri" charset="0"/>
                        <a:ea typeface="Calibri" charset="0"/>
                        <a:cs typeface="Calibri" charset="0"/>
                      </a:endParaRPr>
                    </a:p>
                  </a:txBody>
                  <a:tcPr>
                    <a:lnL w="10160" cap="flat" cmpd="sng" algn="ctr">
                      <a:solidFill>
                        <a:srgbClr val="C5CFE0"/>
                      </a:solidFill>
                      <a:prstDash val="solid"/>
                      <a:round/>
                      <a:headEnd type="none" w="med" len="med"/>
                      <a:tailEnd type="none" w="med" len="med"/>
                    </a:lnL>
                    <a:lnR w="10160" cap="flat" cmpd="sng" algn="ctr">
                      <a:solidFill>
                        <a:srgbClr val="C5CFE0"/>
                      </a:solidFill>
                      <a:prstDash val="solid"/>
                      <a:round/>
                      <a:headEnd type="none" w="med" len="med"/>
                      <a:tailEnd type="none" w="med" len="med"/>
                    </a:lnR>
                    <a:lnT w="10160" cap="flat" cmpd="sng" algn="ctr">
                      <a:solidFill>
                        <a:srgbClr val="C5CFE0"/>
                      </a:solidFill>
                      <a:prstDash val="solid"/>
                      <a:round/>
                      <a:headEnd type="none" w="med" len="med"/>
                      <a:tailEnd type="none" w="med" len="med"/>
                    </a:lnT>
                    <a:lnB w="10160" cap="flat" cmpd="sng" algn="ctr">
                      <a:solidFill>
                        <a:srgbClr val="C5CFE0"/>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1152144">
                <a:tc>
                  <a:txBody>
                    <a:bodyPr/>
                    <a:lstStyle/>
                    <a:p>
                      <a:pPr marL="0" marR="0" indent="0" algn="just" defTabSz="1219170" rtl="0" eaLnBrk="1" fontAlgn="auto" latinLnBrk="0" hangingPunct="1">
                        <a:lnSpc>
                          <a:spcPct val="100000"/>
                        </a:lnSpc>
                        <a:spcBef>
                          <a:spcPts val="0"/>
                        </a:spcBef>
                        <a:spcAft>
                          <a:spcPts val="0"/>
                        </a:spcAft>
                        <a:buClrTx/>
                        <a:buSzTx/>
                        <a:buFontTx/>
                        <a:buNone/>
                        <a:tabLst/>
                        <a:defRPr/>
                      </a:pPr>
                      <a:r>
                        <a:rPr lang="en-US" sz="1800" b="1" dirty="0" smtClean="0">
                          <a:solidFill>
                            <a:srgbClr val="0D2B5E"/>
                          </a:solidFill>
                          <a:latin typeface="Cambria" pitchFamily="34" charset="0"/>
                          <a:ea typeface="Cambria" pitchFamily="34" charset="-122"/>
                          <a:cs typeface="Cambria" pitchFamily="34" charset="-120"/>
                        </a:rPr>
                        <a:t>Failure</a:t>
                      </a:r>
                      <a:r>
                        <a:rPr lang="en-US" sz="1800" b="1" baseline="0" dirty="0" smtClean="0">
                          <a:solidFill>
                            <a:srgbClr val="0D2B5E"/>
                          </a:solidFill>
                          <a:latin typeface="Cambria" pitchFamily="34" charset="0"/>
                          <a:ea typeface="Cambria" pitchFamily="34" charset="-122"/>
                          <a:cs typeface="Cambria" pitchFamily="34" charset="-120"/>
                        </a:rPr>
                        <a:t> of Revenue for taking appropriate steps</a:t>
                      </a:r>
                      <a:endParaRPr lang="en-US" sz="1800" dirty="0" smtClean="0">
                        <a:latin typeface="Cambria" charset="0"/>
                        <a:ea typeface="Cambria" charset="0"/>
                        <a:cs typeface="Cambria" charset="0"/>
                      </a:endParaRPr>
                    </a:p>
                    <a:p>
                      <a:pPr marL="0" indent="0" algn="just">
                        <a:buNone/>
                      </a:pPr>
                      <a:endParaRPr lang="en-US" sz="1800" dirty="0">
                        <a:latin typeface="Cambria" charset="0"/>
                        <a:ea typeface="Cambria" charset="0"/>
                        <a:cs typeface="Cambria" charset="0"/>
                      </a:endParaRPr>
                    </a:p>
                  </a:txBody>
                  <a:tcPr anchor="ctr">
                    <a:lnL w="10160" cap="flat" cmpd="sng" algn="ctr">
                      <a:solidFill>
                        <a:srgbClr val="C5CFE0"/>
                      </a:solidFill>
                      <a:prstDash val="solid"/>
                      <a:round/>
                      <a:headEnd type="none" w="med" len="med"/>
                      <a:tailEnd type="none" w="med" len="med"/>
                    </a:lnL>
                    <a:lnR w="10160" cap="flat" cmpd="sng" algn="ctr">
                      <a:solidFill>
                        <a:srgbClr val="C5CFE0"/>
                      </a:solidFill>
                      <a:prstDash val="solid"/>
                      <a:round/>
                      <a:headEnd type="none" w="med" len="med"/>
                      <a:tailEnd type="none" w="med" len="med"/>
                    </a:lnR>
                    <a:lnT w="10160" cap="flat" cmpd="sng" algn="ctr">
                      <a:solidFill>
                        <a:srgbClr val="C5CFE0"/>
                      </a:solidFill>
                      <a:prstDash val="solid"/>
                      <a:round/>
                      <a:headEnd type="none" w="med" len="med"/>
                      <a:tailEnd type="none" w="med" len="med"/>
                    </a:lnT>
                    <a:lnB w="10160" cap="flat" cmpd="sng" algn="ctr">
                      <a:solidFill>
                        <a:srgbClr val="C5CFE0"/>
                      </a:solidFill>
                      <a:prstDash val="solid"/>
                      <a:round/>
                      <a:headEnd type="none" w="med" len="med"/>
                      <a:tailEnd type="none" w="med" len="med"/>
                    </a:lnB>
                    <a:solidFill>
                      <a:srgbClr val="FFFFFF"/>
                    </a:solidFill>
                  </a:tcPr>
                </a:tc>
                <a:tc>
                  <a:txBody>
                    <a:bodyPr/>
                    <a:lstStyle/>
                    <a:p>
                      <a:pPr marL="0" indent="0" algn="just">
                        <a:buNone/>
                      </a:pPr>
                      <a:r>
                        <a:rPr lang="en-IN" sz="1800" dirty="0" smtClean="0">
                          <a:latin typeface="Calibri" charset="0"/>
                          <a:ea typeface="Calibri" charset="0"/>
                          <a:cs typeface="Calibri" charset="0"/>
                        </a:rPr>
                        <a:t>Revenue has failed to take appropriate steps and in case steps are taken, Revenue has failed to bring them on record and in case brought on record, Revenue has failed to justify plausible reasons for its efficacy and due to which the right of re-credit of the Appellant is compromised.</a:t>
                      </a:r>
                      <a:endParaRPr lang="en-US" sz="1800" dirty="0">
                        <a:latin typeface="Calibri" charset="0"/>
                        <a:ea typeface="Calibri" charset="0"/>
                        <a:cs typeface="Calibri" charset="0"/>
                      </a:endParaRPr>
                    </a:p>
                  </a:txBody>
                  <a:tcPr>
                    <a:lnL w="10160" cap="flat" cmpd="sng" algn="ctr">
                      <a:solidFill>
                        <a:srgbClr val="C5CFE0"/>
                      </a:solidFill>
                      <a:prstDash val="solid"/>
                      <a:round/>
                      <a:headEnd type="none" w="med" len="med"/>
                      <a:tailEnd type="none" w="med" len="med"/>
                    </a:lnL>
                    <a:lnR w="10160" cap="flat" cmpd="sng" algn="ctr">
                      <a:solidFill>
                        <a:srgbClr val="C5CFE0"/>
                      </a:solidFill>
                      <a:prstDash val="solid"/>
                      <a:round/>
                      <a:headEnd type="none" w="med" len="med"/>
                      <a:tailEnd type="none" w="med" len="med"/>
                    </a:lnR>
                    <a:lnT w="10160" cap="flat" cmpd="sng" algn="ctr">
                      <a:solidFill>
                        <a:srgbClr val="C5CFE0"/>
                      </a:solidFill>
                      <a:prstDash val="solid"/>
                      <a:round/>
                      <a:headEnd type="none" w="med" len="med"/>
                      <a:tailEnd type="none" w="med" len="med"/>
                    </a:lnT>
                    <a:lnB w="10160" cap="flat" cmpd="sng" algn="ctr">
                      <a:solidFill>
                        <a:srgbClr val="C5CFE0"/>
                      </a:solidFill>
                      <a:prstDash val="solid"/>
                      <a:round/>
                      <a:headEnd type="none" w="med" len="med"/>
                      <a:tailEnd type="none" w="med" len="med"/>
                    </a:lnB>
                    <a:solidFill>
                      <a:srgbClr val="FFFFFF"/>
                    </a:solidFill>
                  </a:tcPr>
                </a:tc>
                <a:extLst>
                  <a:ext uri="{0D108BD9-81ED-4DB2-BD59-A6C34878D82A}">
                    <a16:rowId xmlns:a16="http://schemas.microsoft.com/office/drawing/2014/main" val="4005862056"/>
                  </a:ext>
                </a:extLst>
              </a:tr>
            </a:tbl>
          </a:graphicData>
        </a:graphic>
      </p:graphicFrame>
      <p:sp>
        <p:nvSpPr>
          <p:cNvPr id="7" name="Text 4"/>
          <p:cNvSpPr/>
          <p:nvPr/>
        </p:nvSpPr>
        <p:spPr>
          <a:xfrm>
            <a:off x="0" y="6583680"/>
            <a:ext cx="12161520" cy="274320"/>
          </a:xfrm>
          <a:prstGeom prst="rect">
            <a:avLst/>
          </a:prstGeom>
          <a:noFill/>
          <a:ln/>
        </p:spPr>
        <p:txBody>
          <a:bodyPr wrap="square" lIns="0" tIns="0" rIns="0" bIns="0" rtlCol="0" anchor="ctr"/>
          <a:lstStyle/>
          <a:p>
            <a:pPr marL="0" indent="0" algn="ctr">
              <a:buNone/>
            </a:pPr>
            <a:r>
              <a:rPr lang="en-US" sz="900" dirty="0">
                <a:solidFill>
                  <a:srgbClr val="AAAAAA"/>
                </a:solidFill>
                <a:latin typeface="Calibri" pitchFamily="34" charset="0"/>
                <a:ea typeface="Calibri" pitchFamily="34" charset="-122"/>
                <a:cs typeface="Calibri" pitchFamily="34" charset="-120"/>
              </a:rPr>
              <a:t>GST Appellate Tribunal  |  Legal Grounds Compendium</a:t>
            </a:r>
            <a:endParaRPr lang="en-US" sz="900" dirty="0"/>
          </a:p>
        </p:txBody>
      </p:sp>
    </p:spTree>
    <p:extLst>
      <p:ext uri="{BB962C8B-B14F-4D97-AF65-F5344CB8AC3E}">
        <p14:creationId xmlns:p14="http://schemas.microsoft.com/office/powerpoint/2010/main" val="159319505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0B1F3A"/>
          </a:solidFill>
          <a:ln w="12700">
            <a:solidFill>
              <a:srgbClr val="0B1F3A"/>
            </a:solidFill>
            <a:prstDash val="solid"/>
          </a:ln>
        </p:spPr>
        <p:txBody>
          <a:bodyPr/>
          <a:lstStyle/>
          <a:p>
            <a:endParaRPr/>
          </a:p>
        </p:txBody>
      </p:sp>
      <p:sp>
        <p:nvSpPr>
          <p:cNvPr id="3" name="Shape 1"/>
          <p:cNvSpPr/>
          <p:nvPr/>
        </p:nvSpPr>
        <p:spPr>
          <a:xfrm>
            <a:off x="10698480" y="0"/>
            <a:ext cx="73152" cy="6858000"/>
          </a:xfrm>
          <a:prstGeom prst="rect">
            <a:avLst/>
          </a:prstGeom>
          <a:solidFill>
            <a:srgbClr val="C98A17">
              <a:alpha val="75000"/>
            </a:srgbClr>
          </a:solidFill>
          <a:ln w="12700">
            <a:solidFill>
              <a:srgbClr val="C98A17">
                <a:alpha val="0"/>
              </a:srgbClr>
            </a:solidFill>
            <a:prstDash val="solid"/>
          </a:ln>
        </p:spPr>
        <p:txBody>
          <a:bodyPr/>
          <a:lstStyle/>
          <a:p>
            <a:endParaRPr/>
          </a:p>
        </p:txBody>
      </p:sp>
      <p:sp>
        <p:nvSpPr>
          <p:cNvPr id="4" name="Text 2"/>
          <p:cNvSpPr/>
          <p:nvPr/>
        </p:nvSpPr>
        <p:spPr>
          <a:xfrm>
            <a:off x="731520" y="1965960"/>
            <a:ext cx="2743200" cy="320040"/>
          </a:xfrm>
          <a:prstGeom prst="rect">
            <a:avLst/>
          </a:prstGeom>
          <a:noFill/>
          <a:ln/>
        </p:spPr>
        <p:txBody>
          <a:bodyPr wrap="square" lIns="0" tIns="0" rIns="0" bIns="0" rtlCol="0" anchor="ctr"/>
          <a:lstStyle/>
          <a:p>
            <a:pPr marL="0" indent="0">
              <a:buNone/>
            </a:pPr>
            <a:endParaRPr lang="en-US" sz="1800" dirty="0"/>
          </a:p>
        </p:txBody>
      </p:sp>
      <p:sp>
        <p:nvSpPr>
          <p:cNvPr id="5" name="Text 3"/>
          <p:cNvSpPr/>
          <p:nvPr/>
        </p:nvSpPr>
        <p:spPr>
          <a:xfrm>
            <a:off x="896112" y="3285744"/>
            <a:ext cx="9875520" cy="713232"/>
          </a:xfrm>
          <a:prstGeom prst="rect">
            <a:avLst/>
          </a:prstGeom>
          <a:noFill/>
          <a:ln/>
        </p:spPr>
        <p:txBody>
          <a:bodyPr wrap="square" lIns="0" tIns="0" rIns="0" bIns="0" rtlCol="0" anchor="ctr">
            <a:noAutofit/>
          </a:bodyPr>
          <a:lstStyle/>
          <a:p>
            <a:pPr marL="0" indent="0">
              <a:buNone/>
            </a:pPr>
            <a:r>
              <a:rPr lang="en-US" sz="8000" b="1" dirty="0" smtClean="0">
                <a:solidFill>
                  <a:srgbClr val="FFFFFF"/>
                </a:solidFill>
              </a:rPr>
              <a:t>INTRODUCTION</a:t>
            </a:r>
            <a:endParaRPr lang="en-US" sz="8000" dirty="0"/>
          </a:p>
        </p:txBody>
      </p:sp>
      <p:sp>
        <p:nvSpPr>
          <p:cNvPr id="7" name="Text 5"/>
          <p:cNvSpPr/>
          <p:nvPr/>
        </p:nvSpPr>
        <p:spPr>
          <a:xfrm>
            <a:off x="11384280" y="6446520"/>
            <a:ext cx="274320" cy="137160"/>
          </a:xfrm>
          <a:prstGeom prst="rect">
            <a:avLst/>
          </a:prstGeom>
          <a:noFill/>
          <a:ln/>
        </p:spPr>
        <p:txBody>
          <a:bodyPr wrap="square" lIns="0" tIns="0" rIns="0" bIns="0" rtlCol="0" anchor="ctr"/>
          <a:lstStyle/>
          <a:p>
            <a:r>
              <a:t>26</a:t>
            </a:r>
          </a:p>
        </p:txBody>
      </p:sp>
      <p:sp>
        <p:nvSpPr>
          <p:cNvPr id="8" name="Rectangle 7"/>
          <p:cNvSpPr/>
          <p:nvPr/>
        </p:nvSpPr>
        <p:spPr>
          <a:xfrm>
            <a:off x="320040" y="6446520"/>
            <a:ext cx="11521440" cy="18288"/>
          </a:xfrm>
          <a:prstGeom prst="rect">
            <a:avLst/>
          </a:prstGeom>
          <a:solidFill>
            <a:srgbClr val="E1E8F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9" name="TextBox 8"/>
          <p:cNvSpPr txBox="1"/>
          <p:nvPr/>
        </p:nvSpPr>
        <p:spPr>
          <a:xfrm>
            <a:off x="411480" y="6473952"/>
            <a:ext cx="6583680" cy="164592"/>
          </a:xfrm>
          <a:prstGeom prst="rect">
            <a:avLst/>
          </a:prstGeom>
          <a:noFill/>
        </p:spPr>
        <p:txBody>
          <a:bodyPr wrap="none">
            <a:spAutoFit/>
          </a:bodyPr>
          <a:lstStyle/>
          <a:p>
            <a:r>
              <a:rPr sz="750">
                <a:solidFill>
                  <a:srgbClr val="576378"/>
                </a:solidFill>
                <a:latin typeface="Aptos"/>
              </a:rPr>
              <a:t>Updated edition • Includes GSTAT Committee MoM dated 10.06.2026</a:t>
            </a:r>
          </a:p>
        </p:txBody>
      </p:sp>
      <p:sp>
        <p:nvSpPr>
          <p:cNvPr id="10" name="Rectangle 9"/>
          <p:cNvSpPr/>
          <p:nvPr/>
        </p:nvSpPr>
        <p:spPr>
          <a:xfrm>
            <a:off x="11155680" y="6419088"/>
            <a:ext cx="502920" cy="219456"/>
          </a:xfrm>
          <a:prstGeom prst="rect">
            <a:avLst/>
          </a:prstGeom>
          <a:solidFill>
            <a:srgbClr val="FFFFFF"/>
          </a:solidFill>
          <a:ln>
            <a:solidFill>
              <a:srgbClr val="FFFFFF"/>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endParaRPr/>
          </a:p>
        </p:txBody>
      </p:sp>
      <p:sp>
        <p:nvSpPr>
          <p:cNvPr id="11" name="Shape 0"/>
          <p:cNvSpPr/>
          <p:nvPr/>
        </p:nvSpPr>
        <p:spPr>
          <a:xfrm>
            <a:off x="0" y="0"/>
            <a:ext cx="609600" cy="6858000"/>
          </a:xfrm>
          <a:prstGeom prst="rect">
            <a:avLst/>
          </a:prstGeom>
          <a:solidFill>
            <a:srgbClr val="C9A84C"/>
          </a:solidFill>
          <a:ln w="12700">
            <a:solidFill>
              <a:srgbClr val="C9A84C"/>
            </a:solidFill>
            <a:prstDash val="solid"/>
          </a:ln>
        </p:spPr>
      </p:sp>
      <p:sp>
        <p:nvSpPr>
          <p:cNvPr id="12" name="Shape 1"/>
          <p:cNvSpPr/>
          <p:nvPr/>
        </p:nvSpPr>
        <p:spPr>
          <a:xfrm>
            <a:off x="0" y="4998720"/>
            <a:ext cx="12192000" cy="1859280"/>
          </a:xfrm>
          <a:prstGeom prst="rect">
            <a:avLst/>
          </a:prstGeom>
          <a:solidFill>
            <a:srgbClr val="0D1F3C"/>
          </a:solidFill>
          <a:ln w="12700">
            <a:solidFill>
              <a:srgbClr val="0D1F3C"/>
            </a:solidFill>
            <a:prstDash val="solid"/>
          </a:ln>
        </p:spPr>
      </p:sp>
      <p:sp>
        <p:nvSpPr>
          <p:cNvPr id="13" name="Text 4"/>
          <p:cNvSpPr/>
          <p:nvPr/>
        </p:nvSpPr>
        <p:spPr>
          <a:xfrm>
            <a:off x="344714" y="5559552"/>
            <a:ext cx="8778240" cy="320040"/>
          </a:xfrm>
          <a:prstGeom prst="rect">
            <a:avLst/>
          </a:prstGeom>
          <a:noFill/>
          <a:ln/>
        </p:spPr>
        <p:txBody>
          <a:bodyPr wrap="square" lIns="0" tIns="0" rIns="0" bIns="0" rtlCol="0" anchor="ctr">
            <a:noAutofit/>
          </a:bodyPr>
          <a:lstStyle/>
          <a:p>
            <a:r>
              <a:rPr lang="en-US" sz="3600" dirty="0" smtClean="0">
                <a:solidFill>
                  <a:srgbClr val="D0D5DD"/>
                </a:solidFill>
              </a:rPr>
              <a:t>GST Litigation Ecosystem | Why GSTAT Matters</a:t>
            </a:r>
          </a:p>
        </p:txBody>
      </p:sp>
    </p:spTree>
    <p:extLst>
      <p:ext uri="{BB962C8B-B14F-4D97-AF65-F5344CB8AC3E}">
        <p14:creationId xmlns:p14="http://schemas.microsoft.com/office/powerpoint/2010/main" val="2677593028"/>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12161520" cy="164592"/>
          </a:xfrm>
          <a:prstGeom prst="rect">
            <a:avLst/>
          </a:prstGeom>
          <a:solidFill>
            <a:srgbClr val="C9A84C"/>
          </a:solidFill>
          <a:ln w="12700">
            <a:solidFill>
              <a:srgbClr val="C9A84C"/>
            </a:solidFill>
            <a:prstDash val="solid"/>
          </a:ln>
        </p:spPr>
      </p:sp>
      <p:sp>
        <p:nvSpPr>
          <p:cNvPr id="3" name="Shape 1"/>
          <p:cNvSpPr/>
          <p:nvPr/>
        </p:nvSpPr>
        <p:spPr>
          <a:xfrm>
            <a:off x="0" y="164592"/>
            <a:ext cx="12161520" cy="658368"/>
          </a:xfrm>
          <a:prstGeom prst="rect">
            <a:avLst/>
          </a:prstGeom>
          <a:solidFill>
            <a:srgbClr val="0D2B5E"/>
          </a:solidFill>
          <a:ln w="12700">
            <a:solidFill>
              <a:srgbClr val="0D2B5E"/>
            </a:solidFill>
            <a:prstDash val="solid"/>
          </a:ln>
        </p:spPr>
      </p:sp>
      <p:sp>
        <p:nvSpPr>
          <p:cNvPr id="4" name="Text 2"/>
          <p:cNvSpPr/>
          <p:nvPr/>
        </p:nvSpPr>
        <p:spPr>
          <a:xfrm>
            <a:off x="274320" y="182880"/>
            <a:ext cx="11612880" cy="603504"/>
          </a:xfrm>
          <a:prstGeom prst="rect">
            <a:avLst/>
          </a:prstGeom>
          <a:noFill/>
          <a:ln/>
        </p:spPr>
        <p:txBody>
          <a:bodyPr wrap="square" lIns="0" tIns="0" rIns="0" bIns="0" rtlCol="0" anchor="ctr"/>
          <a:lstStyle/>
          <a:p>
            <a:pPr marL="0" indent="0" algn="l">
              <a:buNone/>
            </a:pPr>
            <a:r>
              <a:rPr lang="en-US" sz="2400" b="1" dirty="0">
                <a:solidFill>
                  <a:srgbClr val="FFFFFF"/>
                </a:solidFill>
                <a:latin typeface="Cambria" pitchFamily="34" charset="0"/>
                <a:ea typeface="Cambria" pitchFamily="34" charset="-122"/>
                <a:cs typeface="Cambria" pitchFamily="34" charset="-120"/>
              </a:rPr>
              <a:t>Core Legal Grounds for GSTAT </a:t>
            </a:r>
            <a:r>
              <a:rPr lang="en-US" sz="2400" b="1" dirty="0" smtClean="0">
                <a:solidFill>
                  <a:srgbClr val="FFFFFF"/>
                </a:solidFill>
                <a:latin typeface="Cambria" pitchFamily="34" charset="0"/>
                <a:ea typeface="Cambria" pitchFamily="34" charset="-122"/>
                <a:cs typeface="Cambria" pitchFamily="34" charset="-120"/>
              </a:rPr>
              <a:t>Appeals</a:t>
            </a:r>
            <a:endParaRPr lang="en-US" sz="2400" dirty="0"/>
          </a:p>
        </p:txBody>
      </p:sp>
      <p:sp>
        <p:nvSpPr>
          <p:cNvPr id="5" name="Shape 3"/>
          <p:cNvSpPr/>
          <p:nvPr/>
        </p:nvSpPr>
        <p:spPr>
          <a:xfrm>
            <a:off x="0" y="822960"/>
            <a:ext cx="12161520" cy="50292"/>
          </a:xfrm>
          <a:prstGeom prst="rect">
            <a:avLst/>
          </a:prstGeom>
          <a:solidFill>
            <a:srgbClr val="C9A84C"/>
          </a:solidFill>
          <a:ln w="12700">
            <a:solidFill>
              <a:srgbClr val="C9A84C"/>
            </a:solidFill>
            <a:prstDash val="solid"/>
          </a:ln>
        </p:spPr>
      </p:sp>
      <p:graphicFrame>
        <p:nvGraphicFramePr>
          <p:cNvPr id="6" name="Table 0"/>
          <p:cNvGraphicFramePr>
            <a:graphicFrameLocks noGrp="1"/>
          </p:cNvGraphicFramePr>
          <p:nvPr>
            <p:extLst>
              <p:ext uri="{D42A27DB-BD31-4B8C-83A1-F6EECF244321}">
                <p14:modId xmlns:p14="http://schemas.microsoft.com/office/powerpoint/2010/main" val="2044339827"/>
              </p:ext>
            </p:extLst>
          </p:nvPr>
        </p:nvGraphicFramePr>
        <p:xfrm>
          <a:off x="274320" y="914400"/>
          <a:ext cx="11612880" cy="5713911"/>
        </p:xfrm>
        <a:graphic>
          <a:graphicData uri="http://schemas.openxmlformats.org/drawingml/2006/table">
            <a:tbl>
              <a:tblPr/>
              <a:tblGrid>
                <a:gridCol w="2926080">
                  <a:extLst>
                    <a:ext uri="{9D8B030D-6E8A-4147-A177-3AD203B41FA5}">
                      <a16:colId xmlns:a16="http://schemas.microsoft.com/office/drawing/2014/main" val="20000"/>
                    </a:ext>
                  </a:extLst>
                </a:gridCol>
                <a:gridCol w="8686800">
                  <a:extLst>
                    <a:ext uri="{9D8B030D-6E8A-4147-A177-3AD203B41FA5}">
                      <a16:colId xmlns:a16="http://schemas.microsoft.com/office/drawing/2014/main" val="20001"/>
                    </a:ext>
                  </a:extLst>
                </a:gridCol>
              </a:tblGrid>
              <a:tr h="1393371">
                <a:tc>
                  <a:txBody>
                    <a:bodyPr/>
                    <a:lstStyle/>
                    <a:p>
                      <a:pPr marL="0" indent="0" algn="ctr">
                        <a:buNone/>
                      </a:pPr>
                      <a:r>
                        <a:rPr lang="en-US" sz="1800" b="1" dirty="0">
                          <a:solidFill>
                            <a:srgbClr val="FFFFFF"/>
                          </a:solidFill>
                          <a:latin typeface="Cambria" pitchFamily="34" charset="0"/>
                          <a:ea typeface="Cambria" pitchFamily="34" charset="-122"/>
                          <a:cs typeface="Cambria" pitchFamily="34" charset="-120"/>
                        </a:rPr>
                        <a:t>Issue</a:t>
                      </a:r>
                      <a:endParaRPr lang="en-US" sz="1800" dirty="0">
                        <a:latin typeface="Cambria" charset="0"/>
                        <a:ea typeface="Cambria" charset="0"/>
                        <a:cs typeface="Cambria" charset="0"/>
                      </a:endParaRPr>
                    </a:p>
                  </a:txBody>
                  <a:tcPr anchor="ctr">
                    <a:lnL w="10160" cap="flat" cmpd="sng" algn="ctr">
                      <a:solidFill>
                        <a:srgbClr val="C5CFE0"/>
                      </a:solidFill>
                      <a:prstDash val="solid"/>
                      <a:round/>
                      <a:headEnd type="none" w="med" len="med"/>
                      <a:tailEnd type="none" w="med" len="med"/>
                    </a:lnL>
                    <a:lnR w="10160" cap="flat" cmpd="sng" algn="ctr">
                      <a:solidFill>
                        <a:srgbClr val="C5CFE0"/>
                      </a:solidFill>
                      <a:prstDash val="solid"/>
                      <a:round/>
                      <a:headEnd type="none" w="med" len="med"/>
                      <a:tailEnd type="none" w="med" len="med"/>
                    </a:lnR>
                    <a:lnT w="10160" cap="flat" cmpd="sng" algn="ctr">
                      <a:solidFill>
                        <a:srgbClr val="C5CFE0"/>
                      </a:solidFill>
                      <a:prstDash val="solid"/>
                      <a:round/>
                      <a:headEnd type="none" w="med" len="med"/>
                      <a:tailEnd type="none" w="med" len="med"/>
                    </a:lnT>
                    <a:lnB w="10160" cap="flat" cmpd="sng" algn="ctr">
                      <a:solidFill>
                        <a:srgbClr val="C5CFE0"/>
                      </a:solidFill>
                      <a:prstDash val="solid"/>
                      <a:round/>
                      <a:headEnd type="none" w="med" len="med"/>
                      <a:tailEnd type="none" w="med" len="med"/>
                    </a:lnB>
                    <a:solidFill>
                      <a:srgbClr val="0D2B5E"/>
                    </a:solidFill>
                  </a:tcPr>
                </a:tc>
                <a:tc>
                  <a:txBody>
                    <a:bodyPr/>
                    <a:lstStyle/>
                    <a:p>
                      <a:pPr marL="0" indent="0" algn="ctr">
                        <a:buNone/>
                      </a:pPr>
                      <a:r>
                        <a:rPr lang="en-US" sz="1800" b="1" dirty="0">
                          <a:solidFill>
                            <a:srgbClr val="FFFFFF"/>
                          </a:solidFill>
                          <a:latin typeface="Cambria" pitchFamily="34" charset="0"/>
                          <a:ea typeface="Cambria" pitchFamily="34" charset="-122"/>
                          <a:cs typeface="Cambria" pitchFamily="34" charset="-120"/>
                        </a:rPr>
                        <a:t>Pure Legal Ground for GSTAT</a:t>
                      </a:r>
                      <a:endParaRPr lang="en-US" sz="1800" dirty="0">
                        <a:latin typeface="Cambria" charset="0"/>
                        <a:ea typeface="Cambria" charset="0"/>
                        <a:cs typeface="Cambria" charset="0"/>
                      </a:endParaRPr>
                    </a:p>
                  </a:txBody>
                  <a:tcPr anchor="ctr">
                    <a:lnL w="10160" cap="flat" cmpd="sng" algn="ctr">
                      <a:solidFill>
                        <a:srgbClr val="C5CFE0"/>
                      </a:solidFill>
                      <a:prstDash val="solid"/>
                      <a:round/>
                      <a:headEnd type="none" w="med" len="med"/>
                      <a:tailEnd type="none" w="med" len="med"/>
                    </a:lnL>
                    <a:lnR w="10160" cap="flat" cmpd="sng" algn="ctr">
                      <a:solidFill>
                        <a:srgbClr val="C5CFE0"/>
                      </a:solidFill>
                      <a:prstDash val="solid"/>
                      <a:round/>
                      <a:headEnd type="none" w="med" len="med"/>
                      <a:tailEnd type="none" w="med" len="med"/>
                    </a:lnR>
                    <a:lnT w="10160" cap="flat" cmpd="sng" algn="ctr">
                      <a:solidFill>
                        <a:srgbClr val="C5CFE0"/>
                      </a:solidFill>
                      <a:prstDash val="solid"/>
                      <a:round/>
                      <a:headEnd type="none" w="med" len="med"/>
                      <a:tailEnd type="none" w="med" len="med"/>
                    </a:lnT>
                    <a:lnB w="10160" cap="flat" cmpd="sng" algn="ctr">
                      <a:solidFill>
                        <a:srgbClr val="C5CFE0"/>
                      </a:solidFill>
                      <a:prstDash val="solid"/>
                      <a:round/>
                      <a:headEnd type="none" w="med" len="med"/>
                      <a:tailEnd type="none" w="med" len="med"/>
                    </a:lnB>
                    <a:solidFill>
                      <a:srgbClr val="0D2B5E"/>
                    </a:solidFill>
                  </a:tcPr>
                </a:tc>
                <a:extLst>
                  <a:ext uri="{0D108BD9-81ED-4DB2-BD59-A6C34878D82A}">
                    <a16:rowId xmlns:a16="http://schemas.microsoft.com/office/drawing/2014/main" val="10000"/>
                  </a:ext>
                </a:extLst>
              </a:tr>
              <a:tr h="1440180">
                <a:tc>
                  <a:txBody>
                    <a:bodyPr/>
                    <a:lstStyle/>
                    <a:p>
                      <a:pPr marL="0" indent="0" algn="l">
                        <a:buNone/>
                      </a:pPr>
                      <a:r>
                        <a:rPr lang="en-US" sz="1800" b="1" dirty="0">
                          <a:solidFill>
                            <a:srgbClr val="0D2B5E"/>
                          </a:solidFill>
                          <a:latin typeface="Cambria" pitchFamily="34" charset="0"/>
                          <a:ea typeface="Cambria" pitchFamily="34" charset="-122"/>
                          <a:cs typeface="Cambria" pitchFamily="34" charset="-120"/>
                        </a:rPr>
                        <a:t>Unlawful Reliance on</a:t>
                      </a:r>
                      <a:endParaRPr lang="en-US" sz="1800" dirty="0">
                        <a:latin typeface="Cambria" charset="0"/>
                        <a:ea typeface="Cambria" charset="0"/>
                        <a:cs typeface="Cambria" charset="0"/>
                      </a:endParaRPr>
                    </a:p>
                    <a:p>
                      <a:pPr marL="0" indent="0" algn="l">
                        <a:buNone/>
                      </a:pPr>
                      <a:r>
                        <a:rPr lang="en-US" sz="1800" b="1" dirty="0">
                          <a:solidFill>
                            <a:srgbClr val="0D2B5E"/>
                          </a:solidFill>
                          <a:latin typeface="Cambria" pitchFamily="34" charset="0"/>
                          <a:ea typeface="Cambria" pitchFamily="34" charset="-122"/>
                          <a:cs typeface="Cambria" pitchFamily="34" charset="-120"/>
                        </a:rPr>
                        <a:t>Advance Rulings</a:t>
                      </a:r>
                      <a:endParaRPr lang="en-US" sz="1800" dirty="0">
                        <a:latin typeface="Cambria" charset="0"/>
                        <a:ea typeface="Cambria" charset="0"/>
                        <a:cs typeface="Cambria" charset="0"/>
                      </a:endParaRPr>
                    </a:p>
                  </a:txBody>
                  <a:tcPr anchor="ctr">
                    <a:lnL w="10160" cap="flat" cmpd="sng" algn="ctr">
                      <a:solidFill>
                        <a:srgbClr val="C5CFE0"/>
                      </a:solidFill>
                      <a:prstDash val="solid"/>
                      <a:round/>
                      <a:headEnd type="none" w="med" len="med"/>
                      <a:tailEnd type="none" w="med" len="med"/>
                    </a:lnL>
                    <a:lnR w="10160" cap="flat" cmpd="sng" algn="ctr">
                      <a:solidFill>
                        <a:srgbClr val="C5CFE0"/>
                      </a:solidFill>
                      <a:prstDash val="solid"/>
                      <a:round/>
                      <a:headEnd type="none" w="med" len="med"/>
                      <a:tailEnd type="none" w="med" len="med"/>
                    </a:lnR>
                    <a:lnT w="10160" cap="flat" cmpd="sng" algn="ctr">
                      <a:solidFill>
                        <a:srgbClr val="C5CFE0"/>
                      </a:solidFill>
                      <a:prstDash val="solid"/>
                      <a:round/>
                      <a:headEnd type="none" w="med" len="med"/>
                      <a:tailEnd type="none" w="med" len="med"/>
                    </a:lnT>
                    <a:lnB w="10160" cap="flat" cmpd="sng" algn="ctr">
                      <a:solidFill>
                        <a:srgbClr val="C5CFE0"/>
                      </a:solidFill>
                      <a:prstDash val="solid"/>
                      <a:round/>
                      <a:headEnd type="none" w="med" len="med"/>
                      <a:tailEnd type="none" w="med" len="med"/>
                    </a:lnB>
                    <a:solidFill>
                      <a:srgbClr val="FFFFFF"/>
                    </a:solidFill>
                  </a:tcPr>
                </a:tc>
                <a:tc>
                  <a:txBody>
                    <a:bodyPr/>
                    <a:lstStyle/>
                    <a:p>
                      <a:pPr marL="0" indent="0" algn="just">
                        <a:buNone/>
                      </a:pPr>
                      <a:r>
                        <a:rPr lang="en-US" sz="1800" dirty="0">
                          <a:solidFill>
                            <a:srgbClr val="222222"/>
                          </a:solidFill>
                          <a:latin typeface="Calibri" pitchFamily="34" charset="0"/>
                          <a:ea typeface="Calibri" pitchFamily="34" charset="-122"/>
                          <a:cs typeface="Calibri" pitchFamily="34" charset="-120"/>
                        </a:rPr>
                        <a:t>Under Section 103, an Advance Ruling is solely an order in personam and cannot be unlawfully imported by an adjudicating authority as a binding judicial precedent in rem against third-party taxpayers.</a:t>
                      </a:r>
                      <a:endParaRPr lang="en-US" sz="1800" dirty="0">
                        <a:latin typeface="Calibri" charset="0"/>
                        <a:ea typeface="Calibri" charset="0"/>
                        <a:cs typeface="Calibri" charset="0"/>
                      </a:endParaRPr>
                    </a:p>
                  </a:txBody>
                  <a:tcPr>
                    <a:lnL w="10160" cap="flat" cmpd="sng" algn="ctr">
                      <a:solidFill>
                        <a:srgbClr val="C5CFE0"/>
                      </a:solidFill>
                      <a:prstDash val="solid"/>
                      <a:round/>
                      <a:headEnd type="none" w="med" len="med"/>
                      <a:tailEnd type="none" w="med" len="med"/>
                    </a:lnL>
                    <a:lnR w="10160" cap="flat" cmpd="sng" algn="ctr">
                      <a:solidFill>
                        <a:srgbClr val="C5CFE0"/>
                      </a:solidFill>
                      <a:prstDash val="solid"/>
                      <a:round/>
                      <a:headEnd type="none" w="med" len="med"/>
                      <a:tailEnd type="none" w="med" len="med"/>
                    </a:lnR>
                    <a:lnT w="10160" cap="flat" cmpd="sng" algn="ctr">
                      <a:solidFill>
                        <a:srgbClr val="C5CFE0"/>
                      </a:solidFill>
                      <a:prstDash val="solid"/>
                      <a:round/>
                      <a:headEnd type="none" w="med" len="med"/>
                      <a:tailEnd type="none" w="med" len="med"/>
                    </a:lnT>
                    <a:lnB w="10160" cap="flat" cmpd="sng" algn="ctr">
                      <a:solidFill>
                        <a:srgbClr val="C5CFE0"/>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1440180">
                <a:tc>
                  <a:txBody>
                    <a:bodyPr/>
                    <a:lstStyle/>
                    <a:p>
                      <a:pPr marL="0" indent="0" algn="l">
                        <a:buNone/>
                      </a:pPr>
                      <a:r>
                        <a:rPr lang="en-US" sz="1800" b="1" dirty="0">
                          <a:solidFill>
                            <a:srgbClr val="0D2B5E"/>
                          </a:solidFill>
                          <a:latin typeface="Cambria" pitchFamily="34" charset="0"/>
                          <a:ea typeface="Cambria" pitchFamily="34" charset="-122"/>
                          <a:cs typeface="Cambria" pitchFamily="34" charset="-120"/>
                        </a:rPr>
                        <a:t>Discharge of Evidentiary</a:t>
                      </a:r>
                      <a:endParaRPr lang="en-US" sz="1800" dirty="0">
                        <a:latin typeface="Cambria" charset="0"/>
                        <a:ea typeface="Cambria" charset="0"/>
                        <a:cs typeface="Cambria" charset="0"/>
                      </a:endParaRPr>
                    </a:p>
                    <a:p>
                      <a:pPr marL="0" indent="0" algn="l">
                        <a:buNone/>
                      </a:pPr>
                      <a:r>
                        <a:rPr lang="en-US" sz="1800" b="1" dirty="0">
                          <a:solidFill>
                            <a:srgbClr val="0D2B5E"/>
                          </a:solidFill>
                          <a:latin typeface="Cambria" pitchFamily="34" charset="0"/>
                          <a:ea typeface="Cambria" pitchFamily="34" charset="-122"/>
                          <a:cs typeface="Cambria" pitchFamily="34" charset="-120"/>
                        </a:rPr>
                        <a:t>Burden for ITC</a:t>
                      </a:r>
                      <a:endParaRPr lang="en-US" sz="1800" dirty="0">
                        <a:latin typeface="Cambria" charset="0"/>
                        <a:ea typeface="Cambria" charset="0"/>
                        <a:cs typeface="Cambria" charset="0"/>
                      </a:endParaRPr>
                    </a:p>
                  </a:txBody>
                  <a:tcPr anchor="ctr">
                    <a:lnL w="10160" cap="flat" cmpd="sng" algn="ctr">
                      <a:solidFill>
                        <a:srgbClr val="C5CFE0"/>
                      </a:solidFill>
                      <a:prstDash val="solid"/>
                      <a:round/>
                      <a:headEnd type="none" w="med" len="med"/>
                      <a:tailEnd type="none" w="med" len="med"/>
                    </a:lnL>
                    <a:lnR w="10160" cap="flat" cmpd="sng" algn="ctr">
                      <a:solidFill>
                        <a:srgbClr val="C5CFE0"/>
                      </a:solidFill>
                      <a:prstDash val="solid"/>
                      <a:round/>
                      <a:headEnd type="none" w="med" len="med"/>
                      <a:tailEnd type="none" w="med" len="med"/>
                    </a:lnR>
                    <a:lnT w="10160" cap="flat" cmpd="sng" algn="ctr">
                      <a:solidFill>
                        <a:srgbClr val="C5CFE0"/>
                      </a:solidFill>
                      <a:prstDash val="solid"/>
                      <a:round/>
                      <a:headEnd type="none" w="med" len="med"/>
                      <a:tailEnd type="none" w="med" len="med"/>
                    </a:lnT>
                    <a:lnB w="10160" cap="flat" cmpd="sng" algn="ctr">
                      <a:solidFill>
                        <a:srgbClr val="C5CFE0"/>
                      </a:solidFill>
                      <a:prstDash val="solid"/>
                      <a:round/>
                      <a:headEnd type="none" w="med" len="med"/>
                      <a:tailEnd type="none" w="med" len="med"/>
                    </a:lnB>
                    <a:solidFill>
                      <a:srgbClr val="E8EDF5"/>
                    </a:solidFill>
                  </a:tcPr>
                </a:tc>
                <a:tc>
                  <a:txBody>
                    <a:bodyPr/>
                    <a:lstStyle/>
                    <a:p>
                      <a:pPr marL="0" indent="0" algn="just">
                        <a:buNone/>
                      </a:pPr>
                      <a:r>
                        <a:rPr lang="en-US" sz="1800" dirty="0">
                          <a:solidFill>
                            <a:srgbClr val="222222"/>
                          </a:solidFill>
                          <a:latin typeface="Calibri" pitchFamily="34" charset="0"/>
                          <a:ea typeface="Calibri" pitchFamily="34" charset="-122"/>
                          <a:cs typeface="Calibri" pitchFamily="34" charset="-120"/>
                        </a:rPr>
                        <a:t>The statutory burden of proof under Section 155 is fully discharged upon furnishing valid documentary evidence, precluding the denial of ITC based solely on uncorroborated, third-party supplier investigations.</a:t>
                      </a:r>
                      <a:endParaRPr lang="en-US" sz="1800" dirty="0">
                        <a:latin typeface="Calibri" charset="0"/>
                        <a:ea typeface="Calibri" charset="0"/>
                        <a:cs typeface="Calibri" charset="0"/>
                      </a:endParaRPr>
                    </a:p>
                  </a:txBody>
                  <a:tcPr>
                    <a:lnL w="10160" cap="flat" cmpd="sng" algn="ctr">
                      <a:solidFill>
                        <a:srgbClr val="C5CFE0"/>
                      </a:solidFill>
                      <a:prstDash val="solid"/>
                      <a:round/>
                      <a:headEnd type="none" w="med" len="med"/>
                      <a:tailEnd type="none" w="med" len="med"/>
                    </a:lnL>
                    <a:lnR w="10160" cap="flat" cmpd="sng" algn="ctr">
                      <a:solidFill>
                        <a:srgbClr val="C5CFE0"/>
                      </a:solidFill>
                      <a:prstDash val="solid"/>
                      <a:round/>
                      <a:headEnd type="none" w="med" len="med"/>
                      <a:tailEnd type="none" w="med" len="med"/>
                    </a:lnR>
                    <a:lnT w="10160" cap="flat" cmpd="sng" algn="ctr">
                      <a:solidFill>
                        <a:srgbClr val="C5CFE0"/>
                      </a:solidFill>
                      <a:prstDash val="solid"/>
                      <a:round/>
                      <a:headEnd type="none" w="med" len="med"/>
                      <a:tailEnd type="none" w="med" len="med"/>
                    </a:lnT>
                    <a:lnB w="10160" cap="flat" cmpd="sng" algn="ctr">
                      <a:solidFill>
                        <a:srgbClr val="C5CFE0"/>
                      </a:solidFill>
                      <a:prstDash val="solid"/>
                      <a:round/>
                      <a:headEnd type="none" w="med" len="med"/>
                      <a:tailEnd type="none" w="med" len="med"/>
                    </a:lnB>
                    <a:solidFill>
                      <a:srgbClr val="E8EDF5"/>
                    </a:solidFill>
                  </a:tcPr>
                </a:tc>
                <a:extLst>
                  <a:ext uri="{0D108BD9-81ED-4DB2-BD59-A6C34878D82A}">
                    <a16:rowId xmlns:a16="http://schemas.microsoft.com/office/drawing/2014/main" val="10002"/>
                  </a:ext>
                </a:extLst>
              </a:tr>
              <a:tr h="1440180">
                <a:tc>
                  <a:txBody>
                    <a:bodyPr/>
                    <a:lstStyle/>
                    <a:p>
                      <a:pPr marL="0" indent="0" algn="l">
                        <a:buNone/>
                      </a:pPr>
                      <a:r>
                        <a:rPr lang="en-US" sz="1800" b="1" dirty="0">
                          <a:solidFill>
                            <a:srgbClr val="0D2B5E"/>
                          </a:solidFill>
                          <a:latin typeface="Cambria" pitchFamily="34" charset="0"/>
                          <a:ea typeface="Cambria" pitchFamily="34" charset="-122"/>
                          <a:cs typeface="Cambria" pitchFamily="34" charset="-120"/>
                        </a:rPr>
                        <a:t>Admissibility of</a:t>
                      </a:r>
                      <a:endParaRPr lang="en-US" sz="1800" dirty="0">
                        <a:latin typeface="Cambria" charset="0"/>
                        <a:ea typeface="Cambria" charset="0"/>
                        <a:cs typeface="Cambria" charset="0"/>
                      </a:endParaRPr>
                    </a:p>
                    <a:p>
                      <a:pPr marL="0" indent="0" algn="l">
                        <a:buNone/>
                      </a:pPr>
                      <a:r>
                        <a:rPr lang="en-US" sz="1800" b="1" dirty="0">
                          <a:solidFill>
                            <a:srgbClr val="0D2B5E"/>
                          </a:solidFill>
                          <a:latin typeface="Cambria" pitchFamily="34" charset="0"/>
                          <a:ea typeface="Cambria" pitchFamily="34" charset="-122"/>
                          <a:cs typeface="Cambria" pitchFamily="34" charset="-120"/>
                        </a:rPr>
                        <a:t>Untested Evidence</a:t>
                      </a:r>
                      <a:endParaRPr lang="en-US" sz="1800" dirty="0">
                        <a:latin typeface="Cambria" charset="0"/>
                        <a:ea typeface="Cambria" charset="0"/>
                        <a:cs typeface="Cambria" charset="0"/>
                      </a:endParaRPr>
                    </a:p>
                  </a:txBody>
                  <a:tcPr anchor="ctr">
                    <a:lnL w="10160" cap="flat" cmpd="sng" algn="ctr">
                      <a:solidFill>
                        <a:srgbClr val="C5CFE0"/>
                      </a:solidFill>
                      <a:prstDash val="solid"/>
                      <a:round/>
                      <a:headEnd type="none" w="med" len="med"/>
                      <a:tailEnd type="none" w="med" len="med"/>
                    </a:lnL>
                    <a:lnR w="10160" cap="flat" cmpd="sng" algn="ctr">
                      <a:solidFill>
                        <a:srgbClr val="C5CFE0"/>
                      </a:solidFill>
                      <a:prstDash val="solid"/>
                      <a:round/>
                      <a:headEnd type="none" w="med" len="med"/>
                      <a:tailEnd type="none" w="med" len="med"/>
                    </a:lnR>
                    <a:lnT w="10160" cap="flat" cmpd="sng" algn="ctr">
                      <a:solidFill>
                        <a:srgbClr val="C5CFE0"/>
                      </a:solidFill>
                      <a:prstDash val="solid"/>
                      <a:round/>
                      <a:headEnd type="none" w="med" len="med"/>
                      <a:tailEnd type="none" w="med" len="med"/>
                    </a:lnT>
                    <a:lnB w="10160" cap="flat" cmpd="sng" algn="ctr">
                      <a:solidFill>
                        <a:srgbClr val="C5CFE0"/>
                      </a:solidFill>
                      <a:prstDash val="solid"/>
                      <a:round/>
                      <a:headEnd type="none" w="med" len="med"/>
                      <a:tailEnd type="none" w="med" len="med"/>
                    </a:lnB>
                    <a:solidFill>
                      <a:srgbClr val="FFFFFF"/>
                    </a:solidFill>
                  </a:tcPr>
                </a:tc>
                <a:tc>
                  <a:txBody>
                    <a:bodyPr/>
                    <a:lstStyle/>
                    <a:p>
                      <a:pPr marL="0" indent="0" algn="just">
                        <a:buNone/>
                      </a:pPr>
                      <a:r>
                        <a:rPr lang="en-US" sz="1800" dirty="0">
                          <a:solidFill>
                            <a:srgbClr val="222222"/>
                          </a:solidFill>
                          <a:latin typeface="Calibri" pitchFamily="34" charset="0"/>
                          <a:ea typeface="Calibri" pitchFamily="34" charset="-122"/>
                          <a:cs typeface="Calibri" pitchFamily="34" charset="-120"/>
                        </a:rPr>
                        <a:t>Relying on third-party statements or system-generated reports without granting the taxpayer the mandatory right to cross-examination violates principles of natural justice, rendering evidence legally inadmissible.</a:t>
                      </a:r>
                      <a:endParaRPr lang="en-US" sz="1800" dirty="0">
                        <a:latin typeface="Calibri" charset="0"/>
                        <a:ea typeface="Calibri" charset="0"/>
                        <a:cs typeface="Calibri" charset="0"/>
                      </a:endParaRPr>
                    </a:p>
                  </a:txBody>
                  <a:tcPr>
                    <a:lnL w="10160" cap="flat" cmpd="sng" algn="ctr">
                      <a:solidFill>
                        <a:srgbClr val="C5CFE0"/>
                      </a:solidFill>
                      <a:prstDash val="solid"/>
                      <a:round/>
                      <a:headEnd type="none" w="med" len="med"/>
                      <a:tailEnd type="none" w="med" len="med"/>
                    </a:lnL>
                    <a:lnR w="10160" cap="flat" cmpd="sng" algn="ctr">
                      <a:solidFill>
                        <a:srgbClr val="C5CFE0"/>
                      </a:solidFill>
                      <a:prstDash val="solid"/>
                      <a:round/>
                      <a:headEnd type="none" w="med" len="med"/>
                      <a:tailEnd type="none" w="med" len="med"/>
                    </a:lnR>
                    <a:lnT w="10160" cap="flat" cmpd="sng" algn="ctr">
                      <a:solidFill>
                        <a:srgbClr val="C5CFE0"/>
                      </a:solidFill>
                      <a:prstDash val="solid"/>
                      <a:round/>
                      <a:headEnd type="none" w="med" len="med"/>
                      <a:tailEnd type="none" w="med" len="med"/>
                    </a:lnT>
                    <a:lnB w="10160" cap="flat" cmpd="sng" algn="ctr">
                      <a:solidFill>
                        <a:srgbClr val="C5CFE0"/>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bl>
          </a:graphicData>
        </a:graphic>
      </p:graphicFrame>
      <p:sp>
        <p:nvSpPr>
          <p:cNvPr id="7" name="Text 4"/>
          <p:cNvSpPr/>
          <p:nvPr/>
        </p:nvSpPr>
        <p:spPr>
          <a:xfrm>
            <a:off x="0" y="6583680"/>
            <a:ext cx="12161520" cy="274320"/>
          </a:xfrm>
          <a:prstGeom prst="rect">
            <a:avLst/>
          </a:prstGeom>
          <a:noFill/>
          <a:ln/>
        </p:spPr>
        <p:txBody>
          <a:bodyPr wrap="square" lIns="0" tIns="0" rIns="0" bIns="0" rtlCol="0" anchor="ctr"/>
          <a:lstStyle/>
          <a:p>
            <a:pPr marL="0" indent="0" algn="ctr">
              <a:buNone/>
            </a:pPr>
            <a:r>
              <a:rPr lang="en-US" sz="900" dirty="0">
                <a:solidFill>
                  <a:srgbClr val="AAAAAA"/>
                </a:solidFill>
                <a:latin typeface="Calibri" pitchFamily="34" charset="0"/>
                <a:ea typeface="Calibri" pitchFamily="34" charset="-122"/>
                <a:cs typeface="Calibri" pitchFamily="34" charset="-120"/>
              </a:rPr>
              <a:t>GST Appellate Tribunal  |  Legal Grounds Compendium</a:t>
            </a:r>
            <a:endParaRPr lang="en-US" sz="900" dirty="0"/>
          </a:p>
        </p:txBody>
      </p:sp>
    </p:spTree>
    <p:extLst>
      <p:ext uri="{BB962C8B-B14F-4D97-AF65-F5344CB8AC3E}">
        <p14:creationId xmlns:p14="http://schemas.microsoft.com/office/powerpoint/2010/main" val="1512485024"/>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Shape 0"/>
          <p:cNvSpPr/>
          <p:nvPr/>
        </p:nvSpPr>
        <p:spPr>
          <a:xfrm>
            <a:off x="0" y="0"/>
            <a:ext cx="12161520" cy="164592"/>
          </a:xfrm>
          <a:prstGeom prst="rect">
            <a:avLst/>
          </a:prstGeom>
          <a:solidFill>
            <a:srgbClr val="C9A84C"/>
          </a:solidFill>
          <a:ln w="12700">
            <a:solidFill>
              <a:srgbClr val="C9A84C"/>
            </a:solidFill>
            <a:prstDash val="solid"/>
          </a:ln>
        </p:spPr>
      </p:sp>
      <p:sp>
        <p:nvSpPr>
          <p:cNvPr id="3" name="Shape 1"/>
          <p:cNvSpPr/>
          <p:nvPr/>
        </p:nvSpPr>
        <p:spPr>
          <a:xfrm>
            <a:off x="0" y="164592"/>
            <a:ext cx="12161520" cy="658368"/>
          </a:xfrm>
          <a:prstGeom prst="rect">
            <a:avLst/>
          </a:prstGeom>
          <a:solidFill>
            <a:srgbClr val="0D2B5E"/>
          </a:solidFill>
          <a:ln w="12700">
            <a:solidFill>
              <a:srgbClr val="0D2B5E"/>
            </a:solidFill>
            <a:prstDash val="solid"/>
          </a:ln>
        </p:spPr>
      </p:sp>
      <p:sp>
        <p:nvSpPr>
          <p:cNvPr id="4" name="Text 2"/>
          <p:cNvSpPr/>
          <p:nvPr/>
        </p:nvSpPr>
        <p:spPr>
          <a:xfrm>
            <a:off x="274320" y="182880"/>
            <a:ext cx="11612880" cy="603504"/>
          </a:xfrm>
          <a:prstGeom prst="rect">
            <a:avLst/>
          </a:prstGeom>
          <a:noFill/>
          <a:ln/>
        </p:spPr>
        <p:txBody>
          <a:bodyPr wrap="square" lIns="0" tIns="0" rIns="0" bIns="0" rtlCol="0" anchor="ctr"/>
          <a:lstStyle/>
          <a:p>
            <a:pPr marL="0" indent="0" algn="l">
              <a:buNone/>
            </a:pPr>
            <a:r>
              <a:rPr lang="en-US" sz="2400" b="1" dirty="0">
                <a:solidFill>
                  <a:srgbClr val="FFFFFF"/>
                </a:solidFill>
                <a:latin typeface="Cambria" pitchFamily="34" charset="0"/>
                <a:ea typeface="Cambria" pitchFamily="34" charset="-122"/>
                <a:cs typeface="Cambria" pitchFamily="34" charset="-120"/>
              </a:rPr>
              <a:t>Core Legal Grounds for GSTAT </a:t>
            </a:r>
            <a:r>
              <a:rPr lang="en-US" sz="2400" b="1" dirty="0" smtClean="0">
                <a:solidFill>
                  <a:srgbClr val="FFFFFF"/>
                </a:solidFill>
                <a:latin typeface="Cambria" pitchFamily="34" charset="0"/>
                <a:ea typeface="Cambria" pitchFamily="34" charset="-122"/>
                <a:cs typeface="Cambria" pitchFamily="34" charset="-120"/>
              </a:rPr>
              <a:t>Appeals</a:t>
            </a:r>
            <a:endParaRPr lang="en-US" sz="2400" dirty="0"/>
          </a:p>
        </p:txBody>
      </p:sp>
      <p:sp>
        <p:nvSpPr>
          <p:cNvPr id="5" name="Shape 3"/>
          <p:cNvSpPr/>
          <p:nvPr/>
        </p:nvSpPr>
        <p:spPr>
          <a:xfrm>
            <a:off x="0" y="822960"/>
            <a:ext cx="12161520" cy="50292"/>
          </a:xfrm>
          <a:prstGeom prst="rect">
            <a:avLst/>
          </a:prstGeom>
          <a:solidFill>
            <a:srgbClr val="C9A84C"/>
          </a:solidFill>
          <a:ln w="12700">
            <a:solidFill>
              <a:srgbClr val="C9A84C"/>
            </a:solidFill>
            <a:prstDash val="solid"/>
          </a:ln>
        </p:spPr>
      </p:sp>
      <p:sp>
        <p:nvSpPr>
          <p:cNvPr id="7" name="Text 4"/>
          <p:cNvSpPr/>
          <p:nvPr/>
        </p:nvSpPr>
        <p:spPr>
          <a:xfrm>
            <a:off x="0" y="6583680"/>
            <a:ext cx="12161520" cy="274320"/>
          </a:xfrm>
          <a:prstGeom prst="rect">
            <a:avLst/>
          </a:prstGeom>
          <a:noFill/>
          <a:ln/>
        </p:spPr>
        <p:txBody>
          <a:bodyPr wrap="square" lIns="0" tIns="0" rIns="0" bIns="0" rtlCol="0" anchor="ctr"/>
          <a:lstStyle/>
          <a:p>
            <a:pPr marL="0" indent="0" algn="ctr">
              <a:buNone/>
            </a:pPr>
            <a:r>
              <a:rPr lang="en-US" sz="900" dirty="0">
                <a:solidFill>
                  <a:srgbClr val="AAAAAA"/>
                </a:solidFill>
                <a:latin typeface="Calibri" pitchFamily="34" charset="0"/>
                <a:ea typeface="Calibri" pitchFamily="34" charset="-122"/>
                <a:cs typeface="Calibri" pitchFamily="34" charset="-120"/>
              </a:rPr>
              <a:t>GST Appellate Tribunal  |  Legal Grounds Compendium</a:t>
            </a:r>
            <a:endParaRPr lang="en-US" sz="900" dirty="0"/>
          </a:p>
        </p:txBody>
      </p:sp>
      <p:graphicFrame>
        <p:nvGraphicFramePr>
          <p:cNvPr id="12" name="Table 0"/>
          <p:cNvGraphicFramePr>
            <a:graphicFrameLocks noGrp="1"/>
          </p:cNvGraphicFramePr>
          <p:nvPr>
            <p:extLst>
              <p:ext uri="{D42A27DB-BD31-4B8C-83A1-F6EECF244321}">
                <p14:modId xmlns:p14="http://schemas.microsoft.com/office/powerpoint/2010/main" val="2541175242"/>
              </p:ext>
            </p:extLst>
          </p:nvPr>
        </p:nvGraphicFramePr>
        <p:xfrm>
          <a:off x="274320" y="914400"/>
          <a:ext cx="11612880" cy="5760720"/>
        </p:xfrm>
        <a:graphic>
          <a:graphicData uri="http://schemas.openxmlformats.org/drawingml/2006/table">
            <a:tbl>
              <a:tblPr/>
              <a:tblGrid>
                <a:gridCol w="2926080">
                  <a:extLst>
                    <a:ext uri="{9D8B030D-6E8A-4147-A177-3AD203B41FA5}">
                      <a16:colId xmlns:a16="http://schemas.microsoft.com/office/drawing/2014/main" val="20000"/>
                    </a:ext>
                  </a:extLst>
                </a:gridCol>
                <a:gridCol w="8686800">
                  <a:extLst>
                    <a:ext uri="{9D8B030D-6E8A-4147-A177-3AD203B41FA5}">
                      <a16:colId xmlns:a16="http://schemas.microsoft.com/office/drawing/2014/main" val="20001"/>
                    </a:ext>
                  </a:extLst>
                </a:gridCol>
              </a:tblGrid>
              <a:tr h="1440180">
                <a:tc>
                  <a:txBody>
                    <a:bodyPr/>
                    <a:lstStyle/>
                    <a:p>
                      <a:pPr marL="0" indent="0" algn="l" defTabSz="1219170" rtl="0" eaLnBrk="1" latinLnBrk="0" hangingPunct="1">
                        <a:buNone/>
                      </a:pPr>
                      <a:r>
                        <a:rPr lang="en-US" sz="2400" b="1" kern="1200" dirty="0" smtClean="0">
                          <a:solidFill>
                            <a:schemeClr val="bg1"/>
                          </a:solidFill>
                          <a:latin typeface="Cambria" pitchFamily="34" charset="0"/>
                          <a:ea typeface="Cambria" pitchFamily="34" charset="-122"/>
                          <a:cs typeface="Cambria" pitchFamily="34" charset="-120"/>
                        </a:rPr>
                        <a:t>ISSUE</a:t>
                      </a:r>
                      <a:endParaRPr lang="en-US" sz="1800" b="1" kern="1200" dirty="0">
                        <a:solidFill>
                          <a:schemeClr val="bg1"/>
                        </a:solidFill>
                        <a:latin typeface="Cambria" pitchFamily="34" charset="0"/>
                        <a:ea typeface="Cambria" pitchFamily="34" charset="-122"/>
                        <a:cs typeface="Cambria" pitchFamily="34" charset="-120"/>
                      </a:endParaRPr>
                    </a:p>
                  </a:txBody>
                  <a:tcPr anchor="ctr">
                    <a:lnL w="10160" cap="flat" cmpd="sng" algn="ctr">
                      <a:solidFill>
                        <a:srgbClr val="C5CFE0"/>
                      </a:solidFill>
                      <a:prstDash val="solid"/>
                      <a:round/>
                      <a:headEnd type="none" w="med" len="med"/>
                      <a:tailEnd type="none" w="med" len="med"/>
                    </a:lnL>
                    <a:lnR w="10160" cap="flat" cmpd="sng" algn="ctr">
                      <a:solidFill>
                        <a:srgbClr val="C5CFE0"/>
                      </a:solidFill>
                      <a:prstDash val="solid"/>
                      <a:round/>
                      <a:headEnd type="none" w="med" len="med"/>
                      <a:tailEnd type="none" w="med" len="med"/>
                    </a:lnR>
                    <a:lnT w="10160" cap="flat" cmpd="sng" algn="ctr">
                      <a:solidFill>
                        <a:srgbClr val="C5CFE0"/>
                      </a:solidFill>
                      <a:prstDash val="solid"/>
                      <a:round/>
                      <a:headEnd type="none" w="med" len="med"/>
                      <a:tailEnd type="none" w="med" len="med"/>
                    </a:lnT>
                    <a:lnB w="10160" cap="flat" cmpd="sng" algn="ctr">
                      <a:solidFill>
                        <a:srgbClr val="C5CFE0"/>
                      </a:solidFill>
                      <a:prstDash val="solid"/>
                      <a:round/>
                      <a:headEnd type="none" w="med" len="med"/>
                      <a:tailEnd type="none" w="med" len="med"/>
                    </a:lnB>
                    <a:solidFill>
                      <a:srgbClr val="0D2B5E"/>
                    </a:solidFill>
                  </a:tcPr>
                </a:tc>
                <a:tc>
                  <a:txBody>
                    <a:bodyPr/>
                    <a:lstStyle/>
                    <a:p>
                      <a:pPr marL="0" indent="0" algn="l" defTabSz="1219170" rtl="0" eaLnBrk="1" latinLnBrk="0" hangingPunct="1">
                        <a:buNone/>
                      </a:pPr>
                      <a:r>
                        <a:rPr lang="en-US" sz="2400" b="1" kern="1200" dirty="0">
                          <a:solidFill>
                            <a:schemeClr val="bg1"/>
                          </a:solidFill>
                          <a:latin typeface="Cambria" pitchFamily="34" charset="0"/>
                          <a:ea typeface="Cambria" pitchFamily="34" charset="-122"/>
                          <a:cs typeface="Cambria" pitchFamily="34" charset="-120"/>
                        </a:rPr>
                        <a:t>Pure Legal Ground for GSTAT</a:t>
                      </a:r>
                    </a:p>
                  </a:txBody>
                  <a:tcPr anchor="ctr">
                    <a:lnL w="10160" cap="flat" cmpd="sng" algn="ctr">
                      <a:solidFill>
                        <a:srgbClr val="C5CFE0"/>
                      </a:solidFill>
                      <a:prstDash val="solid"/>
                      <a:round/>
                      <a:headEnd type="none" w="med" len="med"/>
                      <a:tailEnd type="none" w="med" len="med"/>
                    </a:lnL>
                    <a:lnR w="10160" cap="flat" cmpd="sng" algn="ctr">
                      <a:solidFill>
                        <a:srgbClr val="C5CFE0"/>
                      </a:solidFill>
                      <a:prstDash val="solid"/>
                      <a:round/>
                      <a:headEnd type="none" w="med" len="med"/>
                      <a:tailEnd type="none" w="med" len="med"/>
                    </a:lnR>
                    <a:lnT w="10160" cap="flat" cmpd="sng" algn="ctr">
                      <a:solidFill>
                        <a:srgbClr val="C5CFE0"/>
                      </a:solidFill>
                      <a:prstDash val="solid"/>
                      <a:round/>
                      <a:headEnd type="none" w="med" len="med"/>
                      <a:tailEnd type="none" w="med" len="med"/>
                    </a:lnT>
                    <a:lnB w="10160" cap="flat" cmpd="sng" algn="ctr">
                      <a:solidFill>
                        <a:srgbClr val="C5CFE0"/>
                      </a:solidFill>
                      <a:prstDash val="solid"/>
                      <a:round/>
                      <a:headEnd type="none" w="med" len="med"/>
                      <a:tailEnd type="none" w="med" len="med"/>
                    </a:lnB>
                    <a:solidFill>
                      <a:srgbClr val="0D2B5E"/>
                    </a:solidFill>
                  </a:tcPr>
                </a:tc>
                <a:extLst>
                  <a:ext uri="{0D108BD9-81ED-4DB2-BD59-A6C34878D82A}">
                    <a16:rowId xmlns:a16="http://schemas.microsoft.com/office/drawing/2014/main" val="10000"/>
                  </a:ext>
                </a:extLst>
              </a:tr>
              <a:tr h="1440180">
                <a:tc>
                  <a:txBody>
                    <a:bodyPr/>
                    <a:lstStyle/>
                    <a:p>
                      <a:pPr marL="0" indent="0" algn="l" defTabSz="1219170" rtl="0" eaLnBrk="1" latinLnBrk="0" hangingPunct="1">
                        <a:buNone/>
                      </a:pPr>
                      <a:r>
                        <a:rPr lang="en-IN" sz="1800" b="1" kern="1200" dirty="0" smtClean="0">
                          <a:solidFill>
                            <a:srgbClr val="0D2B5E"/>
                          </a:solidFill>
                          <a:latin typeface="Cambria" pitchFamily="34" charset="0"/>
                          <a:ea typeface="Cambria" pitchFamily="34" charset="-122"/>
                          <a:cs typeface="Cambria" pitchFamily="34" charset="-120"/>
                        </a:rPr>
                        <a:t>SCN issued without Form DRC-01 over GSTN Portal</a:t>
                      </a:r>
                      <a:endParaRPr lang="en-US" sz="1800" b="1" kern="1200" dirty="0">
                        <a:solidFill>
                          <a:srgbClr val="0D2B5E"/>
                        </a:solidFill>
                        <a:latin typeface="Cambria" pitchFamily="34" charset="0"/>
                        <a:ea typeface="Cambria" pitchFamily="34" charset="-122"/>
                        <a:cs typeface="Cambria" pitchFamily="34" charset="-120"/>
                      </a:endParaRPr>
                    </a:p>
                  </a:txBody>
                  <a:tcPr anchor="ctr">
                    <a:lnL w="10160" cap="flat" cmpd="sng" algn="ctr">
                      <a:solidFill>
                        <a:srgbClr val="C5CFE0"/>
                      </a:solidFill>
                      <a:prstDash val="solid"/>
                      <a:round/>
                      <a:headEnd type="none" w="med" len="med"/>
                      <a:tailEnd type="none" w="med" len="med"/>
                    </a:lnL>
                    <a:lnR w="10160" cap="flat" cmpd="sng" algn="ctr">
                      <a:solidFill>
                        <a:srgbClr val="C5CFE0"/>
                      </a:solidFill>
                      <a:prstDash val="solid"/>
                      <a:round/>
                      <a:headEnd type="none" w="med" len="med"/>
                      <a:tailEnd type="none" w="med" len="med"/>
                    </a:lnR>
                    <a:lnT w="10160" cap="flat" cmpd="sng" algn="ctr">
                      <a:solidFill>
                        <a:srgbClr val="C5CFE0"/>
                      </a:solidFill>
                      <a:prstDash val="solid"/>
                      <a:round/>
                      <a:headEnd type="none" w="med" len="med"/>
                      <a:tailEnd type="none" w="med" len="med"/>
                    </a:lnT>
                    <a:lnB w="10160" cap="flat" cmpd="sng" algn="ctr">
                      <a:solidFill>
                        <a:srgbClr val="C5CFE0"/>
                      </a:solidFill>
                      <a:prstDash val="solid"/>
                      <a:round/>
                      <a:headEnd type="none" w="med" len="med"/>
                      <a:tailEnd type="none" w="med" len="med"/>
                    </a:lnB>
                    <a:solidFill>
                      <a:srgbClr val="FFFFFF"/>
                    </a:solidFill>
                  </a:tcPr>
                </a:tc>
                <a:tc>
                  <a:txBody>
                    <a:bodyPr/>
                    <a:lstStyle/>
                    <a:p>
                      <a:pPr marL="0" indent="0" algn="just" defTabSz="1219170" rtl="0" eaLnBrk="1" latinLnBrk="0" hangingPunct="1">
                        <a:buNone/>
                      </a:pPr>
                      <a:r>
                        <a:rPr lang="en-IN" sz="1800" kern="1200" dirty="0" smtClean="0">
                          <a:solidFill>
                            <a:srgbClr val="222222"/>
                          </a:solidFill>
                          <a:latin typeface="Calibri" pitchFamily="34" charset="0"/>
                          <a:ea typeface="Calibri" pitchFamily="34" charset="-122"/>
                          <a:cs typeface="Calibri" pitchFamily="34" charset="-120"/>
                        </a:rPr>
                        <a:t>The issuance of a summary of the notice in Form GST DRC-01 electronically is a mandatory statutory requirement under Rule 142(1)(a) of the CGST Rules. Failure to issue the same renders the SCN legally defective and violates the fundamental principles of natural justice.</a:t>
                      </a:r>
                      <a:endParaRPr lang="en-US" sz="1800" kern="1200" dirty="0">
                        <a:solidFill>
                          <a:srgbClr val="222222"/>
                        </a:solidFill>
                        <a:latin typeface="Calibri" pitchFamily="34" charset="0"/>
                        <a:ea typeface="Calibri" pitchFamily="34" charset="-122"/>
                        <a:cs typeface="Calibri" pitchFamily="34" charset="-120"/>
                      </a:endParaRPr>
                    </a:p>
                  </a:txBody>
                  <a:tcPr>
                    <a:lnL w="10160" cap="flat" cmpd="sng" algn="ctr">
                      <a:solidFill>
                        <a:srgbClr val="C5CFE0"/>
                      </a:solidFill>
                      <a:prstDash val="solid"/>
                      <a:round/>
                      <a:headEnd type="none" w="med" len="med"/>
                      <a:tailEnd type="none" w="med" len="med"/>
                    </a:lnL>
                    <a:lnR w="10160" cap="flat" cmpd="sng" algn="ctr">
                      <a:solidFill>
                        <a:srgbClr val="C5CFE0"/>
                      </a:solidFill>
                      <a:prstDash val="solid"/>
                      <a:round/>
                      <a:headEnd type="none" w="med" len="med"/>
                      <a:tailEnd type="none" w="med" len="med"/>
                    </a:lnR>
                    <a:lnT w="10160" cap="flat" cmpd="sng" algn="ctr">
                      <a:solidFill>
                        <a:srgbClr val="C5CFE0"/>
                      </a:solidFill>
                      <a:prstDash val="solid"/>
                      <a:round/>
                      <a:headEnd type="none" w="med" len="med"/>
                      <a:tailEnd type="none" w="med" len="med"/>
                    </a:lnT>
                    <a:lnB w="10160" cap="flat" cmpd="sng" algn="ctr">
                      <a:solidFill>
                        <a:srgbClr val="C5CFE0"/>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1440180">
                <a:tc>
                  <a:txBody>
                    <a:bodyPr/>
                    <a:lstStyle/>
                    <a:p>
                      <a:pPr marL="0" indent="0" algn="l" defTabSz="1219170" rtl="0" eaLnBrk="1" latinLnBrk="0" hangingPunct="1">
                        <a:buNone/>
                      </a:pPr>
                      <a:r>
                        <a:rPr lang="en-IN" sz="1800" b="1" kern="1200" dirty="0" smtClean="0">
                          <a:solidFill>
                            <a:srgbClr val="0D2B5E"/>
                          </a:solidFill>
                          <a:latin typeface="Cambria" pitchFamily="34" charset="0"/>
                          <a:ea typeface="Cambria" pitchFamily="34" charset="-122"/>
                          <a:cs typeface="Cambria" pitchFamily="34" charset="-120"/>
                        </a:rPr>
                        <a:t>SCN issued whereas Form DRC-01 was generated later</a:t>
                      </a:r>
                      <a:endParaRPr lang="en-US" sz="1800" b="1" kern="1200" dirty="0">
                        <a:solidFill>
                          <a:srgbClr val="0D2B5E"/>
                        </a:solidFill>
                        <a:latin typeface="Cambria" pitchFamily="34" charset="0"/>
                        <a:ea typeface="Cambria" pitchFamily="34" charset="-122"/>
                        <a:cs typeface="Cambria" pitchFamily="34" charset="-120"/>
                      </a:endParaRPr>
                    </a:p>
                  </a:txBody>
                  <a:tcPr anchor="ctr">
                    <a:lnL w="10160" cap="flat" cmpd="sng" algn="ctr">
                      <a:solidFill>
                        <a:srgbClr val="C5CFE0"/>
                      </a:solidFill>
                      <a:prstDash val="solid"/>
                      <a:round/>
                      <a:headEnd type="none" w="med" len="med"/>
                      <a:tailEnd type="none" w="med" len="med"/>
                    </a:lnL>
                    <a:lnR w="10160" cap="flat" cmpd="sng" algn="ctr">
                      <a:solidFill>
                        <a:srgbClr val="C5CFE0"/>
                      </a:solidFill>
                      <a:prstDash val="solid"/>
                      <a:round/>
                      <a:headEnd type="none" w="med" len="med"/>
                      <a:tailEnd type="none" w="med" len="med"/>
                    </a:lnR>
                    <a:lnT w="10160" cap="flat" cmpd="sng" algn="ctr">
                      <a:solidFill>
                        <a:srgbClr val="C5CFE0"/>
                      </a:solidFill>
                      <a:prstDash val="solid"/>
                      <a:round/>
                      <a:headEnd type="none" w="med" len="med"/>
                      <a:tailEnd type="none" w="med" len="med"/>
                    </a:lnT>
                    <a:lnB w="10160" cap="flat" cmpd="sng" algn="ctr">
                      <a:solidFill>
                        <a:srgbClr val="C5CFE0"/>
                      </a:solidFill>
                      <a:prstDash val="solid"/>
                      <a:round/>
                      <a:headEnd type="none" w="med" len="med"/>
                      <a:tailEnd type="none" w="med" len="med"/>
                    </a:lnB>
                    <a:solidFill>
                      <a:srgbClr val="E8EDF5"/>
                    </a:solidFill>
                  </a:tcPr>
                </a:tc>
                <a:tc>
                  <a:txBody>
                    <a:bodyPr/>
                    <a:lstStyle/>
                    <a:p>
                      <a:pPr marL="0" indent="0" algn="just" defTabSz="1219170" rtl="0" eaLnBrk="1" latinLnBrk="0" hangingPunct="1">
                        <a:buNone/>
                      </a:pPr>
                      <a:r>
                        <a:rPr lang="en-IN" sz="1800" kern="1200" dirty="0" smtClean="0">
                          <a:solidFill>
                            <a:srgbClr val="222222"/>
                          </a:solidFill>
                          <a:latin typeface="Calibri" pitchFamily="34" charset="0"/>
                          <a:ea typeface="Calibri" pitchFamily="34" charset="-122"/>
                          <a:cs typeface="Calibri" pitchFamily="34" charset="-120"/>
                        </a:rPr>
                        <a:t>A show cause notice and its corresponding electronic summary in Form DRC-01 must be issued contemporaneously. Retrospective or delayed generation of DRC-01 vitiates the validity of the original notice, as it deprives the </a:t>
                      </a:r>
                      <a:r>
                        <a:rPr lang="en-IN" sz="1800" kern="1200" dirty="0" err="1" smtClean="0">
                          <a:solidFill>
                            <a:srgbClr val="222222"/>
                          </a:solidFill>
                          <a:latin typeface="Calibri" pitchFamily="34" charset="0"/>
                          <a:ea typeface="Calibri" pitchFamily="34" charset="-122"/>
                          <a:cs typeface="Calibri" pitchFamily="34" charset="-120"/>
                        </a:rPr>
                        <a:t>noticee</a:t>
                      </a:r>
                      <a:r>
                        <a:rPr lang="en-IN" sz="1800" kern="1200" dirty="0" smtClean="0">
                          <a:solidFill>
                            <a:srgbClr val="222222"/>
                          </a:solidFill>
                          <a:latin typeface="Calibri" pitchFamily="34" charset="0"/>
                          <a:ea typeface="Calibri" pitchFamily="34" charset="-122"/>
                          <a:cs typeface="Calibri" pitchFamily="34" charset="-120"/>
                        </a:rPr>
                        <a:t> of the full statutory timeframe required to file a proper defence.</a:t>
                      </a:r>
                      <a:endParaRPr lang="en-US" sz="1800" kern="1200" dirty="0">
                        <a:solidFill>
                          <a:srgbClr val="222222"/>
                        </a:solidFill>
                        <a:latin typeface="Calibri" pitchFamily="34" charset="0"/>
                        <a:ea typeface="Calibri" pitchFamily="34" charset="-122"/>
                        <a:cs typeface="Calibri" pitchFamily="34" charset="-120"/>
                      </a:endParaRPr>
                    </a:p>
                  </a:txBody>
                  <a:tcPr>
                    <a:lnL w="10160" cap="flat" cmpd="sng" algn="ctr">
                      <a:solidFill>
                        <a:srgbClr val="C5CFE0"/>
                      </a:solidFill>
                      <a:prstDash val="solid"/>
                      <a:round/>
                      <a:headEnd type="none" w="med" len="med"/>
                      <a:tailEnd type="none" w="med" len="med"/>
                    </a:lnL>
                    <a:lnR w="10160" cap="flat" cmpd="sng" algn="ctr">
                      <a:solidFill>
                        <a:srgbClr val="C5CFE0"/>
                      </a:solidFill>
                      <a:prstDash val="solid"/>
                      <a:round/>
                      <a:headEnd type="none" w="med" len="med"/>
                      <a:tailEnd type="none" w="med" len="med"/>
                    </a:lnR>
                    <a:lnT w="10160" cap="flat" cmpd="sng" algn="ctr">
                      <a:solidFill>
                        <a:srgbClr val="C5CFE0"/>
                      </a:solidFill>
                      <a:prstDash val="solid"/>
                      <a:round/>
                      <a:headEnd type="none" w="med" len="med"/>
                      <a:tailEnd type="none" w="med" len="med"/>
                    </a:lnT>
                    <a:lnB w="10160" cap="flat" cmpd="sng" algn="ctr">
                      <a:solidFill>
                        <a:srgbClr val="C5CFE0"/>
                      </a:solidFill>
                      <a:prstDash val="solid"/>
                      <a:round/>
                      <a:headEnd type="none" w="med" len="med"/>
                      <a:tailEnd type="none" w="med" len="med"/>
                    </a:lnB>
                    <a:solidFill>
                      <a:srgbClr val="E8EDF5"/>
                    </a:solidFill>
                  </a:tcPr>
                </a:tc>
                <a:extLst>
                  <a:ext uri="{0D108BD9-81ED-4DB2-BD59-A6C34878D82A}">
                    <a16:rowId xmlns:a16="http://schemas.microsoft.com/office/drawing/2014/main" val="10002"/>
                  </a:ext>
                </a:extLst>
              </a:tr>
              <a:tr h="1440180">
                <a:tc>
                  <a:txBody>
                    <a:bodyPr/>
                    <a:lstStyle/>
                    <a:p>
                      <a:pPr marL="0" indent="0" algn="l" defTabSz="1219170" rtl="0" eaLnBrk="1" latinLnBrk="0" hangingPunct="1">
                        <a:buNone/>
                      </a:pPr>
                      <a:r>
                        <a:rPr lang="en-IN" sz="1800" b="1" kern="1200" dirty="0" smtClean="0">
                          <a:solidFill>
                            <a:srgbClr val="0D2B5E"/>
                          </a:solidFill>
                          <a:latin typeface="Cambria" pitchFamily="34" charset="0"/>
                          <a:ea typeface="Cambria" pitchFamily="34" charset="-122"/>
                          <a:cs typeface="Cambria" pitchFamily="34" charset="-120"/>
                        </a:rPr>
                        <a:t>SCN is unsigned / defectively signed</a:t>
                      </a:r>
                      <a:endParaRPr lang="en-US" sz="1800" b="1" kern="1200" dirty="0">
                        <a:solidFill>
                          <a:srgbClr val="0D2B5E"/>
                        </a:solidFill>
                        <a:latin typeface="Cambria" pitchFamily="34" charset="0"/>
                        <a:ea typeface="Cambria" pitchFamily="34" charset="-122"/>
                        <a:cs typeface="Cambria" pitchFamily="34" charset="-120"/>
                      </a:endParaRPr>
                    </a:p>
                  </a:txBody>
                  <a:tcPr anchor="ctr">
                    <a:lnL w="10160" cap="flat" cmpd="sng" algn="ctr">
                      <a:solidFill>
                        <a:srgbClr val="C5CFE0"/>
                      </a:solidFill>
                      <a:prstDash val="solid"/>
                      <a:round/>
                      <a:headEnd type="none" w="med" len="med"/>
                      <a:tailEnd type="none" w="med" len="med"/>
                    </a:lnL>
                    <a:lnR w="10160" cap="flat" cmpd="sng" algn="ctr">
                      <a:solidFill>
                        <a:srgbClr val="C5CFE0"/>
                      </a:solidFill>
                      <a:prstDash val="solid"/>
                      <a:round/>
                      <a:headEnd type="none" w="med" len="med"/>
                      <a:tailEnd type="none" w="med" len="med"/>
                    </a:lnR>
                    <a:lnT w="10160" cap="flat" cmpd="sng" algn="ctr">
                      <a:solidFill>
                        <a:srgbClr val="C5CFE0"/>
                      </a:solidFill>
                      <a:prstDash val="solid"/>
                      <a:round/>
                      <a:headEnd type="none" w="med" len="med"/>
                      <a:tailEnd type="none" w="med" len="med"/>
                    </a:lnT>
                    <a:lnB w="10160" cap="flat" cmpd="sng" algn="ctr">
                      <a:solidFill>
                        <a:srgbClr val="C5CFE0"/>
                      </a:solidFill>
                      <a:prstDash val="solid"/>
                      <a:round/>
                      <a:headEnd type="none" w="med" len="med"/>
                      <a:tailEnd type="none" w="med" len="med"/>
                    </a:lnB>
                    <a:solidFill>
                      <a:srgbClr val="FFFFFF"/>
                    </a:solidFill>
                  </a:tcPr>
                </a:tc>
                <a:tc>
                  <a:txBody>
                    <a:bodyPr/>
                    <a:lstStyle/>
                    <a:p>
                      <a:pPr marL="0" indent="0" algn="just" defTabSz="1219170" rtl="0" eaLnBrk="1" latinLnBrk="0" hangingPunct="1">
                        <a:buNone/>
                      </a:pPr>
                      <a:r>
                        <a:rPr lang="en-IN" sz="1800" kern="1200" dirty="0" smtClean="0">
                          <a:solidFill>
                            <a:srgbClr val="222222"/>
                          </a:solidFill>
                          <a:latin typeface="Calibri" pitchFamily="34" charset="0"/>
                          <a:ea typeface="Calibri" pitchFamily="34" charset="-122"/>
                          <a:cs typeface="Calibri" pitchFamily="34" charset="-120"/>
                        </a:rPr>
                        <a:t>An unsigned or defectively signed notice lacks legal sanctity and is non </a:t>
                      </a:r>
                      <a:r>
                        <a:rPr lang="en-IN" sz="1800" kern="1200" dirty="0" err="1" smtClean="0">
                          <a:solidFill>
                            <a:srgbClr val="222222"/>
                          </a:solidFill>
                          <a:latin typeface="Calibri" pitchFamily="34" charset="0"/>
                          <a:ea typeface="Calibri" pitchFamily="34" charset="-122"/>
                          <a:cs typeface="Calibri" pitchFamily="34" charset="-120"/>
                        </a:rPr>
                        <a:t>est</a:t>
                      </a:r>
                      <a:r>
                        <a:rPr lang="en-IN" sz="1800" kern="1200" dirty="0" smtClean="0">
                          <a:solidFill>
                            <a:srgbClr val="222222"/>
                          </a:solidFill>
                          <a:latin typeface="Calibri" pitchFamily="34" charset="0"/>
                          <a:ea typeface="Calibri" pitchFamily="34" charset="-122"/>
                          <a:cs typeface="Calibri" pitchFamily="34" charset="-120"/>
                        </a:rPr>
                        <a:t> (does not exist) in the eyes of the law. A valid signature (physical or digital) is an essential prerequisite for authenticating any statutory order or notice under the Act.</a:t>
                      </a:r>
                      <a:endParaRPr lang="en-US" sz="1800" kern="1200" dirty="0">
                        <a:solidFill>
                          <a:srgbClr val="222222"/>
                        </a:solidFill>
                        <a:latin typeface="Calibri" pitchFamily="34" charset="0"/>
                        <a:ea typeface="Calibri" pitchFamily="34" charset="-122"/>
                        <a:cs typeface="Calibri" pitchFamily="34" charset="-120"/>
                      </a:endParaRPr>
                    </a:p>
                  </a:txBody>
                  <a:tcPr>
                    <a:lnL w="10160" cap="flat" cmpd="sng" algn="ctr">
                      <a:solidFill>
                        <a:srgbClr val="C5CFE0"/>
                      </a:solidFill>
                      <a:prstDash val="solid"/>
                      <a:round/>
                      <a:headEnd type="none" w="med" len="med"/>
                      <a:tailEnd type="none" w="med" len="med"/>
                    </a:lnL>
                    <a:lnR w="10160" cap="flat" cmpd="sng" algn="ctr">
                      <a:solidFill>
                        <a:srgbClr val="C5CFE0"/>
                      </a:solidFill>
                      <a:prstDash val="solid"/>
                      <a:round/>
                      <a:headEnd type="none" w="med" len="med"/>
                      <a:tailEnd type="none" w="med" len="med"/>
                    </a:lnR>
                    <a:lnT w="10160" cap="flat" cmpd="sng" algn="ctr">
                      <a:solidFill>
                        <a:srgbClr val="C5CFE0"/>
                      </a:solidFill>
                      <a:prstDash val="solid"/>
                      <a:round/>
                      <a:headEnd type="none" w="med" len="med"/>
                      <a:tailEnd type="none" w="med" len="med"/>
                    </a:lnT>
                    <a:lnB w="10160" cap="flat" cmpd="sng" algn="ctr">
                      <a:solidFill>
                        <a:srgbClr val="C5CFE0"/>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1308464099"/>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12161520" cy="164592"/>
          </a:xfrm>
          <a:prstGeom prst="rect">
            <a:avLst/>
          </a:prstGeom>
          <a:solidFill>
            <a:srgbClr val="C9A84C"/>
          </a:solidFill>
          <a:ln w="12700">
            <a:solidFill>
              <a:srgbClr val="C9A84C"/>
            </a:solidFill>
            <a:prstDash val="solid"/>
          </a:ln>
        </p:spPr>
      </p:sp>
      <p:sp>
        <p:nvSpPr>
          <p:cNvPr id="3" name="Shape 1"/>
          <p:cNvSpPr/>
          <p:nvPr/>
        </p:nvSpPr>
        <p:spPr>
          <a:xfrm>
            <a:off x="0" y="164592"/>
            <a:ext cx="12161520" cy="658368"/>
          </a:xfrm>
          <a:prstGeom prst="rect">
            <a:avLst/>
          </a:prstGeom>
          <a:solidFill>
            <a:srgbClr val="0D2B5E"/>
          </a:solidFill>
          <a:ln w="12700">
            <a:solidFill>
              <a:srgbClr val="0D2B5E"/>
            </a:solidFill>
            <a:prstDash val="solid"/>
          </a:ln>
        </p:spPr>
      </p:sp>
      <p:sp>
        <p:nvSpPr>
          <p:cNvPr id="4" name="Text 2"/>
          <p:cNvSpPr/>
          <p:nvPr/>
        </p:nvSpPr>
        <p:spPr>
          <a:xfrm>
            <a:off x="274320" y="182880"/>
            <a:ext cx="11612880" cy="603504"/>
          </a:xfrm>
          <a:prstGeom prst="rect">
            <a:avLst/>
          </a:prstGeom>
          <a:noFill/>
          <a:ln/>
        </p:spPr>
        <p:txBody>
          <a:bodyPr wrap="square" lIns="0" tIns="0" rIns="0" bIns="0" rtlCol="0" anchor="ctr"/>
          <a:lstStyle/>
          <a:p>
            <a:pPr marL="0" indent="0" algn="l">
              <a:buNone/>
            </a:pPr>
            <a:r>
              <a:rPr lang="en-US" sz="2400" b="1" dirty="0">
                <a:solidFill>
                  <a:srgbClr val="FFFFFF"/>
                </a:solidFill>
                <a:latin typeface="Cambria" pitchFamily="34" charset="0"/>
                <a:ea typeface="Cambria" pitchFamily="34" charset="-122"/>
                <a:cs typeface="Cambria" pitchFamily="34" charset="-120"/>
              </a:rPr>
              <a:t>Core Legal Grounds for GSTAT </a:t>
            </a:r>
            <a:r>
              <a:rPr lang="en-US" sz="2400" b="1" dirty="0" smtClean="0">
                <a:solidFill>
                  <a:srgbClr val="FFFFFF"/>
                </a:solidFill>
                <a:latin typeface="Cambria" pitchFamily="34" charset="0"/>
                <a:ea typeface="Cambria" pitchFamily="34" charset="-122"/>
                <a:cs typeface="Cambria" pitchFamily="34" charset="-120"/>
              </a:rPr>
              <a:t>Appeals</a:t>
            </a:r>
            <a:endParaRPr lang="en-US" sz="2400" dirty="0"/>
          </a:p>
        </p:txBody>
      </p:sp>
      <p:sp>
        <p:nvSpPr>
          <p:cNvPr id="5" name="Shape 3"/>
          <p:cNvSpPr/>
          <p:nvPr/>
        </p:nvSpPr>
        <p:spPr>
          <a:xfrm>
            <a:off x="0" y="822960"/>
            <a:ext cx="12161520" cy="50292"/>
          </a:xfrm>
          <a:prstGeom prst="rect">
            <a:avLst/>
          </a:prstGeom>
          <a:solidFill>
            <a:srgbClr val="C9A84C"/>
          </a:solidFill>
          <a:ln w="12700">
            <a:solidFill>
              <a:srgbClr val="C9A84C"/>
            </a:solidFill>
            <a:prstDash val="solid"/>
          </a:ln>
        </p:spPr>
      </p:sp>
      <p:sp>
        <p:nvSpPr>
          <p:cNvPr id="7" name="Text 4"/>
          <p:cNvSpPr/>
          <p:nvPr/>
        </p:nvSpPr>
        <p:spPr>
          <a:xfrm>
            <a:off x="0" y="6583680"/>
            <a:ext cx="12161520" cy="274320"/>
          </a:xfrm>
          <a:prstGeom prst="rect">
            <a:avLst/>
          </a:prstGeom>
          <a:noFill/>
          <a:ln/>
        </p:spPr>
        <p:txBody>
          <a:bodyPr wrap="square" lIns="0" tIns="0" rIns="0" bIns="0" rtlCol="0" anchor="ctr"/>
          <a:lstStyle/>
          <a:p>
            <a:pPr marL="0" indent="0" algn="ctr">
              <a:buNone/>
            </a:pPr>
            <a:r>
              <a:rPr lang="en-US" sz="900" dirty="0">
                <a:solidFill>
                  <a:srgbClr val="AAAAAA"/>
                </a:solidFill>
                <a:latin typeface="Calibri" pitchFamily="34" charset="0"/>
                <a:ea typeface="Calibri" pitchFamily="34" charset="-122"/>
                <a:cs typeface="Calibri" pitchFamily="34" charset="-120"/>
              </a:rPr>
              <a:t>GST Appellate Tribunal  |  Legal Grounds Compendium</a:t>
            </a:r>
            <a:endParaRPr lang="en-US" sz="900" dirty="0"/>
          </a:p>
        </p:txBody>
      </p:sp>
      <p:graphicFrame>
        <p:nvGraphicFramePr>
          <p:cNvPr id="12" name="Table 0"/>
          <p:cNvGraphicFramePr>
            <a:graphicFrameLocks noGrp="1"/>
          </p:cNvGraphicFramePr>
          <p:nvPr>
            <p:extLst>
              <p:ext uri="{D42A27DB-BD31-4B8C-83A1-F6EECF244321}">
                <p14:modId xmlns:p14="http://schemas.microsoft.com/office/powerpoint/2010/main" val="2307262582"/>
              </p:ext>
            </p:extLst>
          </p:nvPr>
        </p:nvGraphicFramePr>
        <p:xfrm>
          <a:off x="274320" y="914400"/>
          <a:ext cx="11612880" cy="5495785"/>
        </p:xfrm>
        <a:graphic>
          <a:graphicData uri="http://schemas.openxmlformats.org/drawingml/2006/table">
            <a:tbl>
              <a:tblPr/>
              <a:tblGrid>
                <a:gridCol w="2918823">
                  <a:extLst>
                    <a:ext uri="{9D8B030D-6E8A-4147-A177-3AD203B41FA5}">
                      <a16:colId xmlns:a16="http://schemas.microsoft.com/office/drawing/2014/main" val="20000"/>
                    </a:ext>
                  </a:extLst>
                </a:gridCol>
                <a:gridCol w="8694057">
                  <a:extLst>
                    <a:ext uri="{9D8B030D-6E8A-4147-A177-3AD203B41FA5}">
                      <a16:colId xmlns:a16="http://schemas.microsoft.com/office/drawing/2014/main" val="20001"/>
                    </a:ext>
                  </a:extLst>
                </a:gridCol>
              </a:tblGrid>
              <a:tr h="841829">
                <a:tc>
                  <a:txBody>
                    <a:bodyPr/>
                    <a:lstStyle/>
                    <a:p>
                      <a:pPr marL="0" indent="0" algn="l" defTabSz="1219170" rtl="0" eaLnBrk="1" latinLnBrk="0" hangingPunct="1">
                        <a:buNone/>
                      </a:pPr>
                      <a:r>
                        <a:rPr lang="en-US" sz="2400" b="1" kern="1200" dirty="0">
                          <a:solidFill>
                            <a:schemeClr val="bg1"/>
                          </a:solidFill>
                          <a:latin typeface="Cambria" pitchFamily="34" charset="0"/>
                          <a:ea typeface="Cambria" pitchFamily="34" charset="-122"/>
                          <a:cs typeface="Cambria" pitchFamily="34" charset="-120"/>
                        </a:rPr>
                        <a:t>Issue</a:t>
                      </a:r>
                      <a:endParaRPr lang="en-US" sz="1800" b="1" kern="1200" dirty="0">
                        <a:solidFill>
                          <a:schemeClr val="bg1"/>
                        </a:solidFill>
                        <a:latin typeface="Cambria" pitchFamily="34" charset="0"/>
                        <a:ea typeface="Cambria" pitchFamily="34" charset="-122"/>
                        <a:cs typeface="Cambria" pitchFamily="34" charset="-120"/>
                      </a:endParaRPr>
                    </a:p>
                  </a:txBody>
                  <a:tcPr anchor="ctr">
                    <a:lnL w="10160" cap="flat" cmpd="sng" algn="ctr">
                      <a:solidFill>
                        <a:srgbClr val="C5CFE0"/>
                      </a:solidFill>
                      <a:prstDash val="solid"/>
                      <a:round/>
                      <a:headEnd type="none" w="med" len="med"/>
                      <a:tailEnd type="none" w="med" len="med"/>
                    </a:lnL>
                    <a:lnR w="10160" cap="flat" cmpd="sng" algn="ctr">
                      <a:solidFill>
                        <a:srgbClr val="C5CFE0"/>
                      </a:solidFill>
                      <a:prstDash val="solid"/>
                      <a:round/>
                      <a:headEnd type="none" w="med" len="med"/>
                      <a:tailEnd type="none" w="med" len="med"/>
                    </a:lnR>
                    <a:lnT w="10160" cap="flat" cmpd="sng" algn="ctr">
                      <a:solidFill>
                        <a:srgbClr val="C5CFE0"/>
                      </a:solidFill>
                      <a:prstDash val="solid"/>
                      <a:round/>
                      <a:headEnd type="none" w="med" len="med"/>
                      <a:tailEnd type="none" w="med" len="med"/>
                    </a:lnT>
                    <a:lnB w="10160" cap="flat" cmpd="sng" algn="ctr">
                      <a:solidFill>
                        <a:srgbClr val="C5CFE0"/>
                      </a:solidFill>
                      <a:prstDash val="solid"/>
                      <a:round/>
                      <a:headEnd type="none" w="med" len="med"/>
                      <a:tailEnd type="none" w="med" len="med"/>
                    </a:lnB>
                    <a:solidFill>
                      <a:srgbClr val="0D2B5E"/>
                    </a:solidFill>
                  </a:tcPr>
                </a:tc>
                <a:tc>
                  <a:txBody>
                    <a:bodyPr/>
                    <a:lstStyle/>
                    <a:p>
                      <a:pPr marL="0" indent="0" algn="l" defTabSz="1219170" rtl="0" eaLnBrk="1" latinLnBrk="0" hangingPunct="1">
                        <a:buNone/>
                      </a:pPr>
                      <a:r>
                        <a:rPr lang="en-US" sz="2400" b="1" kern="1200" dirty="0">
                          <a:solidFill>
                            <a:schemeClr val="bg1"/>
                          </a:solidFill>
                          <a:latin typeface="Cambria" pitchFamily="34" charset="0"/>
                          <a:ea typeface="Cambria" pitchFamily="34" charset="-122"/>
                          <a:cs typeface="Cambria" pitchFamily="34" charset="-120"/>
                        </a:rPr>
                        <a:t>Pure Legal Ground for GSTAT</a:t>
                      </a:r>
                    </a:p>
                  </a:txBody>
                  <a:tcPr anchor="ctr">
                    <a:lnL w="10160" cap="flat" cmpd="sng" algn="ctr">
                      <a:solidFill>
                        <a:srgbClr val="C5CFE0"/>
                      </a:solidFill>
                      <a:prstDash val="solid"/>
                      <a:round/>
                      <a:headEnd type="none" w="med" len="med"/>
                      <a:tailEnd type="none" w="med" len="med"/>
                    </a:lnL>
                    <a:lnR w="10160" cap="flat" cmpd="sng" algn="ctr">
                      <a:solidFill>
                        <a:srgbClr val="C5CFE0"/>
                      </a:solidFill>
                      <a:prstDash val="solid"/>
                      <a:round/>
                      <a:headEnd type="none" w="med" len="med"/>
                      <a:tailEnd type="none" w="med" len="med"/>
                    </a:lnR>
                    <a:lnT w="10160" cap="flat" cmpd="sng" algn="ctr">
                      <a:solidFill>
                        <a:srgbClr val="C5CFE0"/>
                      </a:solidFill>
                      <a:prstDash val="solid"/>
                      <a:round/>
                      <a:headEnd type="none" w="med" len="med"/>
                      <a:tailEnd type="none" w="med" len="med"/>
                    </a:lnT>
                    <a:lnB w="10160" cap="flat" cmpd="sng" algn="ctr">
                      <a:solidFill>
                        <a:srgbClr val="C5CFE0"/>
                      </a:solidFill>
                      <a:prstDash val="solid"/>
                      <a:round/>
                      <a:headEnd type="none" w="med" len="med"/>
                      <a:tailEnd type="none" w="med" len="med"/>
                    </a:lnB>
                    <a:solidFill>
                      <a:srgbClr val="0D2B5E"/>
                    </a:solidFill>
                  </a:tcPr>
                </a:tc>
                <a:extLst>
                  <a:ext uri="{0D108BD9-81ED-4DB2-BD59-A6C34878D82A}">
                    <a16:rowId xmlns:a16="http://schemas.microsoft.com/office/drawing/2014/main" val="10000"/>
                  </a:ext>
                </a:extLst>
              </a:tr>
              <a:tr h="1029381">
                <a:tc>
                  <a:txBody>
                    <a:bodyPr/>
                    <a:lstStyle/>
                    <a:p>
                      <a:pPr marL="0" indent="0" algn="l" defTabSz="1219170" rtl="0" eaLnBrk="1" latinLnBrk="0" hangingPunct="1">
                        <a:buNone/>
                      </a:pPr>
                      <a:r>
                        <a:rPr lang="en-IN" sz="1800" b="1" kern="1200" dirty="0" smtClean="0">
                          <a:solidFill>
                            <a:srgbClr val="0D2B5E"/>
                          </a:solidFill>
                          <a:latin typeface="Cambria" pitchFamily="34" charset="0"/>
                          <a:ea typeface="Cambria" pitchFamily="34" charset="-122"/>
                          <a:cs typeface="Cambria" pitchFamily="34" charset="-120"/>
                        </a:rPr>
                        <a:t>Mere uploading of SCN over GSTN Portal (Adequacy of Service)</a:t>
                      </a:r>
                      <a:endParaRPr lang="en-US" sz="1800" b="1" kern="1200" dirty="0">
                        <a:solidFill>
                          <a:srgbClr val="0D2B5E"/>
                        </a:solidFill>
                        <a:latin typeface="Cambria" pitchFamily="34" charset="0"/>
                        <a:ea typeface="Cambria" pitchFamily="34" charset="-122"/>
                        <a:cs typeface="Cambria" pitchFamily="34" charset="-120"/>
                      </a:endParaRPr>
                    </a:p>
                  </a:txBody>
                  <a:tcPr anchor="ctr">
                    <a:lnL w="10160" cap="flat" cmpd="sng" algn="ctr">
                      <a:solidFill>
                        <a:srgbClr val="C5CFE0"/>
                      </a:solidFill>
                      <a:prstDash val="solid"/>
                      <a:round/>
                      <a:headEnd type="none" w="med" len="med"/>
                      <a:tailEnd type="none" w="med" len="med"/>
                    </a:lnL>
                    <a:lnR w="10160" cap="flat" cmpd="sng" algn="ctr">
                      <a:solidFill>
                        <a:srgbClr val="C5CFE0"/>
                      </a:solidFill>
                      <a:prstDash val="solid"/>
                      <a:round/>
                      <a:headEnd type="none" w="med" len="med"/>
                      <a:tailEnd type="none" w="med" len="med"/>
                    </a:lnR>
                    <a:lnT w="10160" cap="flat" cmpd="sng" algn="ctr">
                      <a:solidFill>
                        <a:srgbClr val="C5CFE0"/>
                      </a:solidFill>
                      <a:prstDash val="solid"/>
                      <a:round/>
                      <a:headEnd type="none" w="med" len="med"/>
                      <a:tailEnd type="none" w="med" len="med"/>
                    </a:lnT>
                    <a:lnB w="10160" cap="flat" cmpd="sng" algn="ctr">
                      <a:solidFill>
                        <a:srgbClr val="C5CFE0"/>
                      </a:solidFill>
                      <a:prstDash val="solid"/>
                      <a:round/>
                      <a:headEnd type="none" w="med" len="med"/>
                      <a:tailEnd type="none" w="med" len="med"/>
                    </a:lnB>
                    <a:solidFill>
                      <a:srgbClr val="FFFFFF"/>
                    </a:solidFill>
                  </a:tcPr>
                </a:tc>
                <a:tc>
                  <a:txBody>
                    <a:bodyPr/>
                    <a:lstStyle/>
                    <a:p>
                      <a:pPr marL="0" indent="0" algn="just" defTabSz="1219170" rtl="0" eaLnBrk="1" latinLnBrk="0" hangingPunct="1">
                        <a:buNone/>
                      </a:pPr>
                      <a:r>
                        <a:rPr lang="en-IN" sz="1800" kern="1200" dirty="0" smtClean="0">
                          <a:solidFill>
                            <a:srgbClr val="222222"/>
                          </a:solidFill>
                          <a:latin typeface="Calibri" pitchFamily="34" charset="0"/>
                          <a:ea typeface="Calibri" pitchFamily="34" charset="-122"/>
                          <a:cs typeface="Calibri" pitchFamily="34" charset="-120"/>
                        </a:rPr>
                        <a:t>Mere uploading of the SCN on the portal without proper intimation or generating alerts as contemplated under Section 169 of the CGST Act does not constitute valid service, especially if the taxpayer is demonstrably unaware, thereby infringing the right of </a:t>
                      </a:r>
                      <a:r>
                        <a:rPr lang="en-IN" sz="1800" i="1" kern="1200" dirty="0" err="1" smtClean="0">
                          <a:solidFill>
                            <a:srgbClr val="222222"/>
                          </a:solidFill>
                          <a:latin typeface="Calibri" pitchFamily="34" charset="0"/>
                          <a:ea typeface="Calibri" pitchFamily="34" charset="-122"/>
                          <a:cs typeface="Calibri" pitchFamily="34" charset="-120"/>
                        </a:rPr>
                        <a:t>audi</a:t>
                      </a:r>
                      <a:r>
                        <a:rPr lang="en-IN" sz="1800" i="1" kern="1200" dirty="0" smtClean="0">
                          <a:solidFill>
                            <a:srgbClr val="222222"/>
                          </a:solidFill>
                          <a:latin typeface="Calibri" pitchFamily="34" charset="0"/>
                          <a:ea typeface="Calibri" pitchFamily="34" charset="-122"/>
                          <a:cs typeface="Calibri" pitchFamily="34" charset="-120"/>
                        </a:rPr>
                        <a:t> </a:t>
                      </a:r>
                      <a:r>
                        <a:rPr lang="en-IN" sz="1800" i="1" kern="1200" dirty="0" err="1" smtClean="0">
                          <a:solidFill>
                            <a:srgbClr val="222222"/>
                          </a:solidFill>
                          <a:latin typeface="Calibri" pitchFamily="34" charset="0"/>
                          <a:ea typeface="Calibri" pitchFamily="34" charset="-122"/>
                          <a:cs typeface="Calibri" pitchFamily="34" charset="-120"/>
                        </a:rPr>
                        <a:t>alteram</a:t>
                      </a:r>
                      <a:r>
                        <a:rPr lang="en-IN" sz="1800" i="1" kern="1200" dirty="0" smtClean="0">
                          <a:solidFill>
                            <a:srgbClr val="222222"/>
                          </a:solidFill>
                          <a:latin typeface="Calibri" pitchFamily="34" charset="0"/>
                          <a:ea typeface="Calibri" pitchFamily="34" charset="-122"/>
                          <a:cs typeface="Calibri" pitchFamily="34" charset="-120"/>
                        </a:rPr>
                        <a:t> </a:t>
                      </a:r>
                      <a:r>
                        <a:rPr lang="en-IN" sz="1800" i="1" kern="1200" dirty="0" err="1" smtClean="0">
                          <a:solidFill>
                            <a:srgbClr val="222222"/>
                          </a:solidFill>
                          <a:latin typeface="Calibri" pitchFamily="34" charset="0"/>
                          <a:ea typeface="Calibri" pitchFamily="34" charset="-122"/>
                          <a:cs typeface="Calibri" pitchFamily="34" charset="-120"/>
                        </a:rPr>
                        <a:t>partem</a:t>
                      </a:r>
                      <a:r>
                        <a:rPr lang="en-IN" sz="1800" i="1" kern="1200" dirty="0" smtClean="0">
                          <a:solidFill>
                            <a:srgbClr val="222222"/>
                          </a:solidFill>
                          <a:latin typeface="Calibri" pitchFamily="34" charset="0"/>
                          <a:ea typeface="Calibri" pitchFamily="34" charset="-122"/>
                          <a:cs typeface="Calibri" pitchFamily="34" charset="-120"/>
                        </a:rPr>
                        <a:t> (right to be heard).</a:t>
                      </a:r>
                      <a:endParaRPr lang="en-US" sz="1800" i="1" kern="1200" dirty="0">
                        <a:solidFill>
                          <a:srgbClr val="222222"/>
                        </a:solidFill>
                        <a:latin typeface="Calibri" pitchFamily="34" charset="0"/>
                        <a:ea typeface="Calibri" pitchFamily="34" charset="-122"/>
                        <a:cs typeface="Calibri" pitchFamily="34" charset="-120"/>
                      </a:endParaRPr>
                    </a:p>
                  </a:txBody>
                  <a:tcPr>
                    <a:lnL w="10160" cap="flat" cmpd="sng" algn="ctr">
                      <a:solidFill>
                        <a:srgbClr val="C5CFE0"/>
                      </a:solidFill>
                      <a:prstDash val="solid"/>
                      <a:round/>
                      <a:headEnd type="none" w="med" len="med"/>
                      <a:tailEnd type="none" w="med" len="med"/>
                    </a:lnL>
                    <a:lnR w="10160" cap="flat" cmpd="sng" algn="ctr">
                      <a:solidFill>
                        <a:srgbClr val="C5CFE0"/>
                      </a:solidFill>
                      <a:prstDash val="solid"/>
                      <a:round/>
                      <a:headEnd type="none" w="med" len="med"/>
                      <a:tailEnd type="none" w="med" len="med"/>
                    </a:lnR>
                    <a:lnT w="10160" cap="flat" cmpd="sng" algn="ctr">
                      <a:solidFill>
                        <a:srgbClr val="C5CFE0"/>
                      </a:solidFill>
                      <a:prstDash val="solid"/>
                      <a:round/>
                      <a:headEnd type="none" w="med" len="med"/>
                      <a:tailEnd type="none" w="med" len="med"/>
                    </a:lnT>
                    <a:lnB w="10160" cap="flat" cmpd="sng" algn="ctr">
                      <a:solidFill>
                        <a:srgbClr val="C5CFE0"/>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1029381">
                <a:tc>
                  <a:txBody>
                    <a:bodyPr/>
                    <a:lstStyle/>
                    <a:p>
                      <a:pPr marL="0" indent="0" algn="l" defTabSz="1219170" rtl="0" eaLnBrk="1" latinLnBrk="0" hangingPunct="1">
                        <a:buNone/>
                      </a:pPr>
                      <a:r>
                        <a:rPr lang="en-IN" sz="1800" b="1" kern="1200" dirty="0" smtClean="0">
                          <a:solidFill>
                            <a:srgbClr val="0D2B5E"/>
                          </a:solidFill>
                          <a:latin typeface="Cambria" pitchFamily="34" charset="0"/>
                          <a:ea typeface="Cambria" pitchFamily="34" charset="-122"/>
                          <a:cs typeface="Cambria" pitchFamily="34" charset="-120"/>
                        </a:rPr>
                        <a:t>SCN issued without service of RUDs / RUDs furnished late</a:t>
                      </a:r>
                      <a:endParaRPr lang="en-US" sz="1800" b="1" kern="1200" dirty="0">
                        <a:solidFill>
                          <a:srgbClr val="0D2B5E"/>
                        </a:solidFill>
                        <a:latin typeface="Cambria" pitchFamily="34" charset="0"/>
                        <a:ea typeface="Cambria" pitchFamily="34" charset="-122"/>
                        <a:cs typeface="Cambria" pitchFamily="34" charset="-120"/>
                      </a:endParaRPr>
                    </a:p>
                  </a:txBody>
                  <a:tcPr anchor="ctr">
                    <a:lnL w="10160" cap="flat" cmpd="sng" algn="ctr">
                      <a:solidFill>
                        <a:srgbClr val="C5CFE0"/>
                      </a:solidFill>
                      <a:prstDash val="solid"/>
                      <a:round/>
                      <a:headEnd type="none" w="med" len="med"/>
                      <a:tailEnd type="none" w="med" len="med"/>
                    </a:lnL>
                    <a:lnR w="10160" cap="flat" cmpd="sng" algn="ctr">
                      <a:solidFill>
                        <a:srgbClr val="C5CFE0"/>
                      </a:solidFill>
                      <a:prstDash val="solid"/>
                      <a:round/>
                      <a:headEnd type="none" w="med" len="med"/>
                      <a:tailEnd type="none" w="med" len="med"/>
                    </a:lnR>
                    <a:lnT w="10160" cap="flat" cmpd="sng" algn="ctr">
                      <a:solidFill>
                        <a:srgbClr val="C5CFE0"/>
                      </a:solidFill>
                      <a:prstDash val="solid"/>
                      <a:round/>
                      <a:headEnd type="none" w="med" len="med"/>
                      <a:tailEnd type="none" w="med" len="med"/>
                    </a:lnT>
                    <a:lnB w="10160" cap="flat" cmpd="sng" algn="ctr">
                      <a:solidFill>
                        <a:srgbClr val="C5CFE0"/>
                      </a:solidFill>
                      <a:prstDash val="solid"/>
                      <a:round/>
                      <a:headEnd type="none" w="med" len="med"/>
                      <a:tailEnd type="none" w="med" len="med"/>
                    </a:lnB>
                    <a:solidFill>
                      <a:srgbClr val="E8EDF5"/>
                    </a:solidFill>
                  </a:tcPr>
                </a:tc>
                <a:tc>
                  <a:txBody>
                    <a:bodyPr/>
                    <a:lstStyle/>
                    <a:p>
                      <a:pPr marL="0" indent="0" algn="just" defTabSz="1219170" rtl="0" eaLnBrk="1" latinLnBrk="0" hangingPunct="1">
                        <a:buNone/>
                      </a:pPr>
                      <a:r>
                        <a:rPr lang="en-IN" sz="1800" kern="1200" dirty="0" smtClean="0">
                          <a:solidFill>
                            <a:srgbClr val="222222"/>
                          </a:solidFill>
                          <a:latin typeface="Calibri" pitchFamily="34" charset="0"/>
                          <a:ea typeface="Calibri" pitchFamily="34" charset="-122"/>
                          <a:cs typeface="Calibri" pitchFamily="34" charset="-120"/>
                        </a:rPr>
                        <a:t>Non-supply of Relied Upon Documents (RUDs) along with the SCN, or supplying them after the completion of the limitation period, severely prejudices the taxpayer's ability to defend themselves, rendering the proceedings void ab initio for violating statutory rules and natural justice.</a:t>
                      </a:r>
                      <a:endParaRPr lang="en-US" sz="1800" kern="1200" dirty="0">
                        <a:solidFill>
                          <a:srgbClr val="222222"/>
                        </a:solidFill>
                        <a:latin typeface="Calibri" pitchFamily="34" charset="0"/>
                        <a:ea typeface="Calibri" pitchFamily="34" charset="-122"/>
                        <a:cs typeface="Calibri" pitchFamily="34" charset="-120"/>
                      </a:endParaRPr>
                    </a:p>
                  </a:txBody>
                  <a:tcPr>
                    <a:lnL w="10160" cap="flat" cmpd="sng" algn="ctr">
                      <a:solidFill>
                        <a:srgbClr val="C5CFE0"/>
                      </a:solidFill>
                      <a:prstDash val="solid"/>
                      <a:round/>
                      <a:headEnd type="none" w="med" len="med"/>
                      <a:tailEnd type="none" w="med" len="med"/>
                    </a:lnL>
                    <a:lnR w="10160" cap="flat" cmpd="sng" algn="ctr">
                      <a:solidFill>
                        <a:srgbClr val="C5CFE0"/>
                      </a:solidFill>
                      <a:prstDash val="solid"/>
                      <a:round/>
                      <a:headEnd type="none" w="med" len="med"/>
                      <a:tailEnd type="none" w="med" len="med"/>
                    </a:lnR>
                    <a:lnT w="10160" cap="flat" cmpd="sng" algn="ctr">
                      <a:solidFill>
                        <a:srgbClr val="C5CFE0"/>
                      </a:solidFill>
                      <a:prstDash val="solid"/>
                      <a:round/>
                      <a:headEnd type="none" w="med" len="med"/>
                      <a:tailEnd type="none" w="med" len="med"/>
                    </a:lnT>
                    <a:lnB w="10160" cap="flat" cmpd="sng" algn="ctr">
                      <a:solidFill>
                        <a:srgbClr val="C5CFE0"/>
                      </a:solidFill>
                      <a:prstDash val="solid"/>
                      <a:round/>
                      <a:headEnd type="none" w="med" len="med"/>
                      <a:tailEnd type="none" w="med" len="med"/>
                    </a:lnB>
                    <a:solidFill>
                      <a:srgbClr val="E8EDF5"/>
                    </a:solidFill>
                  </a:tcPr>
                </a:tc>
                <a:extLst>
                  <a:ext uri="{0D108BD9-81ED-4DB2-BD59-A6C34878D82A}">
                    <a16:rowId xmlns:a16="http://schemas.microsoft.com/office/drawing/2014/main" val="10002"/>
                  </a:ext>
                </a:extLst>
              </a:tr>
              <a:tr h="1029381">
                <a:tc>
                  <a:txBody>
                    <a:bodyPr/>
                    <a:lstStyle/>
                    <a:p>
                      <a:pPr marL="0" indent="0" algn="l" defTabSz="1219170" rtl="0" eaLnBrk="1" latinLnBrk="0" hangingPunct="1">
                        <a:buNone/>
                      </a:pPr>
                      <a:r>
                        <a:rPr lang="en-IN" sz="1800" b="1" kern="1200" dirty="0" smtClean="0">
                          <a:solidFill>
                            <a:srgbClr val="0D2B5E"/>
                          </a:solidFill>
                          <a:latin typeface="Cambria" pitchFamily="34" charset="0"/>
                          <a:ea typeface="Cambria" pitchFamily="34" charset="-122"/>
                          <a:cs typeface="Cambria" pitchFamily="34" charset="-120"/>
                        </a:rPr>
                        <a:t>SCN is issued by IIT Software (Automated /System-generated)</a:t>
                      </a:r>
                      <a:endParaRPr lang="en-US" sz="1800" b="1" kern="1200" dirty="0">
                        <a:solidFill>
                          <a:srgbClr val="0D2B5E"/>
                        </a:solidFill>
                        <a:latin typeface="Cambria" pitchFamily="34" charset="0"/>
                        <a:ea typeface="Cambria" pitchFamily="34" charset="-122"/>
                        <a:cs typeface="Cambria" pitchFamily="34" charset="-120"/>
                      </a:endParaRPr>
                    </a:p>
                  </a:txBody>
                  <a:tcPr anchor="ctr">
                    <a:lnL w="10160" cap="flat" cmpd="sng" algn="ctr">
                      <a:solidFill>
                        <a:srgbClr val="C5CFE0"/>
                      </a:solidFill>
                      <a:prstDash val="solid"/>
                      <a:round/>
                      <a:headEnd type="none" w="med" len="med"/>
                      <a:tailEnd type="none" w="med" len="med"/>
                    </a:lnL>
                    <a:lnR w="10160" cap="flat" cmpd="sng" algn="ctr">
                      <a:solidFill>
                        <a:srgbClr val="C5CFE0"/>
                      </a:solidFill>
                      <a:prstDash val="solid"/>
                      <a:round/>
                      <a:headEnd type="none" w="med" len="med"/>
                      <a:tailEnd type="none" w="med" len="med"/>
                    </a:lnR>
                    <a:lnT w="10160" cap="flat" cmpd="sng" algn="ctr">
                      <a:solidFill>
                        <a:srgbClr val="C5CFE0"/>
                      </a:solidFill>
                      <a:prstDash val="solid"/>
                      <a:round/>
                      <a:headEnd type="none" w="med" len="med"/>
                      <a:tailEnd type="none" w="med" len="med"/>
                    </a:lnT>
                    <a:lnB w="10160" cap="flat" cmpd="sng" algn="ctr">
                      <a:solidFill>
                        <a:srgbClr val="C5CFE0"/>
                      </a:solidFill>
                      <a:prstDash val="solid"/>
                      <a:round/>
                      <a:headEnd type="none" w="med" len="med"/>
                      <a:tailEnd type="none" w="med" len="med"/>
                    </a:lnB>
                    <a:solidFill>
                      <a:srgbClr val="FFFFFF"/>
                    </a:solidFill>
                  </a:tcPr>
                </a:tc>
                <a:tc>
                  <a:txBody>
                    <a:bodyPr/>
                    <a:lstStyle/>
                    <a:p>
                      <a:pPr marL="0" indent="0" algn="just" defTabSz="1219170" rtl="0" eaLnBrk="1" latinLnBrk="0" hangingPunct="1">
                        <a:buNone/>
                      </a:pPr>
                      <a:r>
                        <a:rPr lang="en-IN" sz="1800" kern="1200" dirty="0" smtClean="0">
                          <a:solidFill>
                            <a:srgbClr val="222222"/>
                          </a:solidFill>
                          <a:latin typeface="Calibri" pitchFamily="34" charset="0"/>
                          <a:ea typeface="Calibri" pitchFamily="34" charset="-122"/>
                          <a:cs typeface="Calibri" pitchFamily="34" charset="-120"/>
                        </a:rPr>
                        <a:t>An SCN must unequivocally demonstrate an independent application of mind by the Proper Officer. A notice generated purely by automated software without human assessment and verification lacks jurisdiction and cannot legally form the basis for a tax demand.</a:t>
                      </a:r>
                      <a:endParaRPr lang="en-US" sz="1800" kern="1200" dirty="0">
                        <a:solidFill>
                          <a:srgbClr val="222222"/>
                        </a:solidFill>
                        <a:latin typeface="Calibri" pitchFamily="34" charset="0"/>
                        <a:ea typeface="Calibri" pitchFamily="34" charset="-122"/>
                        <a:cs typeface="Calibri" pitchFamily="34" charset="-120"/>
                      </a:endParaRPr>
                    </a:p>
                  </a:txBody>
                  <a:tcPr>
                    <a:lnL w="10160" cap="flat" cmpd="sng" algn="ctr">
                      <a:solidFill>
                        <a:srgbClr val="C5CFE0"/>
                      </a:solidFill>
                      <a:prstDash val="solid"/>
                      <a:round/>
                      <a:headEnd type="none" w="med" len="med"/>
                      <a:tailEnd type="none" w="med" len="med"/>
                    </a:lnL>
                    <a:lnR w="10160" cap="flat" cmpd="sng" algn="ctr">
                      <a:solidFill>
                        <a:srgbClr val="C5CFE0"/>
                      </a:solidFill>
                      <a:prstDash val="solid"/>
                      <a:round/>
                      <a:headEnd type="none" w="med" len="med"/>
                      <a:tailEnd type="none" w="med" len="med"/>
                    </a:lnR>
                    <a:lnT w="10160" cap="flat" cmpd="sng" algn="ctr">
                      <a:solidFill>
                        <a:srgbClr val="C5CFE0"/>
                      </a:solidFill>
                      <a:prstDash val="solid"/>
                      <a:round/>
                      <a:headEnd type="none" w="med" len="med"/>
                      <a:tailEnd type="none" w="med" len="med"/>
                    </a:lnT>
                    <a:lnB w="10160" cap="flat" cmpd="sng" algn="ctr">
                      <a:solidFill>
                        <a:srgbClr val="C5CFE0"/>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1247135">
                <a:tc>
                  <a:txBody>
                    <a:bodyPr/>
                    <a:lstStyle/>
                    <a:p>
                      <a:pPr marL="0" indent="0" algn="l" defTabSz="1219170" rtl="0" eaLnBrk="1" latinLnBrk="0" hangingPunct="1">
                        <a:buNone/>
                      </a:pPr>
                      <a:r>
                        <a:rPr lang="en-US" sz="1800" b="1" kern="1200" dirty="0" smtClean="0">
                          <a:solidFill>
                            <a:srgbClr val="0D2B5E"/>
                          </a:solidFill>
                          <a:latin typeface="Cambria" pitchFamily="34" charset="0"/>
                          <a:ea typeface="Cambria" pitchFamily="34" charset="-122"/>
                          <a:cs typeface="Cambria" pitchFamily="34" charset="-120"/>
                        </a:rPr>
                        <a:t>SCN based</a:t>
                      </a:r>
                      <a:r>
                        <a:rPr lang="en-US" sz="1800" b="1" kern="1200" baseline="0" dirty="0" smtClean="0">
                          <a:solidFill>
                            <a:srgbClr val="0D2B5E"/>
                          </a:solidFill>
                          <a:latin typeface="Cambria" pitchFamily="34" charset="0"/>
                          <a:ea typeface="Cambria" pitchFamily="34" charset="-122"/>
                          <a:cs typeface="Cambria" pitchFamily="34" charset="-120"/>
                        </a:rPr>
                        <a:t> on CAG audit of Departmental records</a:t>
                      </a:r>
                      <a:endParaRPr lang="en-US" sz="1800" b="1" kern="1200" dirty="0">
                        <a:solidFill>
                          <a:srgbClr val="0D2B5E"/>
                        </a:solidFill>
                        <a:latin typeface="Cambria" pitchFamily="34" charset="0"/>
                        <a:ea typeface="Cambria" pitchFamily="34" charset="-122"/>
                        <a:cs typeface="Cambria" pitchFamily="34" charset="-120"/>
                      </a:endParaRPr>
                    </a:p>
                  </a:txBody>
                  <a:tcPr anchor="ctr">
                    <a:lnL w="10160" cap="flat" cmpd="sng" algn="ctr">
                      <a:solidFill>
                        <a:srgbClr val="C5CFE0"/>
                      </a:solidFill>
                      <a:prstDash val="solid"/>
                      <a:round/>
                      <a:headEnd type="none" w="med" len="med"/>
                      <a:tailEnd type="none" w="med" len="med"/>
                    </a:lnL>
                    <a:lnR w="10160" cap="flat" cmpd="sng" algn="ctr">
                      <a:solidFill>
                        <a:srgbClr val="C5CFE0"/>
                      </a:solidFill>
                      <a:prstDash val="solid"/>
                      <a:round/>
                      <a:headEnd type="none" w="med" len="med"/>
                      <a:tailEnd type="none" w="med" len="med"/>
                    </a:lnR>
                    <a:lnT w="10160" cap="flat" cmpd="sng" algn="ctr">
                      <a:solidFill>
                        <a:srgbClr val="C5CFE0"/>
                      </a:solidFill>
                      <a:prstDash val="solid"/>
                      <a:round/>
                      <a:headEnd type="none" w="med" len="med"/>
                      <a:tailEnd type="none" w="med" len="med"/>
                    </a:lnT>
                    <a:lnB w="10160" cap="flat" cmpd="sng" algn="ctr">
                      <a:solidFill>
                        <a:srgbClr val="C5CFE0"/>
                      </a:solidFill>
                      <a:prstDash val="solid"/>
                      <a:round/>
                      <a:headEnd type="none" w="med" len="med"/>
                      <a:tailEnd type="none" w="med" len="med"/>
                    </a:lnB>
                    <a:solidFill>
                      <a:srgbClr val="FFFFFF"/>
                    </a:solidFill>
                  </a:tcPr>
                </a:tc>
                <a:tc>
                  <a:txBody>
                    <a:bodyPr/>
                    <a:lstStyle/>
                    <a:p>
                      <a:pPr marL="0" indent="0" algn="just" defTabSz="1219170" rtl="0" eaLnBrk="1" latinLnBrk="0" hangingPunct="1">
                        <a:buNone/>
                      </a:pPr>
                      <a:endParaRPr lang="en-IN" sz="1800" kern="1200" dirty="0" smtClean="0">
                        <a:solidFill>
                          <a:srgbClr val="222222"/>
                        </a:solidFill>
                        <a:latin typeface="Calibri" pitchFamily="34" charset="0"/>
                        <a:ea typeface="Calibri" pitchFamily="34" charset="-122"/>
                        <a:cs typeface="Calibri" pitchFamily="34" charset="-120"/>
                      </a:endParaRPr>
                    </a:p>
                    <a:p>
                      <a:pPr marL="0" indent="0" algn="just" defTabSz="1219170" rtl="0" eaLnBrk="1" latinLnBrk="0" hangingPunct="1">
                        <a:buNone/>
                      </a:pPr>
                      <a:r>
                        <a:rPr lang="en-IN" sz="1800" kern="1200" dirty="0" smtClean="0">
                          <a:solidFill>
                            <a:srgbClr val="222222"/>
                          </a:solidFill>
                          <a:latin typeface="Calibri" pitchFamily="34" charset="0"/>
                          <a:ea typeface="Calibri" pitchFamily="34" charset="-122"/>
                          <a:cs typeface="Calibri" pitchFamily="34" charset="-120"/>
                        </a:rPr>
                        <a:t>SCN is invalid since it is issued on the basis of CAG audit of departmental records</a:t>
                      </a:r>
                      <a:endParaRPr lang="en-US" sz="1800" kern="1200" dirty="0">
                        <a:solidFill>
                          <a:srgbClr val="222222"/>
                        </a:solidFill>
                        <a:latin typeface="Calibri" pitchFamily="34" charset="0"/>
                        <a:ea typeface="Calibri" pitchFamily="34" charset="-122"/>
                        <a:cs typeface="Calibri" pitchFamily="34" charset="-120"/>
                      </a:endParaRPr>
                    </a:p>
                  </a:txBody>
                  <a:tcPr>
                    <a:lnL w="10160" cap="flat" cmpd="sng" algn="ctr">
                      <a:solidFill>
                        <a:srgbClr val="C5CFE0"/>
                      </a:solidFill>
                      <a:prstDash val="solid"/>
                      <a:round/>
                      <a:headEnd type="none" w="med" len="med"/>
                      <a:tailEnd type="none" w="med" len="med"/>
                    </a:lnL>
                    <a:lnR w="10160" cap="flat" cmpd="sng" algn="ctr">
                      <a:solidFill>
                        <a:srgbClr val="C5CFE0"/>
                      </a:solidFill>
                      <a:prstDash val="solid"/>
                      <a:round/>
                      <a:headEnd type="none" w="med" len="med"/>
                      <a:tailEnd type="none" w="med" len="med"/>
                    </a:lnR>
                    <a:lnT w="10160" cap="flat" cmpd="sng" algn="ctr">
                      <a:solidFill>
                        <a:srgbClr val="C5CFE0"/>
                      </a:solidFill>
                      <a:prstDash val="solid"/>
                      <a:round/>
                      <a:headEnd type="none" w="med" len="med"/>
                      <a:tailEnd type="none" w="med" len="med"/>
                    </a:lnT>
                    <a:lnB w="10160" cap="flat" cmpd="sng" algn="ctr">
                      <a:solidFill>
                        <a:srgbClr val="C5CFE0"/>
                      </a:solidFill>
                      <a:prstDash val="solid"/>
                      <a:round/>
                      <a:headEnd type="none" w="med" len="med"/>
                      <a:tailEnd type="none" w="med" len="med"/>
                    </a:lnB>
                    <a:solidFill>
                      <a:srgbClr val="FFFFFF"/>
                    </a:solidFill>
                  </a:tcPr>
                </a:tc>
                <a:extLst>
                  <a:ext uri="{0D108BD9-81ED-4DB2-BD59-A6C34878D82A}">
                    <a16:rowId xmlns:a16="http://schemas.microsoft.com/office/drawing/2014/main" val="2465460548"/>
                  </a:ext>
                </a:extLst>
              </a:tr>
            </a:tbl>
          </a:graphicData>
        </a:graphic>
      </p:graphicFrame>
    </p:spTree>
    <p:extLst>
      <p:ext uri="{BB962C8B-B14F-4D97-AF65-F5344CB8AC3E}">
        <p14:creationId xmlns:p14="http://schemas.microsoft.com/office/powerpoint/2010/main" val="136675945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12192000" cy="1036320"/>
          </a:xfrm>
          <a:prstGeom prst="rect">
            <a:avLst/>
          </a:prstGeom>
          <a:solidFill>
            <a:srgbClr val="0D1B3E"/>
          </a:solidFill>
          <a:ln/>
        </p:spPr>
      </p:sp>
      <p:sp>
        <p:nvSpPr>
          <p:cNvPr id="3" name="Text 1"/>
          <p:cNvSpPr/>
          <p:nvPr/>
        </p:nvSpPr>
        <p:spPr>
          <a:xfrm>
            <a:off x="426720" y="60960"/>
            <a:ext cx="11338560" cy="914400"/>
          </a:xfrm>
          <a:prstGeom prst="rect">
            <a:avLst/>
          </a:prstGeom>
          <a:noFill/>
          <a:ln/>
        </p:spPr>
        <p:txBody>
          <a:bodyPr wrap="square" lIns="0" tIns="0" rIns="0" bIns="0" rtlCol="0" anchor="ctr"/>
          <a:lstStyle/>
          <a:p>
            <a:r>
              <a:rPr lang="en-US" sz="2800" b="1" dirty="0">
                <a:solidFill>
                  <a:srgbClr val="FFFFFF"/>
                </a:solidFill>
                <a:latin typeface="Cambria" pitchFamily="34" charset="0"/>
                <a:ea typeface="Cambria" pitchFamily="34" charset="-122"/>
                <a:cs typeface="Cambria" pitchFamily="34" charset="-120"/>
              </a:rPr>
              <a:t>GST Litigation Ecosystem</a:t>
            </a:r>
            <a:endParaRPr lang="en-US" sz="2800" dirty="0"/>
          </a:p>
        </p:txBody>
      </p:sp>
      <p:sp>
        <p:nvSpPr>
          <p:cNvPr id="5" name="Shape 3"/>
          <p:cNvSpPr/>
          <p:nvPr/>
        </p:nvSpPr>
        <p:spPr>
          <a:xfrm>
            <a:off x="0" y="1036320"/>
            <a:ext cx="12192000" cy="48768"/>
          </a:xfrm>
          <a:prstGeom prst="rect">
            <a:avLst/>
          </a:prstGeom>
          <a:solidFill>
            <a:srgbClr val="C9A84C"/>
          </a:solidFill>
          <a:ln/>
        </p:spPr>
      </p:sp>
      <p:sp>
        <p:nvSpPr>
          <p:cNvPr id="14" name="Text 12"/>
          <p:cNvSpPr/>
          <p:nvPr/>
        </p:nvSpPr>
        <p:spPr>
          <a:xfrm>
            <a:off x="1954784" y="2231136"/>
            <a:ext cx="1584960" cy="585216"/>
          </a:xfrm>
          <a:prstGeom prst="rect">
            <a:avLst/>
          </a:prstGeom>
          <a:noFill/>
          <a:ln/>
        </p:spPr>
        <p:txBody>
          <a:bodyPr wrap="square" rtlCol="0" anchor="ctr"/>
          <a:lstStyle/>
          <a:p>
            <a:pPr algn="ctr"/>
            <a:r>
              <a:rPr lang="en-US" sz="1000" dirty="0">
                <a:solidFill>
                  <a:srgbClr val="FFFFFF"/>
                </a:solidFill>
                <a:latin typeface="Calibri" pitchFamily="34" charset="0"/>
                <a:ea typeface="Calibri" pitchFamily="34" charset="-122"/>
                <a:cs typeface="Calibri" pitchFamily="34" charset="-120"/>
              </a:rPr>
              <a:t>Adjudication by Proper Officer</a:t>
            </a:r>
            <a:endParaRPr lang="en-US" sz="1000" dirty="0"/>
          </a:p>
        </p:txBody>
      </p:sp>
      <p:grpSp>
        <p:nvGrpSpPr>
          <p:cNvPr id="62" name="Group 61"/>
          <p:cNvGrpSpPr/>
          <p:nvPr/>
        </p:nvGrpSpPr>
        <p:grpSpPr>
          <a:xfrm>
            <a:off x="280416" y="2523744"/>
            <a:ext cx="11631168" cy="1889760"/>
            <a:chOff x="280416" y="1767840"/>
            <a:chExt cx="11631168" cy="1889760"/>
          </a:xfrm>
        </p:grpSpPr>
        <p:sp>
          <p:nvSpPr>
            <p:cNvPr id="6" name="Shape 4"/>
            <p:cNvSpPr/>
            <p:nvPr/>
          </p:nvSpPr>
          <p:spPr>
            <a:xfrm>
              <a:off x="341376" y="1767840"/>
              <a:ext cx="1463040" cy="1097280"/>
            </a:xfrm>
            <a:prstGeom prst="roundRect">
              <a:avLst>
                <a:gd name="adj" fmla="val 8889"/>
              </a:avLst>
            </a:prstGeom>
            <a:solidFill>
              <a:srgbClr val="0D1B3E"/>
            </a:solidFill>
            <a:ln/>
            <a:effectLst>
              <a:outerShdw blurRad="101600" dist="25400" dir="2700000" algn="bl" rotWithShape="0">
                <a:srgbClr val="000000">
                  <a:alpha val="12000"/>
                </a:srgbClr>
              </a:outerShdw>
            </a:effectLst>
          </p:spPr>
        </p:sp>
        <p:sp>
          <p:nvSpPr>
            <p:cNvPr id="7" name="Text 5"/>
            <p:cNvSpPr/>
            <p:nvPr/>
          </p:nvSpPr>
          <p:spPr>
            <a:xfrm>
              <a:off x="341376" y="1816608"/>
              <a:ext cx="1463040" cy="426720"/>
            </a:xfrm>
            <a:prstGeom prst="rect">
              <a:avLst/>
            </a:prstGeom>
            <a:noFill/>
            <a:ln/>
          </p:spPr>
          <p:txBody>
            <a:bodyPr wrap="square" rtlCol="0" anchor="ctr"/>
            <a:lstStyle/>
            <a:p>
              <a:pPr algn="ctr"/>
              <a:r>
                <a:rPr lang="en-US" sz="2000" b="1" dirty="0">
                  <a:solidFill>
                    <a:srgbClr val="C9A84C"/>
                  </a:solidFill>
                  <a:latin typeface="Cambria" pitchFamily="34" charset="0"/>
                  <a:ea typeface="Cambria" pitchFamily="34" charset="-122"/>
                  <a:cs typeface="Cambria" pitchFamily="34" charset="-120"/>
                </a:rPr>
                <a:t>SCN</a:t>
              </a:r>
              <a:endParaRPr lang="en-US" sz="2000" dirty="0"/>
            </a:p>
          </p:txBody>
        </p:sp>
        <p:sp>
          <p:nvSpPr>
            <p:cNvPr id="8" name="Text 6"/>
            <p:cNvSpPr/>
            <p:nvPr/>
          </p:nvSpPr>
          <p:spPr>
            <a:xfrm>
              <a:off x="280416" y="2231136"/>
              <a:ext cx="1584960" cy="585216"/>
            </a:xfrm>
            <a:prstGeom prst="rect">
              <a:avLst/>
            </a:prstGeom>
            <a:noFill/>
            <a:ln/>
          </p:spPr>
          <p:txBody>
            <a:bodyPr wrap="square" rtlCol="0" anchor="ctr"/>
            <a:lstStyle/>
            <a:p>
              <a:pPr algn="ctr"/>
              <a:r>
                <a:rPr lang="en-US" sz="1400" dirty="0">
                  <a:solidFill>
                    <a:srgbClr val="FFFFFF"/>
                  </a:solidFill>
                  <a:latin typeface="Calibri" pitchFamily="34" charset="0"/>
                  <a:ea typeface="Calibri" pitchFamily="34" charset="-122"/>
                  <a:cs typeface="Calibri" pitchFamily="34" charset="-120"/>
                </a:rPr>
                <a:t>Show Cause Notice u/s 73/74</a:t>
              </a:r>
              <a:endParaRPr lang="en-US" sz="1400" dirty="0"/>
            </a:p>
          </p:txBody>
        </p:sp>
        <p:sp>
          <p:nvSpPr>
            <p:cNvPr id="9" name="Shape 7"/>
            <p:cNvSpPr/>
            <p:nvPr/>
          </p:nvSpPr>
          <p:spPr>
            <a:xfrm>
              <a:off x="1828800" y="2316480"/>
              <a:ext cx="162560" cy="0"/>
            </a:xfrm>
            <a:prstGeom prst="line">
              <a:avLst/>
            </a:prstGeom>
            <a:noFill/>
            <a:ln w="19050">
              <a:solidFill>
                <a:srgbClr val="C9A84C"/>
              </a:solidFill>
              <a:prstDash val="solid"/>
            </a:ln>
          </p:spPr>
        </p:sp>
        <p:sp>
          <p:nvSpPr>
            <p:cNvPr id="10" name="Shape 8"/>
            <p:cNvSpPr/>
            <p:nvPr/>
          </p:nvSpPr>
          <p:spPr>
            <a:xfrm>
              <a:off x="1845056" y="2231136"/>
              <a:ext cx="146304" cy="85344"/>
            </a:xfrm>
            <a:prstGeom prst="line">
              <a:avLst/>
            </a:prstGeom>
            <a:noFill/>
            <a:ln w="19050">
              <a:solidFill>
                <a:srgbClr val="C9A84C"/>
              </a:solidFill>
              <a:prstDash val="solid"/>
            </a:ln>
          </p:spPr>
        </p:sp>
        <p:sp>
          <p:nvSpPr>
            <p:cNvPr id="11" name="Shape 9"/>
            <p:cNvSpPr/>
            <p:nvPr/>
          </p:nvSpPr>
          <p:spPr>
            <a:xfrm>
              <a:off x="1845056" y="2401824"/>
              <a:ext cx="146304" cy="0"/>
            </a:xfrm>
            <a:prstGeom prst="line">
              <a:avLst/>
            </a:prstGeom>
            <a:noFill/>
            <a:ln w="19050">
              <a:solidFill>
                <a:srgbClr val="C9A84C"/>
              </a:solidFill>
              <a:prstDash val="solid"/>
            </a:ln>
          </p:spPr>
        </p:sp>
        <p:sp>
          <p:nvSpPr>
            <p:cNvPr id="12" name="Shape 10"/>
            <p:cNvSpPr/>
            <p:nvPr/>
          </p:nvSpPr>
          <p:spPr>
            <a:xfrm>
              <a:off x="2015744" y="1767840"/>
              <a:ext cx="1463040" cy="1097280"/>
            </a:xfrm>
            <a:prstGeom prst="roundRect">
              <a:avLst>
                <a:gd name="adj" fmla="val 8889"/>
              </a:avLst>
            </a:prstGeom>
            <a:solidFill>
              <a:srgbClr val="0D1B3E"/>
            </a:solidFill>
            <a:ln/>
            <a:effectLst>
              <a:outerShdw blurRad="101600" dist="25400" dir="2700000" algn="bl" rotWithShape="0">
                <a:srgbClr val="000000">
                  <a:alpha val="12000"/>
                </a:srgbClr>
              </a:outerShdw>
            </a:effectLst>
          </p:spPr>
        </p:sp>
        <p:sp>
          <p:nvSpPr>
            <p:cNvPr id="13" name="Text 11"/>
            <p:cNvSpPr/>
            <p:nvPr/>
          </p:nvSpPr>
          <p:spPr>
            <a:xfrm>
              <a:off x="2015744" y="1816608"/>
              <a:ext cx="1463040" cy="426720"/>
            </a:xfrm>
            <a:prstGeom prst="rect">
              <a:avLst/>
            </a:prstGeom>
            <a:noFill/>
            <a:ln/>
          </p:spPr>
          <p:txBody>
            <a:bodyPr wrap="square" rtlCol="0" anchor="ctr"/>
            <a:lstStyle/>
            <a:p>
              <a:pPr algn="ctr"/>
              <a:r>
                <a:rPr lang="en-US" sz="2000" b="1" dirty="0">
                  <a:solidFill>
                    <a:srgbClr val="C9A84C"/>
                  </a:solidFill>
                  <a:latin typeface="Cambria" pitchFamily="34" charset="0"/>
                  <a:ea typeface="Cambria" pitchFamily="34" charset="-122"/>
                  <a:cs typeface="Cambria" pitchFamily="34" charset="-120"/>
                </a:rPr>
                <a:t>Adj.</a:t>
              </a:r>
              <a:endParaRPr lang="en-US" sz="2000" dirty="0"/>
            </a:p>
          </p:txBody>
        </p:sp>
        <p:sp>
          <p:nvSpPr>
            <p:cNvPr id="15" name="Shape 13"/>
            <p:cNvSpPr/>
            <p:nvPr/>
          </p:nvSpPr>
          <p:spPr>
            <a:xfrm>
              <a:off x="3503168" y="2316480"/>
              <a:ext cx="162560" cy="0"/>
            </a:xfrm>
            <a:prstGeom prst="line">
              <a:avLst/>
            </a:prstGeom>
            <a:noFill/>
            <a:ln w="19050">
              <a:solidFill>
                <a:srgbClr val="C9A84C"/>
              </a:solidFill>
              <a:prstDash val="solid"/>
            </a:ln>
          </p:spPr>
        </p:sp>
        <p:sp>
          <p:nvSpPr>
            <p:cNvPr id="16" name="Shape 14"/>
            <p:cNvSpPr/>
            <p:nvPr/>
          </p:nvSpPr>
          <p:spPr>
            <a:xfrm>
              <a:off x="3519424" y="2231136"/>
              <a:ext cx="146304" cy="85344"/>
            </a:xfrm>
            <a:prstGeom prst="line">
              <a:avLst/>
            </a:prstGeom>
            <a:noFill/>
            <a:ln w="19050">
              <a:solidFill>
                <a:srgbClr val="C9A84C"/>
              </a:solidFill>
              <a:prstDash val="solid"/>
            </a:ln>
          </p:spPr>
        </p:sp>
        <p:sp>
          <p:nvSpPr>
            <p:cNvPr id="17" name="Shape 15"/>
            <p:cNvSpPr/>
            <p:nvPr/>
          </p:nvSpPr>
          <p:spPr>
            <a:xfrm>
              <a:off x="3519424" y="2401824"/>
              <a:ext cx="146304" cy="0"/>
            </a:xfrm>
            <a:prstGeom prst="line">
              <a:avLst/>
            </a:prstGeom>
            <a:noFill/>
            <a:ln w="19050">
              <a:solidFill>
                <a:srgbClr val="C9A84C"/>
              </a:solidFill>
              <a:prstDash val="solid"/>
            </a:ln>
          </p:spPr>
        </p:sp>
        <p:sp>
          <p:nvSpPr>
            <p:cNvPr id="18" name="Shape 16"/>
            <p:cNvSpPr/>
            <p:nvPr/>
          </p:nvSpPr>
          <p:spPr>
            <a:xfrm>
              <a:off x="3690112" y="1767840"/>
              <a:ext cx="1463040" cy="1097280"/>
            </a:xfrm>
            <a:prstGeom prst="roundRect">
              <a:avLst>
                <a:gd name="adj" fmla="val 8889"/>
              </a:avLst>
            </a:prstGeom>
            <a:solidFill>
              <a:srgbClr val="0D1B3E"/>
            </a:solidFill>
            <a:ln/>
            <a:effectLst>
              <a:outerShdw blurRad="101600" dist="25400" dir="2700000" algn="bl" rotWithShape="0">
                <a:srgbClr val="000000">
                  <a:alpha val="12000"/>
                </a:srgbClr>
              </a:outerShdw>
            </a:effectLst>
          </p:spPr>
        </p:sp>
        <p:sp>
          <p:nvSpPr>
            <p:cNvPr id="19" name="Text 17"/>
            <p:cNvSpPr/>
            <p:nvPr/>
          </p:nvSpPr>
          <p:spPr>
            <a:xfrm>
              <a:off x="3690112" y="1816608"/>
              <a:ext cx="1463040" cy="426720"/>
            </a:xfrm>
            <a:prstGeom prst="rect">
              <a:avLst/>
            </a:prstGeom>
            <a:noFill/>
            <a:ln/>
          </p:spPr>
          <p:txBody>
            <a:bodyPr wrap="square" rtlCol="0" anchor="ctr"/>
            <a:lstStyle/>
            <a:p>
              <a:pPr algn="ctr"/>
              <a:r>
                <a:rPr lang="en-US" sz="2000" b="1" dirty="0">
                  <a:solidFill>
                    <a:srgbClr val="C9A84C"/>
                  </a:solidFill>
                  <a:latin typeface="Cambria" pitchFamily="34" charset="0"/>
                  <a:ea typeface="Cambria" pitchFamily="34" charset="-122"/>
                  <a:cs typeface="Cambria" pitchFamily="34" charset="-120"/>
                </a:rPr>
                <a:t>OIO</a:t>
              </a:r>
              <a:endParaRPr lang="en-US" sz="2000" dirty="0"/>
            </a:p>
          </p:txBody>
        </p:sp>
        <p:sp>
          <p:nvSpPr>
            <p:cNvPr id="20" name="Text 18"/>
            <p:cNvSpPr/>
            <p:nvPr/>
          </p:nvSpPr>
          <p:spPr>
            <a:xfrm>
              <a:off x="3629152" y="2231136"/>
              <a:ext cx="1584960" cy="585216"/>
            </a:xfrm>
            <a:prstGeom prst="rect">
              <a:avLst/>
            </a:prstGeom>
            <a:noFill/>
            <a:ln/>
          </p:spPr>
          <p:txBody>
            <a:bodyPr wrap="square" rtlCol="0" anchor="ctr"/>
            <a:lstStyle/>
            <a:p>
              <a:pPr algn="ctr"/>
              <a:r>
                <a:rPr lang="en-US" sz="1400" dirty="0">
                  <a:solidFill>
                    <a:srgbClr val="FFFFFF"/>
                  </a:solidFill>
                  <a:latin typeface="Calibri" pitchFamily="34" charset="0"/>
                  <a:ea typeface="Calibri" pitchFamily="34" charset="-122"/>
                  <a:cs typeface="Calibri" pitchFamily="34" charset="-120"/>
                </a:rPr>
                <a:t>Order-in-Original</a:t>
              </a:r>
              <a:endParaRPr lang="en-US" sz="1400" dirty="0"/>
            </a:p>
          </p:txBody>
        </p:sp>
        <p:sp>
          <p:nvSpPr>
            <p:cNvPr id="21" name="Shape 19"/>
            <p:cNvSpPr/>
            <p:nvPr/>
          </p:nvSpPr>
          <p:spPr>
            <a:xfrm>
              <a:off x="5177536" y="2316480"/>
              <a:ext cx="162560" cy="0"/>
            </a:xfrm>
            <a:prstGeom prst="line">
              <a:avLst/>
            </a:prstGeom>
            <a:noFill/>
            <a:ln w="19050">
              <a:solidFill>
                <a:srgbClr val="C9A84C"/>
              </a:solidFill>
              <a:prstDash val="solid"/>
            </a:ln>
          </p:spPr>
        </p:sp>
        <p:sp>
          <p:nvSpPr>
            <p:cNvPr id="22" name="Shape 20"/>
            <p:cNvSpPr/>
            <p:nvPr/>
          </p:nvSpPr>
          <p:spPr>
            <a:xfrm>
              <a:off x="5193792" y="2231136"/>
              <a:ext cx="146304" cy="85344"/>
            </a:xfrm>
            <a:prstGeom prst="line">
              <a:avLst/>
            </a:prstGeom>
            <a:noFill/>
            <a:ln w="19050">
              <a:solidFill>
                <a:srgbClr val="C9A84C"/>
              </a:solidFill>
              <a:prstDash val="solid"/>
            </a:ln>
          </p:spPr>
        </p:sp>
        <p:sp>
          <p:nvSpPr>
            <p:cNvPr id="23" name="Shape 21"/>
            <p:cNvSpPr/>
            <p:nvPr/>
          </p:nvSpPr>
          <p:spPr>
            <a:xfrm>
              <a:off x="5193792" y="2401824"/>
              <a:ext cx="146304" cy="0"/>
            </a:xfrm>
            <a:prstGeom prst="line">
              <a:avLst/>
            </a:prstGeom>
            <a:noFill/>
            <a:ln w="19050">
              <a:solidFill>
                <a:srgbClr val="C9A84C"/>
              </a:solidFill>
              <a:prstDash val="solid"/>
            </a:ln>
          </p:spPr>
        </p:sp>
        <p:sp>
          <p:nvSpPr>
            <p:cNvPr id="24" name="Shape 22"/>
            <p:cNvSpPr/>
            <p:nvPr/>
          </p:nvSpPr>
          <p:spPr>
            <a:xfrm>
              <a:off x="5364480" y="1767840"/>
              <a:ext cx="1463040" cy="1097280"/>
            </a:xfrm>
            <a:prstGeom prst="roundRect">
              <a:avLst>
                <a:gd name="adj" fmla="val 8889"/>
              </a:avLst>
            </a:prstGeom>
            <a:solidFill>
              <a:srgbClr val="0D1B3E"/>
            </a:solidFill>
            <a:ln/>
            <a:effectLst>
              <a:outerShdw blurRad="101600" dist="25400" dir="2700000" algn="bl" rotWithShape="0">
                <a:srgbClr val="000000">
                  <a:alpha val="12000"/>
                </a:srgbClr>
              </a:outerShdw>
            </a:effectLst>
          </p:spPr>
        </p:sp>
        <p:sp>
          <p:nvSpPr>
            <p:cNvPr id="25" name="Text 23"/>
            <p:cNvSpPr/>
            <p:nvPr/>
          </p:nvSpPr>
          <p:spPr>
            <a:xfrm>
              <a:off x="5364480" y="1816608"/>
              <a:ext cx="1402080" cy="426720"/>
            </a:xfrm>
            <a:prstGeom prst="rect">
              <a:avLst/>
            </a:prstGeom>
            <a:noFill/>
            <a:ln/>
          </p:spPr>
          <p:txBody>
            <a:bodyPr wrap="square" rtlCol="0" anchor="ctr"/>
            <a:lstStyle/>
            <a:p>
              <a:pPr algn="ctr"/>
              <a:r>
                <a:rPr lang="en-US" sz="2000" b="1" dirty="0">
                  <a:solidFill>
                    <a:srgbClr val="C9A84C"/>
                  </a:solidFill>
                  <a:latin typeface="Cambria" pitchFamily="34" charset="0"/>
                  <a:ea typeface="Cambria" pitchFamily="34" charset="-122"/>
                  <a:cs typeface="Cambria" pitchFamily="34" charset="-120"/>
                </a:rPr>
                <a:t>First</a:t>
              </a:r>
              <a:endParaRPr lang="en-US" sz="2000" dirty="0"/>
            </a:p>
            <a:p>
              <a:pPr algn="ctr"/>
              <a:r>
                <a:rPr lang="en-US" sz="2000" b="1" dirty="0">
                  <a:solidFill>
                    <a:srgbClr val="C9A84C"/>
                  </a:solidFill>
                  <a:latin typeface="Cambria" pitchFamily="34" charset="0"/>
                  <a:ea typeface="Cambria" pitchFamily="34" charset="-122"/>
                  <a:cs typeface="Cambria" pitchFamily="34" charset="-120"/>
                </a:rPr>
                <a:t>Appeal</a:t>
              </a:r>
              <a:endParaRPr lang="en-US" sz="2000" dirty="0"/>
            </a:p>
          </p:txBody>
        </p:sp>
        <p:sp>
          <p:nvSpPr>
            <p:cNvPr id="26" name="Text 24"/>
            <p:cNvSpPr/>
            <p:nvPr/>
          </p:nvSpPr>
          <p:spPr>
            <a:xfrm>
              <a:off x="5303520" y="2231136"/>
              <a:ext cx="1584960" cy="585216"/>
            </a:xfrm>
            <a:prstGeom prst="rect">
              <a:avLst/>
            </a:prstGeom>
            <a:noFill/>
            <a:ln/>
          </p:spPr>
          <p:txBody>
            <a:bodyPr wrap="square" rtlCol="0" anchor="ctr"/>
            <a:lstStyle/>
            <a:p>
              <a:pPr algn="ctr"/>
              <a:r>
                <a:rPr lang="en-US" sz="1400" dirty="0">
                  <a:solidFill>
                    <a:srgbClr val="FFFFFF"/>
                  </a:solidFill>
                  <a:latin typeface="Calibri" pitchFamily="34" charset="0"/>
                  <a:ea typeface="Calibri" pitchFamily="34" charset="-122"/>
                  <a:cs typeface="Calibri" pitchFamily="34" charset="-120"/>
                </a:rPr>
                <a:t>Appellate Auth. u/s 107</a:t>
              </a:r>
              <a:endParaRPr lang="en-US" sz="1400" dirty="0"/>
            </a:p>
          </p:txBody>
        </p:sp>
        <p:sp>
          <p:nvSpPr>
            <p:cNvPr id="27" name="Shape 25"/>
            <p:cNvSpPr/>
            <p:nvPr/>
          </p:nvSpPr>
          <p:spPr>
            <a:xfrm>
              <a:off x="6851904" y="2316480"/>
              <a:ext cx="162560" cy="0"/>
            </a:xfrm>
            <a:prstGeom prst="line">
              <a:avLst/>
            </a:prstGeom>
            <a:noFill/>
            <a:ln w="19050">
              <a:solidFill>
                <a:srgbClr val="C9A84C"/>
              </a:solidFill>
              <a:prstDash val="solid"/>
            </a:ln>
          </p:spPr>
        </p:sp>
        <p:sp>
          <p:nvSpPr>
            <p:cNvPr id="28" name="Shape 26"/>
            <p:cNvSpPr/>
            <p:nvPr/>
          </p:nvSpPr>
          <p:spPr>
            <a:xfrm>
              <a:off x="6868160" y="2231136"/>
              <a:ext cx="146304" cy="85344"/>
            </a:xfrm>
            <a:prstGeom prst="line">
              <a:avLst/>
            </a:prstGeom>
            <a:noFill/>
            <a:ln w="19050">
              <a:solidFill>
                <a:srgbClr val="C9A84C"/>
              </a:solidFill>
              <a:prstDash val="solid"/>
            </a:ln>
          </p:spPr>
        </p:sp>
        <p:sp>
          <p:nvSpPr>
            <p:cNvPr id="29" name="Shape 27"/>
            <p:cNvSpPr/>
            <p:nvPr/>
          </p:nvSpPr>
          <p:spPr>
            <a:xfrm>
              <a:off x="6868160" y="2401824"/>
              <a:ext cx="146304" cy="0"/>
            </a:xfrm>
            <a:prstGeom prst="line">
              <a:avLst/>
            </a:prstGeom>
            <a:noFill/>
            <a:ln w="19050">
              <a:solidFill>
                <a:srgbClr val="C9A84C"/>
              </a:solidFill>
              <a:prstDash val="solid"/>
            </a:ln>
          </p:spPr>
        </p:sp>
        <p:sp>
          <p:nvSpPr>
            <p:cNvPr id="30" name="Shape 28"/>
            <p:cNvSpPr/>
            <p:nvPr/>
          </p:nvSpPr>
          <p:spPr>
            <a:xfrm>
              <a:off x="7038848" y="1767840"/>
              <a:ext cx="1463040" cy="1097280"/>
            </a:xfrm>
            <a:prstGeom prst="roundRect">
              <a:avLst>
                <a:gd name="adj" fmla="val 8889"/>
              </a:avLst>
            </a:prstGeom>
            <a:solidFill>
              <a:srgbClr val="C9A84C"/>
            </a:solidFill>
            <a:ln/>
            <a:effectLst>
              <a:outerShdw blurRad="101600" dist="25400" dir="2700000" algn="bl" rotWithShape="0">
                <a:srgbClr val="000000">
                  <a:alpha val="12000"/>
                </a:srgbClr>
              </a:outerShdw>
            </a:effectLst>
          </p:spPr>
        </p:sp>
        <p:sp>
          <p:nvSpPr>
            <p:cNvPr id="31" name="Text 29"/>
            <p:cNvSpPr/>
            <p:nvPr/>
          </p:nvSpPr>
          <p:spPr>
            <a:xfrm>
              <a:off x="7038848" y="1816608"/>
              <a:ext cx="1463040" cy="426720"/>
            </a:xfrm>
            <a:prstGeom prst="rect">
              <a:avLst/>
            </a:prstGeom>
            <a:noFill/>
            <a:ln/>
          </p:spPr>
          <p:txBody>
            <a:bodyPr wrap="square" rtlCol="0" anchor="ctr"/>
            <a:lstStyle/>
            <a:p>
              <a:pPr algn="ctr"/>
              <a:r>
                <a:rPr lang="en-US" sz="2400" b="1" dirty="0">
                  <a:solidFill>
                    <a:srgbClr val="0D1B3E"/>
                  </a:solidFill>
                  <a:latin typeface="Cambria" pitchFamily="34" charset="0"/>
                  <a:ea typeface="Cambria" pitchFamily="34" charset="-122"/>
                  <a:cs typeface="Cambria" pitchFamily="34" charset="-120"/>
                </a:rPr>
                <a:t>GSTAT</a:t>
              </a:r>
              <a:endParaRPr lang="en-US" sz="2400" dirty="0"/>
            </a:p>
          </p:txBody>
        </p:sp>
        <p:sp>
          <p:nvSpPr>
            <p:cNvPr id="32" name="Text 30"/>
            <p:cNvSpPr/>
            <p:nvPr/>
          </p:nvSpPr>
          <p:spPr>
            <a:xfrm>
              <a:off x="6977888" y="2231136"/>
              <a:ext cx="1584960" cy="585216"/>
            </a:xfrm>
            <a:prstGeom prst="rect">
              <a:avLst/>
            </a:prstGeom>
            <a:noFill/>
            <a:ln/>
          </p:spPr>
          <p:txBody>
            <a:bodyPr wrap="square" rtlCol="0" anchor="ctr"/>
            <a:lstStyle/>
            <a:p>
              <a:pPr algn="ctr"/>
              <a:r>
                <a:rPr lang="en-US" sz="1400" dirty="0">
                  <a:solidFill>
                    <a:srgbClr val="1A2F5E"/>
                  </a:solidFill>
                  <a:latin typeface="Calibri" pitchFamily="34" charset="0"/>
                  <a:ea typeface="Calibri" pitchFamily="34" charset="-122"/>
                  <a:cs typeface="Calibri" pitchFamily="34" charset="-120"/>
                </a:rPr>
                <a:t>Goods &amp; Services Tax</a:t>
              </a:r>
              <a:endParaRPr lang="en-US" sz="1400" dirty="0"/>
            </a:p>
            <a:p>
              <a:pPr algn="ctr"/>
              <a:r>
                <a:rPr lang="en-US" sz="1400" dirty="0">
                  <a:solidFill>
                    <a:srgbClr val="1A2F5E"/>
                  </a:solidFill>
                  <a:latin typeface="Calibri" pitchFamily="34" charset="0"/>
                  <a:ea typeface="Calibri" pitchFamily="34" charset="-122"/>
                  <a:cs typeface="Calibri" pitchFamily="34" charset="-120"/>
                </a:rPr>
                <a:t>Appellate Tribunal</a:t>
              </a:r>
              <a:endParaRPr lang="en-US" sz="1400" dirty="0"/>
            </a:p>
          </p:txBody>
        </p:sp>
        <p:sp>
          <p:nvSpPr>
            <p:cNvPr id="33" name="Shape 31"/>
            <p:cNvSpPr/>
            <p:nvPr/>
          </p:nvSpPr>
          <p:spPr>
            <a:xfrm>
              <a:off x="8526272" y="2316480"/>
              <a:ext cx="162560" cy="0"/>
            </a:xfrm>
            <a:prstGeom prst="line">
              <a:avLst/>
            </a:prstGeom>
            <a:noFill/>
            <a:ln w="19050">
              <a:solidFill>
                <a:srgbClr val="C9A84C"/>
              </a:solidFill>
              <a:prstDash val="solid"/>
            </a:ln>
          </p:spPr>
        </p:sp>
        <p:sp>
          <p:nvSpPr>
            <p:cNvPr id="34" name="Shape 32"/>
            <p:cNvSpPr/>
            <p:nvPr/>
          </p:nvSpPr>
          <p:spPr>
            <a:xfrm>
              <a:off x="8542528" y="2231136"/>
              <a:ext cx="146304" cy="85344"/>
            </a:xfrm>
            <a:prstGeom prst="line">
              <a:avLst/>
            </a:prstGeom>
            <a:noFill/>
            <a:ln w="19050">
              <a:solidFill>
                <a:srgbClr val="C9A84C"/>
              </a:solidFill>
              <a:prstDash val="solid"/>
            </a:ln>
          </p:spPr>
        </p:sp>
        <p:sp>
          <p:nvSpPr>
            <p:cNvPr id="35" name="Shape 33"/>
            <p:cNvSpPr/>
            <p:nvPr/>
          </p:nvSpPr>
          <p:spPr>
            <a:xfrm>
              <a:off x="8542528" y="2401824"/>
              <a:ext cx="146304" cy="0"/>
            </a:xfrm>
            <a:prstGeom prst="line">
              <a:avLst/>
            </a:prstGeom>
            <a:noFill/>
            <a:ln w="19050">
              <a:solidFill>
                <a:srgbClr val="C9A84C"/>
              </a:solidFill>
              <a:prstDash val="solid"/>
            </a:ln>
          </p:spPr>
        </p:sp>
        <p:sp>
          <p:nvSpPr>
            <p:cNvPr id="36" name="Shape 34"/>
            <p:cNvSpPr/>
            <p:nvPr/>
          </p:nvSpPr>
          <p:spPr>
            <a:xfrm>
              <a:off x="8713216" y="1767840"/>
              <a:ext cx="1463040" cy="1097280"/>
            </a:xfrm>
            <a:prstGeom prst="roundRect">
              <a:avLst>
                <a:gd name="adj" fmla="val 8889"/>
              </a:avLst>
            </a:prstGeom>
            <a:solidFill>
              <a:srgbClr val="0D1B3E"/>
            </a:solidFill>
            <a:ln/>
            <a:effectLst>
              <a:outerShdw blurRad="101600" dist="25400" dir="2700000" algn="bl" rotWithShape="0">
                <a:srgbClr val="000000">
                  <a:alpha val="12000"/>
                </a:srgbClr>
              </a:outerShdw>
            </a:effectLst>
          </p:spPr>
        </p:sp>
        <p:sp>
          <p:nvSpPr>
            <p:cNvPr id="37" name="Text 35"/>
            <p:cNvSpPr/>
            <p:nvPr/>
          </p:nvSpPr>
          <p:spPr>
            <a:xfrm>
              <a:off x="8713216" y="1816608"/>
              <a:ext cx="1463040" cy="426720"/>
            </a:xfrm>
            <a:prstGeom prst="rect">
              <a:avLst/>
            </a:prstGeom>
            <a:noFill/>
            <a:ln/>
          </p:spPr>
          <p:txBody>
            <a:bodyPr wrap="square" rtlCol="0" anchor="ctr"/>
            <a:lstStyle/>
            <a:p>
              <a:pPr algn="ctr"/>
              <a:r>
                <a:rPr lang="en-US" sz="2000" b="1" dirty="0">
                  <a:solidFill>
                    <a:srgbClr val="C9A84C"/>
                  </a:solidFill>
                  <a:latin typeface="Cambria" pitchFamily="34" charset="0"/>
                  <a:ea typeface="Cambria" pitchFamily="34" charset="-122"/>
                  <a:cs typeface="Cambria" pitchFamily="34" charset="-120"/>
                </a:rPr>
                <a:t>HC</a:t>
              </a:r>
              <a:endParaRPr lang="en-US" sz="2000" dirty="0"/>
            </a:p>
          </p:txBody>
        </p:sp>
        <p:sp>
          <p:nvSpPr>
            <p:cNvPr id="38" name="Text 36"/>
            <p:cNvSpPr/>
            <p:nvPr/>
          </p:nvSpPr>
          <p:spPr>
            <a:xfrm>
              <a:off x="8652256" y="2231136"/>
              <a:ext cx="1584960" cy="585216"/>
            </a:xfrm>
            <a:prstGeom prst="rect">
              <a:avLst/>
            </a:prstGeom>
            <a:noFill/>
            <a:ln/>
          </p:spPr>
          <p:txBody>
            <a:bodyPr wrap="square" rtlCol="0" anchor="ctr"/>
            <a:lstStyle/>
            <a:p>
              <a:pPr algn="ctr"/>
              <a:r>
                <a:rPr lang="en-US" sz="1400" dirty="0">
                  <a:solidFill>
                    <a:srgbClr val="FFFFFF"/>
                  </a:solidFill>
                  <a:latin typeface="Calibri" pitchFamily="34" charset="0"/>
                  <a:ea typeface="Calibri" pitchFamily="34" charset="-122"/>
                  <a:cs typeface="Calibri" pitchFamily="34" charset="-120"/>
                </a:rPr>
                <a:t>High Court</a:t>
              </a:r>
              <a:endParaRPr lang="en-US" sz="1400" dirty="0"/>
            </a:p>
            <a:p>
              <a:pPr algn="ctr"/>
              <a:r>
                <a:rPr lang="en-US" sz="1400" dirty="0">
                  <a:solidFill>
                    <a:srgbClr val="FFFFFF"/>
                  </a:solidFill>
                  <a:latin typeface="Calibri" pitchFamily="34" charset="0"/>
                  <a:ea typeface="Calibri" pitchFamily="34" charset="-122"/>
                  <a:cs typeface="Calibri" pitchFamily="34" charset="-120"/>
                </a:rPr>
                <a:t>(on legal questions)</a:t>
              </a:r>
              <a:endParaRPr lang="en-US" sz="1400" dirty="0"/>
            </a:p>
          </p:txBody>
        </p:sp>
        <p:sp>
          <p:nvSpPr>
            <p:cNvPr id="39" name="Shape 37"/>
            <p:cNvSpPr/>
            <p:nvPr/>
          </p:nvSpPr>
          <p:spPr>
            <a:xfrm>
              <a:off x="10200640" y="2316480"/>
              <a:ext cx="162560" cy="0"/>
            </a:xfrm>
            <a:prstGeom prst="line">
              <a:avLst/>
            </a:prstGeom>
            <a:noFill/>
            <a:ln w="19050">
              <a:solidFill>
                <a:srgbClr val="C9A84C"/>
              </a:solidFill>
              <a:prstDash val="solid"/>
            </a:ln>
          </p:spPr>
        </p:sp>
        <p:sp>
          <p:nvSpPr>
            <p:cNvPr id="40" name="Shape 38"/>
            <p:cNvSpPr/>
            <p:nvPr/>
          </p:nvSpPr>
          <p:spPr>
            <a:xfrm>
              <a:off x="10216896" y="2231136"/>
              <a:ext cx="146304" cy="85344"/>
            </a:xfrm>
            <a:prstGeom prst="line">
              <a:avLst/>
            </a:prstGeom>
            <a:noFill/>
            <a:ln w="19050">
              <a:solidFill>
                <a:srgbClr val="C9A84C"/>
              </a:solidFill>
              <a:prstDash val="solid"/>
            </a:ln>
          </p:spPr>
        </p:sp>
        <p:sp>
          <p:nvSpPr>
            <p:cNvPr id="41" name="Shape 39"/>
            <p:cNvSpPr/>
            <p:nvPr/>
          </p:nvSpPr>
          <p:spPr>
            <a:xfrm>
              <a:off x="10216896" y="2401824"/>
              <a:ext cx="146304" cy="0"/>
            </a:xfrm>
            <a:prstGeom prst="line">
              <a:avLst/>
            </a:prstGeom>
            <a:noFill/>
            <a:ln w="19050">
              <a:solidFill>
                <a:srgbClr val="C9A84C"/>
              </a:solidFill>
              <a:prstDash val="solid"/>
            </a:ln>
          </p:spPr>
        </p:sp>
        <p:sp>
          <p:nvSpPr>
            <p:cNvPr id="42" name="Shape 40"/>
            <p:cNvSpPr/>
            <p:nvPr/>
          </p:nvSpPr>
          <p:spPr>
            <a:xfrm>
              <a:off x="10387584" y="1767840"/>
              <a:ext cx="1463040" cy="1097280"/>
            </a:xfrm>
            <a:prstGeom prst="roundRect">
              <a:avLst>
                <a:gd name="adj" fmla="val 8889"/>
              </a:avLst>
            </a:prstGeom>
            <a:solidFill>
              <a:srgbClr val="0D1B3E"/>
            </a:solidFill>
            <a:ln/>
            <a:effectLst>
              <a:outerShdw blurRad="101600" dist="25400" dir="2700000" algn="bl" rotWithShape="0">
                <a:srgbClr val="000000">
                  <a:alpha val="12000"/>
                </a:srgbClr>
              </a:outerShdw>
            </a:effectLst>
          </p:spPr>
        </p:sp>
        <p:sp>
          <p:nvSpPr>
            <p:cNvPr id="43" name="Text 41"/>
            <p:cNvSpPr/>
            <p:nvPr/>
          </p:nvSpPr>
          <p:spPr>
            <a:xfrm>
              <a:off x="10387584" y="1816608"/>
              <a:ext cx="1463040" cy="426720"/>
            </a:xfrm>
            <a:prstGeom prst="rect">
              <a:avLst/>
            </a:prstGeom>
            <a:noFill/>
            <a:ln/>
          </p:spPr>
          <p:txBody>
            <a:bodyPr wrap="square" rtlCol="0" anchor="ctr"/>
            <a:lstStyle/>
            <a:p>
              <a:pPr algn="ctr"/>
              <a:r>
                <a:rPr lang="en-US" sz="2000" b="1" dirty="0">
                  <a:solidFill>
                    <a:srgbClr val="C9A84C"/>
                  </a:solidFill>
                  <a:latin typeface="Cambria" pitchFamily="34" charset="0"/>
                  <a:ea typeface="Cambria" pitchFamily="34" charset="-122"/>
                  <a:cs typeface="Cambria" pitchFamily="34" charset="-120"/>
                </a:rPr>
                <a:t>SC</a:t>
              </a:r>
              <a:endParaRPr lang="en-US" sz="2000" dirty="0"/>
            </a:p>
          </p:txBody>
        </p:sp>
        <p:sp>
          <p:nvSpPr>
            <p:cNvPr id="44" name="Text 42"/>
            <p:cNvSpPr/>
            <p:nvPr/>
          </p:nvSpPr>
          <p:spPr>
            <a:xfrm>
              <a:off x="10326624" y="2231136"/>
              <a:ext cx="1584960" cy="585216"/>
            </a:xfrm>
            <a:prstGeom prst="rect">
              <a:avLst/>
            </a:prstGeom>
            <a:noFill/>
            <a:ln/>
          </p:spPr>
          <p:txBody>
            <a:bodyPr wrap="square" rtlCol="0" anchor="ctr"/>
            <a:lstStyle/>
            <a:p>
              <a:pPr algn="ctr"/>
              <a:r>
                <a:rPr lang="en-US" sz="1400" dirty="0">
                  <a:solidFill>
                    <a:srgbClr val="FFFFFF"/>
                  </a:solidFill>
                  <a:latin typeface="Calibri" pitchFamily="34" charset="0"/>
                  <a:ea typeface="Calibri" pitchFamily="34" charset="-122"/>
                  <a:cs typeface="Calibri" pitchFamily="34" charset="-120"/>
                </a:rPr>
                <a:t>Supreme Court</a:t>
              </a:r>
              <a:endParaRPr lang="en-US" sz="1400" dirty="0"/>
            </a:p>
            <a:p>
              <a:pPr algn="ctr"/>
              <a:r>
                <a:rPr lang="en-US" sz="1400" dirty="0">
                  <a:solidFill>
                    <a:srgbClr val="FFFFFF"/>
                  </a:solidFill>
                  <a:latin typeface="Calibri" pitchFamily="34" charset="0"/>
                  <a:ea typeface="Calibri" pitchFamily="34" charset="-122"/>
                  <a:cs typeface="Calibri" pitchFamily="34" charset="-120"/>
                </a:rPr>
                <a:t>(final appeal)</a:t>
              </a:r>
              <a:endParaRPr lang="en-US" sz="1400" dirty="0"/>
            </a:p>
          </p:txBody>
        </p:sp>
        <p:sp>
          <p:nvSpPr>
            <p:cNvPr id="45" name="Text 43"/>
            <p:cNvSpPr/>
            <p:nvPr/>
          </p:nvSpPr>
          <p:spPr>
            <a:xfrm>
              <a:off x="341376" y="3108960"/>
              <a:ext cx="1584960" cy="548640"/>
            </a:xfrm>
            <a:prstGeom prst="rect">
              <a:avLst/>
            </a:prstGeom>
            <a:noFill/>
            <a:ln/>
          </p:spPr>
          <p:txBody>
            <a:bodyPr wrap="square" rtlCol="0" anchor="ctr"/>
            <a:lstStyle/>
            <a:p>
              <a:pPr algn="ctr"/>
              <a:r>
                <a:rPr lang="en-US" b="1" i="1" dirty="0">
                  <a:solidFill>
                    <a:srgbClr val="002060"/>
                  </a:solidFill>
                  <a:latin typeface="Calibri" pitchFamily="34" charset="0"/>
                  <a:ea typeface="Calibri" pitchFamily="34" charset="-122"/>
                  <a:cs typeface="Calibri" pitchFamily="34" charset="-120"/>
                </a:rPr>
                <a:t>Dept / Taxpayer</a:t>
              </a:r>
              <a:endParaRPr lang="en-US" b="1" dirty="0">
                <a:solidFill>
                  <a:srgbClr val="002060"/>
                </a:solidFill>
              </a:endParaRPr>
            </a:p>
            <a:p>
              <a:pPr algn="ctr"/>
              <a:r>
                <a:rPr lang="en-US" b="1" i="1" dirty="0">
                  <a:solidFill>
                    <a:srgbClr val="002060"/>
                  </a:solidFill>
                  <a:latin typeface="Calibri" pitchFamily="34" charset="0"/>
                  <a:ea typeface="Calibri" pitchFamily="34" charset="-122"/>
                  <a:cs typeface="Calibri" pitchFamily="34" charset="-120"/>
                </a:rPr>
                <a:t>Initiation</a:t>
              </a:r>
              <a:endParaRPr lang="en-US" b="1" dirty="0">
                <a:solidFill>
                  <a:srgbClr val="002060"/>
                </a:solidFill>
              </a:endParaRPr>
            </a:p>
          </p:txBody>
        </p:sp>
        <p:sp>
          <p:nvSpPr>
            <p:cNvPr id="46" name="Text 44"/>
            <p:cNvSpPr/>
            <p:nvPr/>
          </p:nvSpPr>
          <p:spPr>
            <a:xfrm>
              <a:off x="2015744" y="3108960"/>
              <a:ext cx="1584960" cy="548640"/>
            </a:xfrm>
            <a:prstGeom prst="rect">
              <a:avLst/>
            </a:prstGeom>
            <a:noFill/>
            <a:ln/>
          </p:spPr>
          <p:txBody>
            <a:bodyPr wrap="square" rtlCol="0" anchor="ctr"/>
            <a:lstStyle/>
            <a:p>
              <a:pPr algn="ctr"/>
              <a:r>
                <a:rPr lang="en-US" b="1" i="1" dirty="0">
                  <a:solidFill>
                    <a:srgbClr val="002060"/>
                  </a:solidFill>
                  <a:latin typeface="Calibri" pitchFamily="34" charset="0"/>
                  <a:ea typeface="Calibri" pitchFamily="34" charset="-122"/>
                  <a:cs typeface="Calibri" pitchFamily="34" charset="-120"/>
                </a:rPr>
                <a:t>Proper Officer</a:t>
              </a:r>
              <a:endParaRPr lang="en-US" b="1" dirty="0">
                <a:solidFill>
                  <a:srgbClr val="002060"/>
                </a:solidFill>
              </a:endParaRPr>
            </a:p>
            <a:p>
              <a:pPr algn="ctr"/>
              <a:r>
                <a:rPr lang="en-US" b="1" i="1" dirty="0">
                  <a:solidFill>
                    <a:srgbClr val="002060"/>
                  </a:solidFill>
                  <a:latin typeface="Calibri" pitchFamily="34" charset="0"/>
                  <a:ea typeface="Calibri" pitchFamily="34" charset="-122"/>
                  <a:cs typeface="Calibri" pitchFamily="34" charset="-120"/>
                </a:rPr>
                <a:t>(u/s 2(91))</a:t>
              </a:r>
              <a:endParaRPr lang="en-US" b="1" dirty="0">
                <a:solidFill>
                  <a:srgbClr val="002060"/>
                </a:solidFill>
              </a:endParaRPr>
            </a:p>
          </p:txBody>
        </p:sp>
        <p:sp>
          <p:nvSpPr>
            <p:cNvPr id="47" name="Text 45"/>
            <p:cNvSpPr/>
            <p:nvPr/>
          </p:nvSpPr>
          <p:spPr>
            <a:xfrm>
              <a:off x="3690112" y="3108960"/>
              <a:ext cx="1584960" cy="548640"/>
            </a:xfrm>
            <a:prstGeom prst="rect">
              <a:avLst/>
            </a:prstGeom>
            <a:noFill/>
            <a:ln/>
          </p:spPr>
          <p:txBody>
            <a:bodyPr wrap="square" rtlCol="0" anchor="ctr"/>
            <a:lstStyle/>
            <a:p>
              <a:pPr algn="ctr"/>
              <a:r>
                <a:rPr lang="en-US" b="1" i="1" dirty="0">
                  <a:solidFill>
                    <a:srgbClr val="002060"/>
                  </a:solidFill>
                  <a:latin typeface="Calibri" pitchFamily="34" charset="0"/>
                  <a:ea typeface="Calibri" pitchFamily="34" charset="-122"/>
                  <a:cs typeface="Calibri" pitchFamily="34" charset="-120"/>
                </a:rPr>
                <a:t>Appealable</a:t>
              </a:r>
              <a:endParaRPr lang="en-US" b="1" dirty="0">
                <a:solidFill>
                  <a:srgbClr val="002060"/>
                </a:solidFill>
              </a:endParaRPr>
            </a:p>
            <a:p>
              <a:pPr algn="ctr"/>
              <a:r>
                <a:rPr lang="en-US" b="1" i="1" dirty="0">
                  <a:solidFill>
                    <a:srgbClr val="002060"/>
                  </a:solidFill>
                  <a:latin typeface="Calibri" pitchFamily="34" charset="0"/>
                  <a:ea typeface="Calibri" pitchFamily="34" charset="-122"/>
                  <a:cs typeface="Calibri" pitchFamily="34" charset="-120"/>
                </a:rPr>
                <a:t>Order</a:t>
              </a:r>
              <a:endParaRPr lang="en-US" b="1" dirty="0">
                <a:solidFill>
                  <a:srgbClr val="002060"/>
                </a:solidFill>
              </a:endParaRPr>
            </a:p>
          </p:txBody>
        </p:sp>
        <p:sp>
          <p:nvSpPr>
            <p:cNvPr id="48" name="Text 46"/>
            <p:cNvSpPr/>
            <p:nvPr/>
          </p:nvSpPr>
          <p:spPr>
            <a:xfrm>
              <a:off x="5303520" y="3108960"/>
              <a:ext cx="1584960" cy="548640"/>
            </a:xfrm>
            <a:prstGeom prst="rect">
              <a:avLst/>
            </a:prstGeom>
            <a:noFill/>
            <a:ln/>
          </p:spPr>
          <p:txBody>
            <a:bodyPr wrap="square" rtlCol="0" anchor="ctr"/>
            <a:lstStyle/>
            <a:p>
              <a:pPr algn="ctr"/>
              <a:r>
                <a:rPr lang="en-US" b="1" i="1" dirty="0">
                  <a:solidFill>
                    <a:srgbClr val="002060"/>
                  </a:solidFill>
                  <a:latin typeface="Calibri" pitchFamily="34" charset="0"/>
                  <a:ea typeface="Calibri" pitchFamily="34" charset="-122"/>
                  <a:cs typeface="Calibri" pitchFamily="34" charset="-120"/>
                </a:rPr>
                <a:t>u/s 107</a:t>
              </a:r>
              <a:endParaRPr lang="en-US" b="1" dirty="0">
                <a:solidFill>
                  <a:srgbClr val="002060"/>
                </a:solidFill>
              </a:endParaRPr>
            </a:p>
            <a:p>
              <a:pPr algn="ctr"/>
              <a:r>
                <a:rPr lang="en-US" b="1" i="1" dirty="0">
                  <a:solidFill>
                    <a:srgbClr val="002060"/>
                  </a:solidFill>
                  <a:latin typeface="Calibri" pitchFamily="34" charset="0"/>
                  <a:ea typeface="Calibri" pitchFamily="34" charset="-122"/>
                  <a:cs typeface="Calibri" pitchFamily="34" charset="-120"/>
                </a:rPr>
                <a:t>30/90 days</a:t>
              </a:r>
              <a:endParaRPr lang="en-US" b="1" dirty="0">
                <a:solidFill>
                  <a:srgbClr val="002060"/>
                </a:solidFill>
              </a:endParaRPr>
            </a:p>
          </p:txBody>
        </p:sp>
        <p:sp>
          <p:nvSpPr>
            <p:cNvPr id="49" name="Text 47"/>
            <p:cNvSpPr/>
            <p:nvPr/>
          </p:nvSpPr>
          <p:spPr>
            <a:xfrm>
              <a:off x="6977888" y="3108960"/>
              <a:ext cx="1584960" cy="548640"/>
            </a:xfrm>
            <a:prstGeom prst="rect">
              <a:avLst/>
            </a:prstGeom>
            <a:noFill/>
            <a:ln/>
          </p:spPr>
          <p:txBody>
            <a:bodyPr wrap="square" rtlCol="0" anchor="ctr"/>
            <a:lstStyle/>
            <a:p>
              <a:pPr algn="ctr"/>
              <a:r>
                <a:rPr lang="en-US" b="1" i="1" dirty="0">
                  <a:solidFill>
                    <a:srgbClr val="002060"/>
                  </a:solidFill>
                  <a:latin typeface="Calibri" pitchFamily="34" charset="0"/>
                  <a:ea typeface="Calibri" pitchFamily="34" charset="-122"/>
                  <a:cs typeface="Calibri" pitchFamily="34" charset="-120"/>
                </a:rPr>
                <a:t>u/s 112</a:t>
              </a:r>
              <a:endParaRPr lang="en-US" b="1" dirty="0">
                <a:solidFill>
                  <a:srgbClr val="002060"/>
                </a:solidFill>
              </a:endParaRPr>
            </a:p>
            <a:p>
              <a:pPr algn="ctr"/>
              <a:r>
                <a:rPr lang="en-US" b="1" i="1" dirty="0">
                  <a:solidFill>
                    <a:srgbClr val="002060"/>
                  </a:solidFill>
                  <a:latin typeface="Calibri" pitchFamily="34" charset="0"/>
                  <a:ea typeface="Calibri" pitchFamily="34" charset="-122"/>
                  <a:cs typeface="Calibri" pitchFamily="34" charset="-120"/>
                </a:rPr>
                <a:t>3 months</a:t>
              </a:r>
              <a:endParaRPr lang="en-US" b="1" dirty="0">
                <a:solidFill>
                  <a:srgbClr val="002060"/>
                </a:solidFill>
              </a:endParaRPr>
            </a:p>
          </p:txBody>
        </p:sp>
        <p:sp>
          <p:nvSpPr>
            <p:cNvPr id="50" name="Text 48"/>
            <p:cNvSpPr/>
            <p:nvPr/>
          </p:nvSpPr>
          <p:spPr>
            <a:xfrm>
              <a:off x="8652256" y="3108960"/>
              <a:ext cx="1584960" cy="548640"/>
            </a:xfrm>
            <a:prstGeom prst="rect">
              <a:avLst/>
            </a:prstGeom>
            <a:noFill/>
            <a:ln/>
          </p:spPr>
          <p:txBody>
            <a:bodyPr wrap="square" rtlCol="0" anchor="ctr"/>
            <a:lstStyle/>
            <a:p>
              <a:pPr algn="ctr"/>
              <a:r>
                <a:rPr lang="en-US" b="1" i="1" dirty="0">
                  <a:solidFill>
                    <a:srgbClr val="002060"/>
                  </a:solidFill>
                  <a:latin typeface="Calibri" pitchFamily="34" charset="0"/>
                  <a:ea typeface="Calibri" pitchFamily="34" charset="-122"/>
                  <a:cs typeface="Calibri" pitchFamily="34" charset="-120"/>
                </a:rPr>
                <a:t>Pure law</a:t>
              </a:r>
              <a:endParaRPr lang="en-US" b="1" dirty="0">
                <a:solidFill>
                  <a:srgbClr val="002060"/>
                </a:solidFill>
              </a:endParaRPr>
            </a:p>
            <a:p>
              <a:pPr algn="ctr"/>
              <a:r>
                <a:rPr lang="en-US" b="1" i="1" dirty="0">
                  <a:solidFill>
                    <a:srgbClr val="002060"/>
                  </a:solidFill>
                  <a:latin typeface="Calibri" pitchFamily="34" charset="0"/>
                  <a:ea typeface="Calibri" pitchFamily="34" charset="-122"/>
                  <a:cs typeface="Calibri" pitchFamily="34" charset="-120"/>
                </a:rPr>
                <a:t>question only</a:t>
              </a:r>
              <a:endParaRPr lang="en-US" b="1" dirty="0">
                <a:solidFill>
                  <a:srgbClr val="002060"/>
                </a:solidFill>
              </a:endParaRPr>
            </a:p>
          </p:txBody>
        </p:sp>
        <p:sp>
          <p:nvSpPr>
            <p:cNvPr id="51" name="Text 49"/>
            <p:cNvSpPr/>
            <p:nvPr/>
          </p:nvSpPr>
          <p:spPr>
            <a:xfrm>
              <a:off x="10326624" y="3108960"/>
              <a:ext cx="1584960" cy="548640"/>
            </a:xfrm>
            <a:prstGeom prst="rect">
              <a:avLst/>
            </a:prstGeom>
            <a:noFill/>
            <a:ln/>
          </p:spPr>
          <p:txBody>
            <a:bodyPr wrap="square" rtlCol="0" anchor="ctr"/>
            <a:lstStyle/>
            <a:p>
              <a:pPr algn="ctr"/>
              <a:r>
                <a:rPr lang="en-US" b="1" i="1" dirty="0">
                  <a:solidFill>
                    <a:srgbClr val="002060"/>
                  </a:solidFill>
                  <a:latin typeface="Calibri" pitchFamily="34" charset="0"/>
                  <a:ea typeface="Calibri" pitchFamily="34" charset="-122"/>
                  <a:cs typeface="Calibri" pitchFamily="34" charset="-120"/>
                </a:rPr>
                <a:t>Final</a:t>
              </a:r>
              <a:endParaRPr lang="en-US" b="1" dirty="0">
                <a:solidFill>
                  <a:srgbClr val="002060"/>
                </a:solidFill>
              </a:endParaRPr>
            </a:p>
            <a:p>
              <a:pPr algn="ctr"/>
              <a:r>
                <a:rPr lang="en-US" b="1" i="1" dirty="0">
                  <a:solidFill>
                    <a:srgbClr val="002060"/>
                  </a:solidFill>
                  <a:latin typeface="Calibri" pitchFamily="34" charset="0"/>
                  <a:ea typeface="Calibri" pitchFamily="34" charset="-122"/>
                  <a:cs typeface="Calibri" pitchFamily="34" charset="-120"/>
                </a:rPr>
                <a:t>jurisdiction</a:t>
              </a:r>
              <a:endParaRPr lang="en-US" b="1" dirty="0">
                <a:solidFill>
                  <a:srgbClr val="002060"/>
                </a:solidFill>
              </a:endParaRPr>
            </a:p>
          </p:txBody>
        </p:sp>
      </p:grpSp>
      <p:sp>
        <p:nvSpPr>
          <p:cNvPr id="63" name="Text 12"/>
          <p:cNvSpPr/>
          <p:nvPr/>
        </p:nvSpPr>
        <p:spPr>
          <a:xfrm>
            <a:off x="2101088" y="3023616"/>
            <a:ext cx="1188720" cy="438912"/>
          </a:xfrm>
          <a:prstGeom prst="rect">
            <a:avLst/>
          </a:prstGeom>
          <a:noFill/>
          <a:ln/>
        </p:spPr>
        <p:txBody>
          <a:bodyPr wrap="square" rtlCol="0" anchor="ctr"/>
          <a:lstStyle/>
          <a:p>
            <a:pPr marL="0" indent="0" algn="ctr">
              <a:buNone/>
            </a:pPr>
            <a:r>
              <a:rPr lang="en-US" sz="750" dirty="0">
                <a:solidFill>
                  <a:srgbClr val="FFFFFF"/>
                </a:solidFill>
                <a:latin typeface="Calibri" pitchFamily="34" charset="0"/>
                <a:ea typeface="Calibri" pitchFamily="34" charset="-122"/>
                <a:cs typeface="Calibri" pitchFamily="34" charset="-120"/>
              </a:rPr>
              <a:t>Adjudication by Proper Officer</a:t>
            </a:r>
            <a:endParaRPr lang="en-US" sz="750" dirty="0"/>
          </a:p>
        </p:txBody>
      </p:sp>
      <p:sp>
        <p:nvSpPr>
          <p:cNvPr id="64" name="Shape 0"/>
          <p:cNvSpPr/>
          <p:nvPr/>
        </p:nvSpPr>
        <p:spPr>
          <a:xfrm>
            <a:off x="0" y="0"/>
            <a:ext cx="12192000" cy="97536"/>
          </a:xfrm>
          <a:prstGeom prst="rect">
            <a:avLst/>
          </a:prstGeom>
          <a:solidFill>
            <a:srgbClr val="C9A84C"/>
          </a:solidFill>
          <a:ln w="12700">
            <a:solidFill>
              <a:srgbClr val="C9A84C"/>
            </a:solidFill>
            <a:prstDash val="solid"/>
          </a:ln>
        </p:spPr>
      </p:sp>
    </p:spTree>
    <p:extLst>
      <p:ext uri="{BB962C8B-B14F-4D97-AF65-F5344CB8AC3E}">
        <p14:creationId xmlns:p14="http://schemas.microsoft.com/office/powerpoint/2010/main" val="297830322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0"/>
          <p:cNvSpPr/>
          <p:nvPr/>
        </p:nvSpPr>
        <p:spPr>
          <a:xfrm>
            <a:off x="548640" y="320040"/>
            <a:ext cx="10972800" cy="640080"/>
          </a:xfrm>
          <a:prstGeom prst="rect">
            <a:avLst/>
          </a:prstGeom>
          <a:noFill/>
          <a:ln/>
        </p:spPr>
        <p:txBody>
          <a:bodyPr wrap="square" rtlCol="0" anchor="ctr"/>
          <a:lstStyle/>
          <a:p>
            <a:pPr marL="0" indent="0">
              <a:buNone/>
            </a:pPr>
            <a:r>
              <a:rPr lang="en-US" sz="3200" b="1" dirty="0">
                <a:solidFill>
                  <a:srgbClr val="1E2761"/>
                </a:solidFill>
                <a:latin typeface="Cambria" pitchFamily="34" charset="0"/>
                <a:ea typeface="Cambria" pitchFamily="34" charset="-122"/>
                <a:cs typeface="Cambria" pitchFamily="34" charset="-120"/>
              </a:rPr>
              <a:t>GSTAT in one slide</a:t>
            </a:r>
            <a:endParaRPr lang="en-US" sz="3200" dirty="0"/>
          </a:p>
        </p:txBody>
      </p:sp>
      <p:sp>
        <p:nvSpPr>
          <p:cNvPr id="3" name="Text 1"/>
          <p:cNvSpPr/>
          <p:nvPr/>
        </p:nvSpPr>
        <p:spPr>
          <a:xfrm>
            <a:off x="548640" y="960120"/>
            <a:ext cx="10972800" cy="365760"/>
          </a:xfrm>
          <a:prstGeom prst="rect">
            <a:avLst/>
          </a:prstGeom>
          <a:noFill/>
          <a:ln/>
        </p:spPr>
        <p:txBody>
          <a:bodyPr wrap="square" rtlCol="0" anchor="ctr"/>
          <a:lstStyle/>
          <a:p>
            <a:pPr marL="0" indent="0">
              <a:buNone/>
            </a:pPr>
            <a:r>
              <a:rPr lang="en-US" sz="1400" i="1" dirty="0">
                <a:solidFill>
                  <a:srgbClr val="5A6478"/>
                </a:solidFill>
                <a:latin typeface="Calibri" pitchFamily="34" charset="0"/>
                <a:ea typeface="Calibri" pitchFamily="34" charset="-122"/>
                <a:cs typeface="Calibri" pitchFamily="34" charset="-120"/>
              </a:rPr>
              <a:t>A dedicated national tribunal system for GST appeals</a:t>
            </a:r>
            <a:endParaRPr lang="en-US" sz="1400" dirty="0"/>
          </a:p>
        </p:txBody>
      </p:sp>
      <p:sp>
        <p:nvSpPr>
          <p:cNvPr id="4" name="Shape 2"/>
          <p:cNvSpPr/>
          <p:nvPr/>
        </p:nvSpPr>
        <p:spPr>
          <a:xfrm>
            <a:off x="640080" y="1645920"/>
            <a:ext cx="146304" cy="146304"/>
          </a:xfrm>
          <a:prstGeom prst="ellipse">
            <a:avLst/>
          </a:prstGeom>
          <a:solidFill>
            <a:srgbClr val="C8932A"/>
          </a:solidFill>
          <a:ln/>
        </p:spPr>
      </p:sp>
      <p:sp>
        <p:nvSpPr>
          <p:cNvPr id="5" name="Text 3"/>
          <p:cNvSpPr/>
          <p:nvPr/>
        </p:nvSpPr>
        <p:spPr>
          <a:xfrm>
            <a:off x="914400" y="1527048"/>
            <a:ext cx="10607040" cy="320040"/>
          </a:xfrm>
          <a:prstGeom prst="rect">
            <a:avLst/>
          </a:prstGeom>
          <a:noFill/>
          <a:ln/>
        </p:spPr>
        <p:txBody>
          <a:bodyPr wrap="square" rtlCol="0" anchor="ctr"/>
          <a:lstStyle/>
          <a:p>
            <a:pPr marL="0" indent="0">
              <a:buNone/>
            </a:pPr>
            <a:r>
              <a:rPr lang="en-US" sz="1600" b="1" dirty="0">
                <a:solidFill>
                  <a:srgbClr val="1E2761"/>
                </a:solidFill>
                <a:latin typeface="Calibri" pitchFamily="34" charset="0"/>
                <a:ea typeface="Calibri" pitchFamily="34" charset="-122"/>
                <a:cs typeface="Calibri" pitchFamily="34" charset="-120"/>
              </a:rPr>
              <a:t>Statutory basis</a:t>
            </a:r>
            <a:endParaRPr lang="en-US" sz="1600" dirty="0"/>
          </a:p>
        </p:txBody>
      </p:sp>
      <p:sp>
        <p:nvSpPr>
          <p:cNvPr id="6" name="Text 4"/>
          <p:cNvSpPr/>
          <p:nvPr/>
        </p:nvSpPr>
        <p:spPr>
          <a:xfrm>
            <a:off x="914400" y="1856232"/>
            <a:ext cx="10607040" cy="548640"/>
          </a:xfrm>
          <a:prstGeom prst="rect">
            <a:avLst/>
          </a:prstGeom>
          <a:noFill/>
          <a:ln/>
        </p:spPr>
        <p:txBody>
          <a:bodyPr wrap="square" rtlCol="0" anchor="ctr"/>
          <a:lstStyle/>
          <a:p>
            <a:pPr marL="0" indent="0">
              <a:lnSpc>
                <a:spcPct val="110000"/>
              </a:lnSpc>
              <a:buNone/>
            </a:pPr>
            <a:r>
              <a:rPr lang="en-US" sz="1400" dirty="0">
                <a:solidFill>
                  <a:srgbClr val="1A1A2E"/>
                </a:solidFill>
                <a:latin typeface="Calibri" pitchFamily="34" charset="0"/>
                <a:ea typeface="Calibri" pitchFamily="34" charset="-122"/>
                <a:cs typeface="Calibri" pitchFamily="34" charset="-120"/>
              </a:rPr>
              <a:t>Statutory appellate forum under Chapter XVIII of the CGST Act.</a:t>
            </a:r>
            <a:endParaRPr lang="en-US" sz="1400" dirty="0"/>
          </a:p>
        </p:txBody>
      </p:sp>
      <p:sp>
        <p:nvSpPr>
          <p:cNvPr id="7" name="Shape 5"/>
          <p:cNvSpPr/>
          <p:nvPr/>
        </p:nvSpPr>
        <p:spPr>
          <a:xfrm>
            <a:off x="640080" y="2788920"/>
            <a:ext cx="146304" cy="146304"/>
          </a:xfrm>
          <a:prstGeom prst="ellipse">
            <a:avLst/>
          </a:prstGeom>
          <a:solidFill>
            <a:srgbClr val="C8932A"/>
          </a:solidFill>
          <a:ln/>
        </p:spPr>
      </p:sp>
      <p:sp>
        <p:nvSpPr>
          <p:cNvPr id="8" name="Text 6"/>
          <p:cNvSpPr/>
          <p:nvPr/>
        </p:nvSpPr>
        <p:spPr>
          <a:xfrm>
            <a:off x="914400" y="2670048"/>
            <a:ext cx="10607040" cy="320040"/>
          </a:xfrm>
          <a:prstGeom prst="rect">
            <a:avLst/>
          </a:prstGeom>
          <a:noFill/>
          <a:ln/>
        </p:spPr>
        <p:txBody>
          <a:bodyPr wrap="square" rtlCol="0" anchor="ctr"/>
          <a:lstStyle/>
          <a:p>
            <a:pPr marL="0" indent="0">
              <a:buNone/>
            </a:pPr>
            <a:r>
              <a:rPr lang="en-US" sz="1600" b="1" dirty="0">
                <a:solidFill>
                  <a:srgbClr val="1E2761"/>
                </a:solidFill>
                <a:latin typeface="Calibri" pitchFamily="34" charset="0"/>
                <a:ea typeface="Calibri" pitchFamily="34" charset="-122"/>
                <a:cs typeface="Calibri" pitchFamily="34" charset="-120"/>
              </a:rPr>
              <a:t>Jurisdiction</a:t>
            </a:r>
            <a:endParaRPr lang="en-US" sz="1600" dirty="0"/>
          </a:p>
        </p:txBody>
      </p:sp>
      <p:sp>
        <p:nvSpPr>
          <p:cNvPr id="9" name="Text 7"/>
          <p:cNvSpPr/>
          <p:nvPr/>
        </p:nvSpPr>
        <p:spPr>
          <a:xfrm>
            <a:off x="914400" y="2999232"/>
            <a:ext cx="10607040" cy="548640"/>
          </a:xfrm>
          <a:prstGeom prst="rect">
            <a:avLst/>
          </a:prstGeom>
          <a:noFill/>
          <a:ln/>
        </p:spPr>
        <p:txBody>
          <a:bodyPr wrap="square" rtlCol="0" anchor="ctr"/>
          <a:lstStyle/>
          <a:p>
            <a:pPr marL="0" indent="0">
              <a:lnSpc>
                <a:spcPct val="110000"/>
              </a:lnSpc>
              <a:buNone/>
            </a:pPr>
            <a:r>
              <a:rPr lang="en-US" sz="1400" dirty="0">
                <a:solidFill>
                  <a:srgbClr val="1A1A2E"/>
                </a:solidFill>
                <a:latin typeface="Calibri" pitchFamily="34" charset="0"/>
                <a:ea typeface="Calibri" pitchFamily="34" charset="-122"/>
                <a:cs typeface="Calibri" pitchFamily="34" charset="-120"/>
              </a:rPr>
              <a:t>Receives appeals against orders of the First Appellate Authority under Section 107 and the Revisional Authority under Section 108.</a:t>
            </a:r>
            <a:endParaRPr lang="en-US" sz="1400" dirty="0"/>
          </a:p>
        </p:txBody>
      </p:sp>
      <p:sp>
        <p:nvSpPr>
          <p:cNvPr id="10" name="Shape 8"/>
          <p:cNvSpPr/>
          <p:nvPr/>
        </p:nvSpPr>
        <p:spPr>
          <a:xfrm>
            <a:off x="640080" y="3931920"/>
            <a:ext cx="146304" cy="146304"/>
          </a:xfrm>
          <a:prstGeom prst="ellipse">
            <a:avLst/>
          </a:prstGeom>
          <a:solidFill>
            <a:srgbClr val="C8932A"/>
          </a:solidFill>
          <a:ln/>
        </p:spPr>
      </p:sp>
      <p:sp>
        <p:nvSpPr>
          <p:cNvPr id="11" name="Text 9"/>
          <p:cNvSpPr/>
          <p:nvPr/>
        </p:nvSpPr>
        <p:spPr>
          <a:xfrm>
            <a:off x="914400" y="3813048"/>
            <a:ext cx="10607040" cy="320040"/>
          </a:xfrm>
          <a:prstGeom prst="rect">
            <a:avLst/>
          </a:prstGeom>
          <a:noFill/>
          <a:ln/>
        </p:spPr>
        <p:txBody>
          <a:bodyPr wrap="square" rtlCol="0" anchor="ctr"/>
          <a:lstStyle/>
          <a:p>
            <a:pPr marL="0" indent="0">
              <a:buNone/>
            </a:pPr>
            <a:r>
              <a:rPr lang="en-US" sz="1600" b="1" dirty="0">
                <a:solidFill>
                  <a:srgbClr val="1E2761"/>
                </a:solidFill>
                <a:latin typeface="Calibri" pitchFamily="34" charset="0"/>
                <a:ea typeface="Calibri" pitchFamily="34" charset="-122"/>
                <a:cs typeface="Calibri" pitchFamily="34" charset="-120"/>
              </a:rPr>
              <a:t>Role in the system</a:t>
            </a:r>
            <a:endParaRPr lang="en-US" sz="1600" dirty="0"/>
          </a:p>
        </p:txBody>
      </p:sp>
      <p:sp>
        <p:nvSpPr>
          <p:cNvPr id="12" name="Text 10"/>
          <p:cNvSpPr/>
          <p:nvPr/>
        </p:nvSpPr>
        <p:spPr>
          <a:xfrm>
            <a:off x="914400" y="4142232"/>
            <a:ext cx="10607040" cy="548640"/>
          </a:xfrm>
          <a:prstGeom prst="rect">
            <a:avLst/>
          </a:prstGeom>
          <a:noFill/>
          <a:ln/>
        </p:spPr>
        <p:txBody>
          <a:bodyPr wrap="square" rtlCol="0" anchor="ctr"/>
          <a:lstStyle/>
          <a:p>
            <a:pPr marL="0" indent="0">
              <a:lnSpc>
                <a:spcPct val="110000"/>
              </a:lnSpc>
              <a:buNone/>
            </a:pPr>
            <a:r>
              <a:rPr lang="en-US" sz="1400" dirty="0">
                <a:solidFill>
                  <a:srgbClr val="1A1A2E"/>
                </a:solidFill>
                <a:latin typeface="Calibri" pitchFamily="34" charset="0"/>
                <a:ea typeface="Calibri" pitchFamily="34" charset="-122"/>
                <a:cs typeface="Calibri" pitchFamily="34" charset="-120"/>
              </a:rPr>
              <a:t>Designed as a specialised fact-and-law forum before the High Court / Supreme Court stage.</a:t>
            </a:r>
            <a:endParaRPr lang="en-US" sz="1400" dirty="0"/>
          </a:p>
        </p:txBody>
      </p:sp>
      <p:sp>
        <p:nvSpPr>
          <p:cNvPr id="13" name="Shape 11"/>
          <p:cNvSpPr/>
          <p:nvPr/>
        </p:nvSpPr>
        <p:spPr>
          <a:xfrm>
            <a:off x="640080" y="5074920"/>
            <a:ext cx="146304" cy="146304"/>
          </a:xfrm>
          <a:prstGeom prst="ellipse">
            <a:avLst/>
          </a:prstGeom>
          <a:solidFill>
            <a:srgbClr val="C8932A"/>
          </a:solidFill>
          <a:ln/>
        </p:spPr>
      </p:sp>
      <p:sp>
        <p:nvSpPr>
          <p:cNvPr id="14" name="Text 12"/>
          <p:cNvSpPr/>
          <p:nvPr/>
        </p:nvSpPr>
        <p:spPr>
          <a:xfrm>
            <a:off x="914400" y="4956048"/>
            <a:ext cx="10607040" cy="320040"/>
          </a:xfrm>
          <a:prstGeom prst="rect">
            <a:avLst/>
          </a:prstGeom>
          <a:noFill/>
          <a:ln/>
        </p:spPr>
        <p:txBody>
          <a:bodyPr wrap="square" rtlCol="0" anchor="ctr"/>
          <a:lstStyle/>
          <a:p>
            <a:pPr marL="0" indent="0">
              <a:buNone/>
            </a:pPr>
            <a:r>
              <a:rPr lang="en-US" sz="1600" b="1" dirty="0">
                <a:solidFill>
                  <a:srgbClr val="1E2761"/>
                </a:solidFill>
                <a:latin typeface="Calibri" pitchFamily="34" charset="0"/>
                <a:ea typeface="Calibri" pitchFamily="34" charset="-122"/>
                <a:cs typeface="Calibri" pitchFamily="34" charset="-120"/>
              </a:rPr>
              <a:t>First-stage process</a:t>
            </a:r>
            <a:endParaRPr lang="en-US" sz="1600" dirty="0"/>
          </a:p>
        </p:txBody>
      </p:sp>
      <p:sp>
        <p:nvSpPr>
          <p:cNvPr id="15" name="Text 13"/>
          <p:cNvSpPr/>
          <p:nvPr/>
        </p:nvSpPr>
        <p:spPr>
          <a:xfrm>
            <a:off x="914400" y="5285232"/>
            <a:ext cx="10607040" cy="548640"/>
          </a:xfrm>
          <a:prstGeom prst="rect">
            <a:avLst/>
          </a:prstGeom>
          <a:noFill/>
          <a:ln/>
        </p:spPr>
        <p:txBody>
          <a:bodyPr wrap="square" rtlCol="0" anchor="ctr"/>
          <a:lstStyle/>
          <a:p>
            <a:pPr marL="0" indent="0">
              <a:lnSpc>
                <a:spcPct val="110000"/>
              </a:lnSpc>
              <a:buNone/>
            </a:pPr>
            <a:r>
              <a:rPr lang="en-US" sz="1400" dirty="0">
                <a:solidFill>
                  <a:srgbClr val="1A1A2E"/>
                </a:solidFill>
                <a:latin typeface="Calibri" pitchFamily="34" charset="0"/>
                <a:ea typeface="Calibri" pitchFamily="34" charset="-122"/>
                <a:cs typeface="Calibri" pitchFamily="34" charset="-120"/>
              </a:rPr>
              <a:t>Portal-based filing, registry scrutiny, prescribed forms, and electronic acknowledgements drive the first stage.</a:t>
            </a:r>
            <a:endParaRPr lang="en-US" sz="1400" dirty="0"/>
          </a:p>
        </p:txBody>
      </p:sp>
      <p:sp>
        <p:nvSpPr>
          <p:cNvPr id="16" name="Shape 14"/>
          <p:cNvSpPr/>
          <p:nvPr/>
        </p:nvSpPr>
        <p:spPr>
          <a:xfrm>
            <a:off x="457200" y="6446520"/>
            <a:ext cx="11247120" cy="0"/>
          </a:xfrm>
          <a:prstGeom prst="line">
            <a:avLst/>
          </a:prstGeom>
          <a:noFill/>
          <a:ln w="12700">
            <a:solidFill>
              <a:srgbClr val="E2E8F0"/>
            </a:solidFill>
            <a:prstDash val="solid"/>
          </a:ln>
        </p:spPr>
      </p:sp>
      <p:sp>
        <p:nvSpPr>
          <p:cNvPr id="17" name="Text 15"/>
          <p:cNvSpPr/>
          <p:nvPr/>
        </p:nvSpPr>
        <p:spPr>
          <a:xfrm>
            <a:off x="457200" y="6492240"/>
            <a:ext cx="7315200" cy="274320"/>
          </a:xfrm>
          <a:prstGeom prst="rect">
            <a:avLst/>
          </a:prstGeom>
          <a:noFill/>
          <a:ln/>
        </p:spPr>
        <p:txBody>
          <a:bodyPr wrap="square" rtlCol="0" anchor="ctr"/>
          <a:lstStyle/>
          <a:p>
            <a:pPr marL="0" indent="0">
              <a:buNone/>
            </a:pPr>
            <a:endParaRPr lang="en-US" sz="900" dirty="0"/>
          </a:p>
        </p:txBody>
      </p:sp>
      <p:sp>
        <p:nvSpPr>
          <p:cNvPr id="18" name="Text 16"/>
          <p:cNvSpPr/>
          <p:nvPr/>
        </p:nvSpPr>
        <p:spPr>
          <a:xfrm>
            <a:off x="8046720" y="6492240"/>
            <a:ext cx="3108960" cy="274320"/>
          </a:xfrm>
          <a:prstGeom prst="rect">
            <a:avLst/>
          </a:prstGeom>
          <a:noFill/>
          <a:ln/>
        </p:spPr>
        <p:txBody>
          <a:bodyPr wrap="square" rtlCol="0" anchor="ctr"/>
          <a:lstStyle/>
          <a:p>
            <a:pPr marL="0" indent="0" algn="r">
              <a:buNone/>
            </a:pPr>
            <a:endParaRPr lang="en-US" sz="900" dirty="0"/>
          </a:p>
        </p:txBody>
      </p:sp>
      <p:sp>
        <p:nvSpPr>
          <p:cNvPr id="19" name="Text 17"/>
          <p:cNvSpPr/>
          <p:nvPr/>
        </p:nvSpPr>
        <p:spPr>
          <a:xfrm>
            <a:off x="11430000" y="6309360"/>
            <a:ext cx="457200" cy="365760"/>
          </a:xfrm>
          <a:prstGeom prst="rect">
            <a:avLst/>
          </a:prstGeom>
          <a:noFill/>
          <a:ln/>
        </p:spPr>
        <p:txBody>
          <a:bodyPr wrap="square" rtlCol="0" anchor="ctr"/>
          <a:lstStyle/>
          <a:p>
            <a:pPr marL="0" indent="0" algn="r">
              <a:buNone/>
            </a:pPr>
            <a:r>
              <a:rPr lang="en-US" sz="1400" dirty="0">
                <a:solidFill>
                  <a:srgbClr val="1A1A2E"/>
                </a:solidFill>
                <a:latin typeface="Calibri" pitchFamily="34" charset="0"/>
                <a:ea typeface="Calibri" pitchFamily="34" charset="-122"/>
                <a:cs typeface="Calibri" pitchFamily="34" charset="-120"/>
              </a:rPr>
              <a:t>2</a:t>
            </a:r>
            <a:endParaRPr lang="en-US" sz="1400" dirty="0"/>
          </a:p>
        </p:txBody>
      </p:sp>
      <p:sp>
        <p:nvSpPr>
          <p:cNvPr id="20" name="Shape 0"/>
          <p:cNvSpPr/>
          <p:nvPr/>
        </p:nvSpPr>
        <p:spPr>
          <a:xfrm>
            <a:off x="0" y="0"/>
            <a:ext cx="12192000" cy="97536"/>
          </a:xfrm>
          <a:prstGeom prst="rect">
            <a:avLst/>
          </a:prstGeom>
          <a:solidFill>
            <a:srgbClr val="C9A84C"/>
          </a:solidFill>
          <a:ln w="12700">
            <a:solidFill>
              <a:srgbClr val="C9A84C"/>
            </a:solidFill>
            <a:prstDash val="solid"/>
          </a:ln>
        </p:spPr>
      </p:sp>
    </p:spTree>
    <p:extLst>
      <p:ext uri="{BB962C8B-B14F-4D97-AF65-F5344CB8AC3E}">
        <p14:creationId xmlns:p14="http://schemas.microsoft.com/office/powerpoint/2010/main" val="225823295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0"/>
          <p:cNvSpPr/>
          <p:nvPr/>
        </p:nvSpPr>
        <p:spPr>
          <a:xfrm>
            <a:off x="548640" y="320040"/>
            <a:ext cx="10972800" cy="640080"/>
          </a:xfrm>
          <a:prstGeom prst="rect">
            <a:avLst/>
          </a:prstGeom>
          <a:noFill/>
          <a:ln/>
        </p:spPr>
        <p:txBody>
          <a:bodyPr wrap="square" rtlCol="0" anchor="ctr"/>
          <a:lstStyle/>
          <a:p>
            <a:pPr marL="0" indent="0">
              <a:buNone/>
            </a:pPr>
            <a:r>
              <a:rPr lang="en-US" sz="3200" b="1" dirty="0">
                <a:solidFill>
                  <a:srgbClr val="1E2761"/>
                </a:solidFill>
                <a:latin typeface="Cambria" pitchFamily="34" charset="0"/>
                <a:ea typeface="Cambria" pitchFamily="34" charset="-122"/>
                <a:cs typeface="Cambria" pitchFamily="34" charset="-120"/>
              </a:rPr>
              <a:t>Why GSTAT matters</a:t>
            </a:r>
            <a:endParaRPr lang="en-US" sz="3200" dirty="0"/>
          </a:p>
        </p:txBody>
      </p:sp>
      <p:sp>
        <p:nvSpPr>
          <p:cNvPr id="3" name="Text 1"/>
          <p:cNvSpPr/>
          <p:nvPr/>
        </p:nvSpPr>
        <p:spPr>
          <a:xfrm>
            <a:off x="548640" y="960120"/>
            <a:ext cx="10972800" cy="365760"/>
          </a:xfrm>
          <a:prstGeom prst="rect">
            <a:avLst/>
          </a:prstGeom>
          <a:noFill/>
          <a:ln/>
        </p:spPr>
        <p:txBody>
          <a:bodyPr wrap="square" rtlCol="0" anchor="ctr"/>
          <a:lstStyle/>
          <a:p>
            <a:pPr marL="0" indent="0">
              <a:buNone/>
            </a:pPr>
            <a:r>
              <a:rPr lang="en-US" sz="1400" i="1" dirty="0">
                <a:solidFill>
                  <a:srgbClr val="5A6478"/>
                </a:solidFill>
                <a:latin typeface="Calibri" pitchFamily="34" charset="0"/>
                <a:ea typeface="Calibri" pitchFamily="34" charset="-122"/>
                <a:cs typeface="Calibri" pitchFamily="34" charset="-120"/>
              </a:rPr>
              <a:t>The Tribunal is not only a filing forum; it will shape GST jurisprudence</a:t>
            </a:r>
            <a:endParaRPr lang="en-US" sz="1400" dirty="0"/>
          </a:p>
        </p:txBody>
      </p:sp>
      <p:sp>
        <p:nvSpPr>
          <p:cNvPr id="4" name="Shape 2"/>
          <p:cNvSpPr/>
          <p:nvPr/>
        </p:nvSpPr>
        <p:spPr>
          <a:xfrm>
            <a:off x="548640" y="1691640"/>
            <a:ext cx="5349240" cy="2103120"/>
          </a:xfrm>
          <a:prstGeom prst="roundRect">
            <a:avLst>
              <a:gd name="adj" fmla="val 3478"/>
            </a:avLst>
          </a:prstGeom>
          <a:solidFill>
            <a:srgbClr val="F2F4FB"/>
          </a:solidFill>
          <a:ln/>
          <a:effectLst>
            <a:outerShdw blurRad="76200" dist="25400" dir="2700000" algn="bl" rotWithShape="0">
              <a:srgbClr val="000000">
                <a:alpha val="12000"/>
              </a:srgbClr>
            </a:outerShdw>
          </a:effectLst>
        </p:spPr>
      </p:sp>
      <p:sp>
        <p:nvSpPr>
          <p:cNvPr id="5" name="Text 3"/>
          <p:cNvSpPr/>
          <p:nvPr/>
        </p:nvSpPr>
        <p:spPr>
          <a:xfrm>
            <a:off x="822960" y="1892808"/>
            <a:ext cx="4800600" cy="457200"/>
          </a:xfrm>
          <a:prstGeom prst="rect">
            <a:avLst/>
          </a:prstGeom>
          <a:noFill/>
          <a:ln/>
        </p:spPr>
        <p:txBody>
          <a:bodyPr wrap="square" rtlCol="0" anchor="ctr"/>
          <a:lstStyle/>
          <a:p>
            <a:pPr marL="0" indent="0">
              <a:buNone/>
            </a:pPr>
            <a:r>
              <a:rPr lang="en-US" sz="1700" b="1" dirty="0">
                <a:solidFill>
                  <a:srgbClr val="1E2761"/>
                </a:solidFill>
                <a:latin typeface="Calibri" pitchFamily="34" charset="0"/>
                <a:ea typeface="Calibri" pitchFamily="34" charset="-122"/>
                <a:cs typeface="Calibri" pitchFamily="34" charset="-120"/>
              </a:rPr>
              <a:t>Reduces High Court pressure</a:t>
            </a:r>
            <a:endParaRPr lang="en-US" sz="1700" dirty="0"/>
          </a:p>
        </p:txBody>
      </p:sp>
      <p:sp>
        <p:nvSpPr>
          <p:cNvPr id="6" name="Text 4"/>
          <p:cNvSpPr/>
          <p:nvPr/>
        </p:nvSpPr>
        <p:spPr>
          <a:xfrm>
            <a:off x="822960" y="2404872"/>
            <a:ext cx="4800600" cy="1234440"/>
          </a:xfrm>
          <a:prstGeom prst="rect">
            <a:avLst/>
          </a:prstGeom>
          <a:noFill/>
          <a:ln/>
        </p:spPr>
        <p:txBody>
          <a:bodyPr wrap="square" rtlCol="0" anchor="ctr"/>
          <a:lstStyle/>
          <a:p>
            <a:pPr marL="0" indent="0" algn="just">
              <a:lnSpc>
                <a:spcPct val="115000"/>
              </a:lnSpc>
              <a:buNone/>
            </a:pPr>
            <a:r>
              <a:rPr lang="en-US" sz="1350" dirty="0">
                <a:solidFill>
                  <a:srgbClr val="1A1A2E"/>
                </a:solidFill>
                <a:latin typeface="Calibri" pitchFamily="34" charset="0"/>
                <a:ea typeface="Calibri" pitchFamily="34" charset="-122"/>
                <a:cs typeface="Calibri" pitchFamily="34" charset="-120"/>
              </a:rPr>
              <a:t>Reduces direct pressure on High Courts in ordinary GST factual disputes.</a:t>
            </a:r>
            <a:endParaRPr lang="en-US" sz="1350" dirty="0"/>
          </a:p>
        </p:txBody>
      </p:sp>
      <p:sp>
        <p:nvSpPr>
          <p:cNvPr id="7" name="Shape 5"/>
          <p:cNvSpPr/>
          <p:nvPr/>
        </p:nvSpPr>
        <p:spPr>
          <a:xfrm>
            <a:off x="6355080" y="1691640"/>
            <a:ext cx="5349240" cy="2103120"/>
          </a:xfrm>
          <a:prstGeom prst="roundRect">
            <a:avLst>
              <a:gd name="adj" fmla="val 3478"/>
            </a:avLst>
          </a:prstGeom>
          <a:solidFill>
            <a:srgbClr val="F2F4FB"/>
          </a:solidFill>
          <a:ln/>
          <a:effectLst>
            <a:outerShdw blurRad="76200" dist="25400" dir="2700000" algn="bl" rotWithShape="0">
              <a:srgbClr val="000000">
                <a:alpha val="12000"/>
              </a:srgbClr>
            </a:outerShdw>
          </a:effectLst>
        </p:spPr>
      </p:sp>
      <p:sp>
        <p:nvSpPr>
          <p:cNvPr id="8" name="Text 6"/>
          <p:cNvSpPr/>
          <p:nvPr/>
        </p:nvSpPr>
        <p:spPr>
          <a:xfrm>
            <a:off x="6629400" y="1892808"/>
            <a:ext cx="4800600" cy="457200"/>
          </a:xfrm>
          <a:prstGeom prst="rect">
            <a:avLst/>
          </a:prstGeom>
          <a:noFill/>
          <a:ln/>
        </p:spPr>
        <p:txBody>
          <a:bodyPr wrap="square" rtlCol="0" anchor="ctr"/>
          <a:lstStyle/>
          <a:p>
            <a:pPr marL="0" indent="0">
              <a:buNone/>
            </a:pPr>
            <a:r>
              <a:rPr lang="en-US" sz="1700" b="1" dirty="0">
                <a:solidFill>
                  <a:srgbClr val="1E2761"/>
                </a:solidFill>
                <a:latin typeface="Calibri" pitchFamily="34" charset="0"/>
                <a:ea typeface="Calibri" pitchFamily="34" charset="-122"/>
                <a:cs typeface="Calibri" pitchFamily="34" charset="-120"/>
              </a:rPr>
              <a:t>Specialised consistency</a:t>
            </a:r>
            <a:endParaRPr lang="en-US" sz="1700" dirty="0"/>
          </a:p>
        </p:txBody>
      </p:sp>
      <p:sp>
        <p:nvSpPr>
          <p:cNvPr id="9" name="Text 7"/>
          <p:cNvSpPr/>
          <p:nvPr/>
        </p:nvSpPr>
        <p:spPr>
          <a:xfrm>
            <a:off x="6629400" y="2404872"/>
            <a:ext cx="4800600" cy="1234440"/>
          </a:xfrm>
          <a:prstGeom prst="rect">
            <a:avLst/>
          </a:prstGeom>
          <a:noFill/>
          <a:ln/>
        </p:spPr>
        <p:txBody>
          <a:bodyPr wrap="square" rtlCol="0" anchor="ctr"/>
          <a:lstStyle/>
          <a:p>
            <a:pPr marL="0" indent="0" algn="just">
              <a:lnSpc>
                <a:spcPct val="115000"/>
              </a:lnSpc>
              <a:buNone/>
            </a:pPr>
            <a:r>
              <a:rPr lang="en-US" sz="1350" dirty="0">
                <a:solidFill>
                  <a:srgbClr val="1A1A2E"/>
                </a:solidFill>
                <a:latin typeface="Calibri" pitchFamily="34" charset="0"/>
                <a:ea typeface="Calibri" pitchFamily="34" charset="-122"/>
                <a:cs typeface="Calibri" pitchFamily="34" charset="-120"/>
              </a:rPr>
              <a:t>Provides specialised bench-level consistency in recurring issues such as ITC, classification, valuation, refund and place of supply.</a:t>
            </a:r>
            <a:endParaRPr lang="en-US" sz="1350" dirty="0"/>
          </a:p>
        </p:txBody>
      </p:sp>
      <p:sp>
        <p:nvSpPr>
          <p:cNvPr id="10" name="Shape 8"/>
          <p:cNvSpPr/>
          <p:nvPr/>
        </p:nvSpPr>
        <p:spPr>
          <a:xfrm>
            <a:off x="548640" y="4160520"/>
            <a:ext cx="5349240" cy="2103120"/>
          </a:xfrm>
          <a:prstGeom prst="roundRect">
            <a:avLst>
              <a:gd name="adj" fmla="val 3478"/>
            </a:avLst>
          </a:prstGeom>
          <a:solidFill>
            <a:srgbClr val="F2F4FB"/>
          </a:solidFill>
          <a:ln/>
          <a:effectLst>
            <a:outerShdw blurRad="76200" dist="25400" dir="2700000" algn="bl" rotWithShape="0">
              <a:srgbClr val="000000">
                <a:alpha val="12000"/>
              </a:srgbClr>
            </a:outerShdw>
          </a:effectLst>
        </p:spPr>
      </p:sp>
      <p:sp>
        <p:nvSpPr>
          <p:cNvPr id="11" name="Text 9"/>
          <p:cNvSpPr/>
          <p:nvPr/>
        </p:nvSpPr>
        <p:spPr>
          <a:xfrm>
            <a:off x="822960" y="4361688"/>
            <a:ext cx="4800600" cy="457200"/>
          </a:xfrm>
          <a:prstGeom prst="rect">
            <a:avLst/>
          </a:prstGeom>
          <a:noFill/>
          <a:ln/>
        </p:spPr>
        <p:txBody>
          <a:bodyPr wrap="square" rtlCol="0" anchor="ctr"/>
          <a:lstStyle/>
          <a:p>
            <a:pPr marL="0" indent="0">
              <a:buNone/>
            </a:pPr>
            <a:r>
              <a:rPr lang="en-US" sz="1700" b="1" dirty="0">
                <a:solidFill>
                  <a:srgbClr val="1E2761"/>
                </a:solidFill>
                <a:latin typeface="Calibri" pitchFamily="34" charset="0"/>
                <a:ea typeface="Calibri" pitchFamily="34" charset="-122"/>
                <a:cs typeface="Calibri" pitchFamily="34" charset="-120"/>
              </a:rPr>
              <a:t>Final factual record</a:t>
            </a:r>
            <a:endParaRPr lang="en-US" sz="1700" dirty="0"/>
          </a:p>
        </p:txBody>
      </p:sp>
      <p:sp>
        <p:nvSpPr>
          <p:cNvPr id="12" name="Text 10"/>
          <p:cNvSpPr/>
          <p:nvPr/>
        </p:nvSpPr>
        <p:spPr>
          <a:xfrm>
            <a:off x="822960" y="4873752"/>
            <a:ext cx="4800600" cy="1234440"/>
          </a:xfrm>
          <a:prstGeom prst="rect">
            <a:avLst/>
          </a:prstGeom>
          <a:noFill/>
          <a:ln/>
        </p:spPr>
        <p:txBody>
          <a:bodyPr wrap="square" rtlCol="0" anchor="ctr"/>
          <a:lstStyle/>
          <a:p>
            <a:pPr marL="0" indent="0" algn="just">
              <a:lnSpc>
                <a:spcPct val="115000"/>
              </a:lnSpc>
              <a:buNone/>
            </a:pPr>
            <a:r>
              <a:rPr lang="en-US" sz="1350" dirty="0">
                <a:solidFill>
                  <a:srgbClr val="1A1A2E"/>
                </a:solidFill>
                <a:latin typeface="Calibri" pitchFamily="34" charset="0"/>
                <a:ea typeface="Calibri" pitchFamily="34" charset="-122"/>
                <a:cs typeface="Calibri" pitchFamily="34" charset="-120"/>
              </a:rPr>
              <a:t>Creates a final factual record before constitutional courts examine substantial legal issues.</a:t>
            </a:r>
            <a:endParaRPr lang="en-US" sz="1350" dirty="0"/>
          </a:p>
        </p:txBody>
      </p:sp>
      <p:sp>
        <p:nvSpPr>
          <p:cNvPr id="13" name="Shape 11"/>
          <p:cNvSpPr/>
          <p:nvPr/>
        </p:nvSpPr>
        <p:spPr>
          <a:xfrm>
            <a:off x="6355080" y="4160520"/>
            <a:ext cx="5349240" cy="2103120"/>
          </a:xfrm>
          <a:prstGeom prst="roundRect">
            <a:avLst>
              <a:gd name="adj" fmla="val 3478"/>
            </a:avLst>
          </a:prstGeom>
          <a:solidFill>
            <a:srgbClr val="F2F4FB"/>
          </a:solidFill>
          <a:ln/>
          <a:effectLst>
            <a:outerShdw blurRad="76200" dist="25400" dir="2700000" algn="bl" rotWithShape="0">
              <a:srgbClr val="000000">
                <a:alpha val="12000"/>
              </a:srgbClr>
            </a:outerShdw>
          </a:effectLst>
        </p:spPr>
      </p:sp>
      <p:sp>
        <p:nvSpPr>
          <p:cNvPr id="14" name="Text 12"/>
          <p:cNvSpPr/>
          <p:nvPr/>
        </p:nvSpPr>
        <p:spPr>
          <a:xfrm>
            <a:off x="6629400" y="4361688"/>
            <a:ext cx="4800600" cy="457200"/>
          </a:xfrm>
          <a:prstGeom prst="rect">
            <a:avLst/>
          </a:prstGeom>
          <a:noFill/>
          <a:ln/>
        </p:spPr>
        <p:txBody>
          <a:bodyPr wrap="square" rtlCol="0" anchor="ctr"/>
          <a:lstStyle/>
          <a:p>
            <a:pPr marL="0" indent="0">
              <a:buNone/>
            </a:pPr>
            <a:r>
              <a:rPr lang="en-US" sz="1700" b="1" dirty="0">
                <a:solidFill>
                  <a:srgbClr val="1E2761"/>
                </a:solidFill>
                <a:latin typeface="Calibri" pitchFamily="34" charset="0"/>
                <a:ea typeface="Calibri" pitchFamily="34" charset="-122"/>
                <a:cs typeface="Calibri" pitchFamily="34" charset="-120"/>
              </a:rPr>
              <a:t>Drafting &amp; compliance focus</a:t>
            </a:r>
            <a:endParaRPr lang="en-US" sz="1700" dirty="0"/>
          </a:p>
        </p:txBody>
      </p:sp>
      <p:sp>
        <p:nvSpPr>
          <p:cNvPr id="15" name="Text 13"/>
          <p:cNvSpPr/>
          <p:nvPr/>
        </p:nvSpPr>
        <p:spPr>
          <a:xfrm>
            <a:off x="6629400" y="4873752"/>
            <a:ext cx="4800600" cy="1234440"/>
          </a:xfrm>
          <a:prstGeom prst="rect">
            <a:avLst/>
          </a:prstGeom>
          <a:noFill/>
          <a:ln/>
        </p:spPr>
        <p:txBody>
          <a:bodyPr wrap="square" rtlCol="0" anchor="ctr"/>
          <a:lstStyle/>
          <a:p>
            <a:pPr marL="0" indent="0" algn="just">
              <a:lnSpc>
                <a:spcPct val="115000"/>
              </a:lnSpc>
              <a:buNone/>
            </a:pPr>
            <a:r>
              <a:rPr lang="en-US" sz="1350" dirty="0">
                <a:solidFill>
                  <a:srgbClr val="1A1A2E"/>
                </a:solidFill>
                <a:latin typeface="Calibri" pitchFamily="34" charset="0"/>
                <a:ea typeface="Calibri" pitchFamily="34" charset="-122"/>
                <a:cs typeface="Calibri" pitchFamily="34" charset="-120"/>
              </a:rPr>
              <a:t>Makes drafting, document discipline and registry compliance central to appellate success.</a:t>
            </a:r>
            <a:endParaRPr lang="en-US" sz="1350" dirty="0"/>
          </a:p>
        </p:txBody>
      </p:sp>
      <p:sp>
        <p:nvSpPr>
          <p:cNvPr id="16" name="Shape 14"/>
          <p:cNvSpPr/>
          <p:nvPr/>
        </p:nvSpPr>
        <p:spPr>
          <a:xfrm>
            <a:off x="457200" y="6446520"/>
            <a:ext cx="11247120" cy="0"/>
          </a:xfrm>
          <a:prstGeom prst="line">
            <a:avLst/>
          </a:prstGeom>
          <a:noFill/>
          <a:ln w="12700">
            <a:solidFill>
              <a:srgbClr val="E2E8F0"/>
            </a:solidFill>
            <a:prstDash val="solid"/>
          </a:ln>
        </p:spPr>
      </p:sp>
      <p:sp>
        <p:nvSpPr>
          <p:cNvPr id="17" name="Text 15"/>
          <p:cNvSpPr/>
          <p:nvPr/>
        </p:nvSpPr>
        <p:spPr>
          <a:xfrm>
            <a:off x="457200" y="6492240"/>
            <a:ext cx="7315200" cy="274320"/>
          </a:xfrm>
          <a:prstGeom prst="rect">
            <a:avLst/>
          </a:prstGeom>
          <a:noFill/>
          <a:ln/>
        </p:spPr>
        <p:txBody>
          <a:bodyPr wrap="square" rtlCol="0" anchor="ctr"/>
          <a:lstStyle/>
          <a:p>
            <a:pPr marL="0" indent="0">
              <a:buNone/>
            </a:pPr>
            <a:endParaRPr lang="en-US" sz="900" dirty="0"/>
          </a:p>
        </p:txBody>
      </p:sp>
      <p:sp>
        <p:nvSpPr>
          <p:cNvPr id="18" name="Text 16"/>
          <p:cNvSpPr/>
          <p:nvPr/>
        </p:nvSpPr>
        <p:spPr>
          <a:xfrm>
            <a:off x="8046720" y="6492240"/>
            <a:ext cx="3108960" cy="274320"/>
          </a:xfrm>
          <a:prstGeom prst="rect">
            <a:avLst/>
          </a:prstGeom>
          <a:noFill/>
          <a:ln/>
        </p:spPr>
        <p:txBody>
          <a:bodyPr wrap="square" rtlCol="0" anchor="ctr"/>
          <a:lstStyle/>
          <a:p>
            <a:pPr marL="0" indent="0" algn="r">
              <a:buNone/>
            </a:pPr>
            <a:endParaRPr lang="en-US" sz="900" dirty="0"/>
          </a:p>
        </p:txBody>
      </p:sp>
      <p:sp>
        <p:nvSpPr>
          <p:cNvPr id="19" name="Text 17"/>
          <p:cNvSpPr/>
          <p:nvPr/>
        </p:nvSpPr>
        <p:spPr>
          <a:xfrm>
            <a:off x="11430000" y="6309360"/>
            <a:ext cx="457200" cy="365760"/>
          </a:xfrm>
          <a:prstGeom prst="rect">
            <a:avLst/>
          </a:prstGeom>
          <a:noFill/>
          <a:ln/>
        </p:spPr>
        <p:txBody>
          <a:bodyPr wrap="square" rtlCol="0" anchor="ctr"/>
          <a:lstStyle/>
          <a:p>
            <a:pPr marL="0" indent="0" algn="r">
              <a:buNone/>
            </a:pPr>
            <a:r>
              <a:rPr lang="en-US" sz="1400" dirty="0">
                <a:solidFill>
                  <a:srgbClr val="1A1A2E"/>
                </a:solidFill>
                <a:latin typeface="Calibri" pitchFamily="34" charset="0"/>
                <a:ea typeface="Calibri" pitchFamily="34" charset="-122"/>
                <a:cs typeface="Calibri" pitchFamily="34" charset="-120"/>
              </a:rPr>
              <a:t>3</a:t>
            </a:r>
            <a:endParaRPr lang="en-US" sz="1400" dirty="0"/>
          </a:p>
        </p:txBody>
      </p:sp>
      <p:sp>
        <p:nvSpPr>
          <p:cNvPr id="20" name="Shape 0"/>
          <p:cNvSpPr/>
          <p:nvPr/>
        </p:nvSpPr>
        <p:spPr>
          <a:xfrm>
            <a:off x="0" y="0"/>
            <a:ext cx="12192000" cy="97536"/>
          </a:xfrm>
          <a:prstGeom prst="rect">
            <a:avLst/>
          </a:prstGeom>
          <a:solidFill>
            <a:srgbClr val="C9A84C"/>
          </a:solidFill>
          <a:ln w="12700">
            <a:solidFill>
              <a:srgbClr val="C9A84C"/>
            </a:solidFill>
            <a:prstDash val="solid"/>
          </a:ln>
        </p:spPr>
      </p:sp>
    </p:spTree>
    <p:extLst>
      <p:ext uri="{BB962C8B-B14F-4D97-AF65-F5344CB8AC3E}">
        <p14:creationId xmlns:p14="http://schemas.microsoft.com/office/powerpoint/2010/main" val="404564378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0"/>
          <p:cNvSpPr/>
          <p:nvPr/>
        </p:nvSpPr>
        <p:spPr>
          <a:xfrm>
            <a:off x="548640" y="320040"/>
            <a:ext cx="10972800" cy="640080"/>
          </a:xfrm>
          <a:prstGeom prst="rect">
            <a:avLst/>
          </a:prstGeom>
          <a:noFill/>
          <a:ln/>
        </p:spPr>
        <p:txBody>
          <a:bodyPr wrap="square" rtlCol="0" anchor="ctr"/>
          <a:lstStyle/>
          <a:p>
            <a:pPr marL="0" indent="0">
              <a:buNone/>
            </a:pPr>
            <a:r>
              <a:rPr lang="en-US" sz="3200" b="1" dirty="0">
                <a:solidFill>
                  <a:srgbClr val="1E2761"/>
                </a:solidFill>
                <a:latin typeface="Cambria" pitchFamily="34" charset="0"/>
                <a:ea typeface="Cambria" pitchFamily="34" charset="-122"/>
                <a:cs typeface="Cambria" pitchFamily="34" charset="-120"/>
              </a:rPr>
              <a:t>Legal framework — key sections</a:t>
            </a:r>
            <a:endParaRPr lang="en-US" sz="3200" dirty="0"/>
          </a:p>
        </p:txBody>
      </p:sp>
      <p:sp>
        <p:nvSpPr>
          <p:cNvPr id="3" name="Text 1"/>
          <p:cNvSpPr/>
          <p:nvPr/>
        </p:nvSpPr>
        <p:spPr>
          <a:xfrm>
            <a:off x="548640" y="960120"/>
            <a:ext cx="10972800" cy="365760"/>
          </a:xfrm>
          <a:prstGeom prst="rect">
            <a:avLst/>
          </a:prstGeom>
          <a:noFill/>
          <a:ln/>
        </p:spPr>
        <p:txBody>
          <a:bodyPr wrap="square" rtlCol="0" anchor="ctr"/>
          <a:lstStyle/>
          <a:p>
            <a:pPr marL="0" indent="0">
              <a:buNone/>
            </a:pPr>
            <a:r>
              <a:rPr lang="en-US" sz="1400" i="1" dirty="0">
                <a:solidFill>
                  <a:srgbClr val="5A6478"/>
                </a:solidFill>
                <a:latin typeface="Calibri" pitchFamily="34" charset="0"/>
                <a:ea typeface="Calibri" pitchFamily="34" charset="-122"/>
                <a:cs typeface="Calibri" pitchFamily="34" charset="-120"/>
              </a:rPr>
              <a:t>Corrected and consolidated statutory map</a:t>
            </a:r>
            <a:endParaRPr lang="en-US" sz="1400" dirty="0"/>
          </a:p>
        </p:txBody>
      </p:sp>
      <p:graphicFrame>
        <p:nvGraphicFramePr>
          <p:cNvPr id="5" name="Table 0"/>
          <p:cNvGraphicFramePr>
            <a:graphicFrameLocks noGrp="1"/>
          </p:cNvGraphicFramePr>
          <p:nvPr>
            <p:extLst/>
          </p:nvPr>
        </p:nvGraphicFramePr>
        <p:xfrm>
          <a:off x="548640" y="1554480"/>
          <a:ext cx="11064240" cy="4608576"/>
        </p:xfrm>
        <a:graphic>
          <a:graphicData uri="http://schemas.openxmlformats.org/drawingml/2006/table">
            <a:tbl>
              <a:tblPr/>
              <a:tblGrid>
                <a:gridCol w="2743200">
                  <a:extLst>
                    <a:ext uri="{9D8B030D-6E8A-4147-A177-3AD203B41FA5}">
                      <a16:colId xmlns:a16="http://schemas.microsoft.com/office/drawing/2014/main" val="20000"/>
                    </a:ext>
                  </a:extLst>
                </a:gridCol>
                <a:gridCol w="1737360">
                  <a:extLst>
                    <a:ext uri="{9D8B030D-6E8A-4147-A177-3AD203B41FA5}">
                      <a16:colId xmlns:a16="http://schemas.microsoft.com/office/drawing/2014/main" val="20001"/>
                    </a:ext>
                  </a:extLst>
                </a:gridCol>
                <a:gridCol w="6583680">
                  <a:extLst>
                    <a:ext uri="{9D8B030D-6E8A-4147-A177-3AD203B41FA5}">
                      <a16:colId xmlns:a16="http://schemas.microsoft.com/office/drawing/2014/main" val="20002"/>
                    </a:ext>
                  </a:extLst>
                </a:gridCol>
              </a:tblGrid>
              <a:tr h="658368">
                <a:tc>
                  <a:txBody>
                    <a:bodyPr/>
                    <a:lstStyle/>
                    <a:p>
                      <a:pPr marL="0" indent="0">
                        <a:buNone/>
                      </a:pPr>
                      <a:r>
                        <a:rPr lang="en-US" sz="1400" b="1" dirty="0">
                          <a:solidFill>
                            <a:srgbClr val="FFFFFF"/>
                          </a:solidFill>
                          <a:latin typeface="Calibri" pitchFamily="34" charset="0"/>
                          <a:ea typeface="Calibri" pitchFamily="34" charset="-122"/>
                          <a:cs typeface="Calibri" pitchFamily="34" charset="-120"/>
                        </a:rPr>
                        <a:t>Area</a:t>
                      </a:r>
                      <a:endParaRPr lang="en-US" sz="14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1E2761"/>
                    </a:solidFill>
                  </a:tcPr>
                </a:tc>
                <a:tc>
                  <a:txBody>
                    <a:bodyPr/>
                    <a:lstStyle/>
                    <a:p>
                      <a:pPr marL="0" indent="0">
                        <a:buNone/>
                      </a:pPr>
                      <a:r>
                        <a:rPr lang="en-US" sz="1400" b="1" dirty="0">
                          <a:solidFill>
                            <a:srgbClr val="FFFFFF"/>
                          </a:solidFill>
                          <a:latin typeface="Calibri" pitchFamily="34" charset="0"/>
                          <a:ea typeface="Calibri" pitchFamily="34" charset="-122"/>
                          <a:cs typeface="Calibri" pitchFamily="34" charset="-120"/>
                        </a:rPr>
                        <a:t>Provision</a:t>
                      </a:r>
                      <a:endParaRPr lang="en-US" sz="14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1E2761"/>
                    </a:solidFill>
                  </a:tcPr>
                </a:tc>
                <a:tc>
                  <a:txBody>
                    <a:bodyPr/>
                    <a:lstStyle/>
                    <a:p>
                      <a:pPr marL="0" indent="0">
                        <a:buNone/>
                      </a:pPr>
                      <a:r>
                        <a:rPr lang="en-US" sz="1400" b="1" dirty="0">
                          <a:solidFill>
                            <a:srgbClr val="FFFFFF"/>
                          </a:solidFill>
                          <a:latin typeface="Calibri" pitchFamily="34" charset="0"/>
                          <a:ea typeface="Calibri" pitchFamily="34" charset="-122"/>
                          <a:cs typeface="Calibri" pitchFamily="34" charset="-120"/>
                        </a:rPr>
                        <a:t>Practical role</a:t>
                      </a:r>
                      <a:endParaRPr lang="en-US" sz="14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1E2761"/>
                    </a:solidFill>
                  </a:tcPr>
                </a:tc>
                <a:extLst>
                  <a:ext uri="{0D108BD9-81ED-4DB2-BD59-A6C34878D82A}">
                    <a16:rowId xmlns:a16="http://schemas.microsoft.com/office/drawing/2014/main" val="10000"/>
                  </a:ext>
                </a:extLst>
              </a:tr>
              <a:tr h="658368">
                <a:tc>
                  <a:txBody>
                    <a:bodyPr/>
                    <a:lstStyle/>
                    <a:p>
                      <a:pPr marL="0" indent="0">
                        <a:buNone/>
                      </a:pPr>
                      <a:r>
                        <a:rPr lang="en-US" sz="1300" dirty="0">
                          <a:solidFill>
                            <a:srgbClr val="1A1A2E"/>
                          </a:solidFill>
                          <a:latin typeface="Calibri" pitchFamily="34" charset="0"/>
                          <a:ea typeface="Calibri" pitchFamily="34" charset="-122"/>
                          <a:cs typeface="Calibri" pitchFamily="34" charset="-120"/>
                        </a:rPr>
                        <a:t>Constitution &amp; benches</a:t>
                      </a:r>
                      <a:endParaRPr lang="en-US" sz="13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buNone/>
                      </a:pPr>
                      <a:r>
                        <a:rPr lang="en-US" sz="1300" dirty="0">
                          <a:solidFill>
                            <a:srgbClr val="1A1A2E"/>
                          </a:solidFill>
                          <a:latin typeface="Calibri" pitchFamily="34" charset="0"/>
                          <a:ea typeface="Calibri" pitchFamily="34" charset="-122"/>
                          <a:cs typeface="Calibri" pitchFamily="34" charset="-120"/>
                        </a:rPr>
                        <a:t>Section 109</a:t>
                      </a:r>
                      <a:endParaRPr lang="en-US" sz="13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buNone/>
                      </a:pPr>
                      <a:r>
                        <a:rPr lang="en-US" sz="1250" dirty="0">
                          <a:solidFill>
                            <a:srgbClr val="5A6478"/>
                          </a:solidFill>
                          <a:latin typeface="Calibri" pitchFamily="34" charset="0"/>
                          <a:ea typeface="Calibri" pitchFamily="34" charset="-122"/>
                          <a:cs typeface="Calibri" pitchFamily="34" charset="-120"/>
                        </a:rPr>
                        <a:t>Establishment of GSTAT, Principal Bench and State Benches</a:t>
                      </a:r>
                      <a:endParaRPr lang="en-US" sz="125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658368">
                <a:tc>
                  <a:txBody>
                    <a:bodyPr/>
                    <a:lstStyle/>
                    <a:p>
                      <a:pPr marL="0" indent="0">
                        <a:buNone/>
                      </a:pPr>
                      <a:r>
                        <a:rPr lang="en-US" sz="1300" dirty="0">
                          <a:solidFill>
                            <a:srgbClr val="1A1A2E"/>
                          </a:solidFill>
                          <a:latin typeface="Calibri" pitchFamily="34" charset="0"/>
                          <a:ea typeface="Calibri" pitchFamily="34" charset="-122"/>
                          <a:cs typeface="Calibri" pitchFamily="34" charset="-120"/>
                        </a:rPr>
                        <a:t>Appointment &amp; qualifications</a:t>
                      </a:r>
                      <a:endParaRPr lang="en-US" sz="13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2F4FB"/>
                    </a:solidFill>
                  </a:tcPr>
                </a:tc>
                <a:tc>
                  <a:txBody>
                    <a:bodyPr/>
                    <a:lstStyle/>
                    <a:p>
                      <a:pPr marL="0" indent="0">
                        <a:buNone/>
                      </a:pPr>
                      <a:r>
                        <a:rPr lang="en-US" sz="1300" dirty="0">
                          <a:solidFill>
                            <a:srgbClr val="1A1A2E"/>
                          </a:solidFill>
                          <a:latin typeface="Calibri" pitchFamily="34" charset="0"/>
                          <a:ea typeface="Calibri" pitchFamily="34" charset="-122"/>
                          <a:cs typeface="Calibri" pitchFamily="34" charset="-120"/>
                        </a:rPr>
                        <a:t>Section 110</a:t>
                      </a:r>
                      <a:endParaRPr lang="en-US" sz="13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2F4FB"/>
                    </a:solidFill>
                  </a:tcPr>
                </a:tc>
                <a:tc>
                  <a:txBody>
                    <a:bodyPr/>
                    <a:lstStyle/>
                    <a:p>
                      <a:pPr marL="0" indent="0">
                        <a:buNone/>
                      </a:pPr>
                      <a:r>
                        <a:rPr lang="en-US" sz="1250" dirty="0">
                          <a:solidFill>
                            <a:srgbClr val="5A6478"/>
                          </a:solidFill>
                          <a:latin typeface="Calibri" pitchFamily="34" charset="0"/>
                          <a:ea typeface="Calibri" pitchFamily="34" charset="-122"/>
                          <a:cs typeface="Calibri" pitchFamily="34" charset="-120"/>
                        </a:rPr>
                        <a:t>President, Judicial Members and Technical Members</a:t>
                      </a:r>
                      <a:endParaRPr lang="en-US" sz="125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2F4FB"/>
                    </a:solidFill>
                  </a:tcPr>
                </a:tc>
                <a:extLst>
                  <a:ext uri="{0D108BD9-81ED-4DB2-BD59-A6C34878D82A}">
                    <a16:rowId xmlns:a16="http://schemas.microsoft.com/office/drawing/2014/main" val="10002"/>
                  </a:ext>
                </a:extLst>
              </a:tr>
              <a:tr h="658368">
                <a:tc>
                  <a:txBody>
                    <a:bodyPr/>
                    <a:lstStyle/>
                    <a:p>
                      <a:pPr marL="0" indent="0">
                        <a:buNone/>
                      </a:pPr>
                      <a:r>
                        <a:rPr lang="en-US" sz="1300" dirty="0">
                          <a:solidFill>
                            <a:srgbClr val="1A1A2E"/>
                          </a:solidFill>
                          <a:latin typeface="Calibri" pitchFamily="34" charset="0"/>
                          <a:ea typeface="Calibri" pitchFamily="34" charset="-122"/>
                          <a:cs typeface="Calibri" pitchFamily="34" charset="-120"/>
                        </a:rPr>
                        <a:t>Procedure</a:t>
                      </a:r>
                      <a:endParaRPr lang="en-US" sz="13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buNone/>
                      </a:pPr>
                      <a:r>
                        <a:rPr lang="en-US" sz="1300" dirty="0">
                          <a:solidFill>
                            <a:srgbClr val="1A1A2E"/>
                          </a:solidFill>
                          <a:latin typeface="Calibri" pitchFamily="34" charset="0"/>
                          <a:ea typeface="Calibri" pitchFamily="34" charset="-122"/>
                          <a:cs typeface="Calibri" pitchFamily="34" charset="-120"/>
                        </a:rPr>
                        <a:t>Section 111</a:t>
                      </a:r>
                      <a:endParaRPr lang="en-US" sz="13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buNone/>
                      </a:pPr>
                      <a:r>
                        <a:rPr lang="en-US" sz="1250" dirty="0">
                          <a:solidFill>
                            <a:srgbClr val="5A6478"/>
                          </a:solidFill>
                          <a:latin typeface="Calibri" pitchFamily="34" charset="0"/>
                          <a:ea typeface="Calibri" pitchFamily="34" charset="-122"/>
                          <a:cs typeface="Calibri" pitchFamily="34" charset="-120"/>
                        </a:rPr>
                        <a:t>Not bound by CPC; guided by natural justice; civil-court-like powers</a:t>
                      </a:r>
                      <a:endParaRPr lang="en-US" sz="125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658368">
                <a:tc>
                  <a:txBody>
                    <a:bodyPr/>
                    <a:lstStyle/>
                    <a:p>
                      <a:pPr marL="0" indent="0">
                        <a:buNone/>
                      </a:pPr>
                      <a:r>
                        <a:rPr lang="en-US" sz="1300" dirty="0">
                          <a:solidFill>
                            <a:srgbClr val="1A1A2E"/>
                          </a:solidFill>
                          <a:latin typeface="Calibri" pitchFamily="34" charset="0"/>
                          <a:ea typeface="Calibri" pitchFamily="34" charset="-122"/>
                          <a:cs typeface="Calibri" pitchFamily="34" charset="-120"/>
                        </a:rPr>
                        <a:t>Appeals</a:t>
                      </a:r>
                      <a:endParaRPr lang="en-US" sz="13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2F4FB"/>
                    </a:solidFill>
                  </a:tcPr>
                </a:tc>
                <a:tc>
                  <a:txBody>
                    <a:bodyPr/>
                    <a:lstStyle/>
                    <a:p>
                      <a:pPr marL="0" indent="0">
                        <a:buNone/>
                      </a:pPr>
                      <a:r>
                        <a:rPr lang="en-US" sz="1300" dirty="0">
                          <a:solidFill>
                            <a:srgbClr val="1A1A2E"/>
                          </a:solidFill>
                          <a:latin typeface="Calibri" pitchFamily="34" charset="0"/>
                          <a:ea typeface="Calibri" pitchFamily="34" charset="-122"/>
                          <a:cs typeface="Calibri" pitchFamily="34" charset="-120"/>
                        </a:rPr>
                        <a:t>Section 112</a:t>
                      </a:r>
                      <a:endParaRPr lang="en-US" sz="13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2F4FB"/>
                    </a:solidFill>
                  </a:tcPr>
                </a:tc>
                <a:tc>
                  <a:txBody>
                    <a:bodyPr/>
                    <a:lstStyle/>
                    <a:p>
                      <a:pPr marL="0" indent="0">
                        <a:buNone/>
                      </a:pPr>
                      <a:r>
                        <a:rPr lang="en-US" sz="1250" dirty="0">
                          <a:solidFill>
                            <a:srgbClr val="5A6478"/>
                          </a:solidFill>
                          <a:latin typeface="Calibri" pitchFamily="34" charset="0"/>
                          <a:ea typeface="Calibri" pitchFamily="34" charset="-122"/>
                          <a:cs typeface="Calibri" pitchFamily="34" charset="-120"/>
                        </a:rPr>
                        <a:t>Appeal, Revenue application, cross-objection, condonation, pre-deposit and deemed stay</a:t>
                      </a:r>
                      <a:endParaRPr lang="en-US" sz="125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2F4FB"/>
                    </a:solidFill>
                  </a:tcPr>
                </a:tc>
                <a:extLst>
                  <a:ext uri="{0D108BD9-81ED-4DB2-BD59-A6C34878D82A}">
                    <a16:rowId xmlns:a16="http://schemas.microsoft.com/office/drawing/2014/main" val="10004"/>
                  </a:ext>
                </a:extLst>
              </a:tr>
              <a:tr h="658368">
                <a:tc>
                  <a:txBody>
                    <a:bodyPr/>
                    <a:lstStyle/>
                    <a:p>
                      <a:pPr marL="0" indent="0">
                        <a:buNone/>
                      </a:pPr>
                      <a:r>
                        <a:rPr lang="en-US" sz="1300" dirty="0">
                          <a:solidFill>
                            <a:srgbClr val="1A1A2E"/>
                          </a:solidFill>
                          <a:latin typeface="Calibri" pitchFamily="34" charset="0"/>
                          <a:ea typeface="Calibri" pitchFamily="34" charset="-122"/>
                          <a:cs typeface="Calibri" pitchFamily="34" charset="-120"/>
                        </a:rPr>
                        <a:t>GSTAT orders</a:t>
                      </a:r>
                      <a:endParaRPr lang="en-US" sz="13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buNone/>
                      </a:pPr>
                      <a:r>
                        <a:rPr lang="en-US" sz="1300" dirty="0">
                          <a:solidFill>
                            <a:srgbClr val="1A1A2E"/>
                          </a:solidFill>
                          <a:latin typeface="Calibri" pitchFamily="34" charset="0"/>
                          <a:ea typeface="Calibri" pitchFamily="34" charset="-122"/>
                          <a:cs typeface="Calibri" pitchFamily="34" charset="-120"/>
                        </a:rPr>
                        <a:t>Section 113</a:t>
                      </a:r>
                      <a:endParaRPr lang="en-US" sz="13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buNone/>
                      </a:pPr>
                      <a:r>
                        <a:rPr lang="en-US" sz="1250" dirty="0">
                          <a:solidFill>
                            <a:srgbClr val="5A6478"/>
                          </a:solidFill>
                          <a:latin typeface="Calibri" pitchFamily="34" charset="0"/>
                          <a:ea typeface="Calibri" pitchFamily="34" charset="-122"/>
                          <a:cs typeface="Calibri" pitchFamily="34" charset="-120"/>
                        </a:rPr>
                        <a:t>Confirm, modify, annul, refer back or remand</a:t>
                      </a:r>
                      <a:endParaRPr lang="en-US" sz="125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extLst>
                  <a:ext uri="{0D108BD9-81ED-4DB2-BD59-A6C34878D82A}">
                    <a16:rowId xmlns:a16="http://schemas.microsoft.com/office/drawing/2014/main" val="10005"/>
                  </a:ext>
                </a:extLst>
              </a:tr>
              <a:tr h="658368">
                <a:tc>
                  <a:txBody>
                    <a:bodyPr/>
                    <a:lstStyle/>
                    <a:p>
                      <a:pPr marL="0" indent="0">
                        <a:buNone/>
                      </a:pPr>
                      <a:r>
                        <a:rPr lang="en-US" sz="1300" dirty="0">
                          <a:solidFill>
                            <a:srgbClr val="1A1A2E"/>
                          </a:solidFill>
                          <a:latin typeface="Calibri" pitchFamily="34" charset="0"/>
                          <a:ea typeface="Calibri" pitchFamily="34" charset="-122"/>
                          <a:cs typeface="Calibri" pitchFamily="34" charset="-120"/>
                        </a:rPr>
                        <a:t>Further appeal</a:t>
                      </a:r>
                      <a:endParaRPr lang="en-US" sz="13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2F4FB"/>
                    </a:solidFill>
                  </a:tcPr>
                </a:tc>
                <a:tc>
                  <a:txBody>
                    <a:bodyPr/>
                    <a:lstStyle/>
                    <a:p>
                      <a:pPr marL="0" indent="0">
                        <a:buNone/>
                      </a:pPr>
                      <a:r>
                        <a:rPr lang="en-US" sz="1300" dirty="0">
                          <a:solidFill>
                            <a:srgbClr val="1A1A2E"/>
                          </a:solidFill>
                          <a:latin typeface="Calibri" pitchFamily="34" charset="0"/>
                          <a:ea typeface="Calibri" pitchFamily="34" charset="-122"/>
                          <a:cs typeface="Calibri" pitchFamily="34" charset="-120"/>
                        </a:rPr>
                        <a:t>Sections 117/118</a:t>
                      </a:r>
                      <a:endParaRPr lang="en-US" sz="130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2F4FB"/>
                    </a:solidFill>
                  </a:tcPr>
                </a:tc>
                <a:tc>
                  <a:txBody>
                    <a:bodyPr/>
                    <a:lstStyle/>
                    <a:p>
                      <a:pPr marL="0" indent="0">
                        <a:buNone/>
                      </a:pPr>
                      <a:r>
                        <a:rPr lang="en-US" sz="1250" dirty="0">
                          <a:solidFill>
                            <a:srgbClr val="5A6478"/>
                          </a:solidFill>
                          <a:latin typeface="Calibri" pitchFamily="34" charset="0"/>
                          <a:ea typeface="Calibri" pitchFamily="34" charset="-122"/>
                          <a:cs typeface="Calibri" pitchFamily="34" charset="-120"/>
                        </a:rPr>
                        <a:t>High Court or Supreme Court, depending upon Bench and issue</a:t>
                      </a:r>
                      <a:endParaRPr lang="en-US" sz="1250" dirty="0">
                        <a:latin typeface="Calibri" charset="0"/>
                        <a:ea typeface="Calibri" charset="0"/>
                        <a:cs typeface="Calibri" charset="0"/>
                      </a:endParaRPr>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2F4FB"/>
                    </a:solidFill>
                  </a:tcPr>
                </a:tc>
                <a:extLst>
                  <a:ext uri="{0D108BD9-81ED-4DB2-BD59-A6C34878D82A}">
                    <a16:rowId xmlns:a16="http://schemas.microsoft.com/office/drawing/2014/main" val="10006"/>
                  </a:ext>
                </a:extLst>
              </a:tr>
            </a:tbl>
          </a:graphicData>
        </a:graphic>
      </p:graphicFrame>
      <p:sp>
        <p:nvSpPr>
          <p:cNvPr id="4" name="Shape 2"/>
          <p:cNvSpPr/>
          <p:nvPr/>
        </p:nvSpPr>
        <p:spPr>
          <a:xfrm>
            <a:off x="457200" y="6446520"/>
            <a:ext cx="11247120" cy="0"/>
          </a:xfrm>
          <a:prstGeom prst="line">
            <a:avLst/>
          </a:prstGeom>
          <a:noFill/>
          <a:ln w="12700">
            <a:solidFill>
              <a:srgbClr val="E2E8F0"/>
            </a:solidFill>
            <a:prstDash val="solid"/>
          </a:ln>
        </p:spPr>
      </p:sp>
      <p:sp>
        <p:nvSpPr>
          <p:cNvPr id="6" name="Text 3"/>
          <p:cNvSpPr/>
          <p:nvPr/>
        </p:nvSpPr>
        <p:spPr>
          <a:xfrm>
            <a:off x="457200" y="6492240"/>
            <a:ext cx="7315200" cy="274320"/>
          </a:xfrm>
          <a:prstGeom prst="rect">
            <a:avLst/>
          </a:prstGeom>
          <a:noFill/>
          <a:ln/>
        </p:spPr>
        <p:txBody>
          <a:bodyPr wrap="square" rtlCol="0" anchor="ctr"/>
          <a:lstStyle/>
          <a:p>
            <a:pPr marL="0" indent="0">
              <a:buNone/>
            </a:pPr>
            <a:endParaRPr lang="en-US" sz="900" dirty="0"/>
          </a:p>
        </p:txBody>
      </p:sp>
      <p:sp>
        <p:nvSpPr>
          <p:cNvPr id="7" name="Text 4"/>
          <p:cNvSpPr/>
          <p:nvPr/>
        </p:nvSpPr>
        <p:spPr>
          <a:xfrm>
            <a:off x="8046720" y="6492240"/>
            <a:ext cx="3108960" cy="274320"/>
          </a:xfrm>
          <a:prstGeom prst="rect">
            <a:avLst/>
          </a:prstGeom>
          <a:noFill/>
          <a:ln/>
        </p:spPr>
        <p:txBody>
          <a:bodyPr wrap="square" rtlCol="0" anchor="ctr"/>
          <a:lstStyle/>
          <a:p>
            <a:pPr marL="0" indent="0" algn="r">
              <a:buNone/>
            </a:pPr>
            <a:endParaRPr lang="en-US" sz="900" dirty="0"/>
          </a:p>
        </p:txBody>
      </p:sp>
      <p:sp>
        <p:nvSpPr>
          <p:cNvPr id="8" name="Text 5"/>
          <p:cNvSpPr/>
          <p:nvPr/>
        </p:nvSpPr>
        <p:spPr>
          <a:xfrm>
            <a:off x="11430000" y="6309360"/>
            <a:ext cx="457200" cy="365760"/>
          </a:xfrm>
          <a:prstGeom prst="rect">
            <a:avLst/>
          </a:prstGeom>
          <a:noFill/>
          <a:ln/>
        </p:spPr>
        <p:txBody>
          <a:bodyPr wrap="square" rtlCol="0" anchor="ctr"/>
          <a:lstStyle/>
          <a:p>
            <a:pPr marL="0" indent="0" algn="r">
              <a:buNone/>
            </a:pPr>
            <a:r>
              <a:rPr lang="en-US" sz="1400" dirty="0">
                <a:solidFill>
                  <a:srgbClr val="1A1A2E"/>
                </a:solidFill>
                <a:latin typeface="Calibri" pitchFamily="34" charset="0"/>
                <a:ea typeface="Calibri" pitchFamily="34" charset="-122"/>
                <a:cs typeface="Calibri" pitchFamily="34" charset="-120"/>
              </a:rPr>
              <a:t>4</a:t>
            </a:r>
            <a:endParaRPr lang="en-US" sz="1400" dirty="0"/>
          </a:p>
        </p:txBody>
      </p:sp>
      <p:sp>
        <p:nvSpPr>
          <p:cNvPr id="9" name="Shape 0"/>
          <p:cNvSpPr/>
          <p:nvPr/>
        </p:nvSpPr>
        <p:spPr>
          <a:xfrm>
            <a:off x="0" y="0"/>
            <a:ext cx="12192000" cy="97536"/>
          </a:xfrm>
          <a:prstGeom prst="rect">
            <a:avLst/>
          </a:prstGeom>
          <a:solidFill>
            <a:srgbClr val="C9A84C"/>
          </a:solidFill>
          <a:ln w="12700">
            <a:solidFill>
              <a:srgbClr val="C9A84C"/>
            </a:solidFill>
            <a:prstDash val="solid"/>
          </a:ln>
        </p:spPr>
      </p:sp>
    </p:spTree>
    <p:extLst>
      <p:ext uri="{BB962C8B-B14F-4D97-AF65-F5344CB8AC3E}">
        <p14:creationId xmlns:p14="http://schemas.microsoft.com/office/powerpoint/2010/main" val="1266539928"/>
      </p:ext>
    </p:extLst>
  </p:cSld>
  <p:clrMapOvr>
    <a:masterClrMapping/>
  </p:clrMapOvr>
  <p:timing>
    <p:tnLst>
      <p:par>
        <p:cTn id="1" dur="indefinite" restart="never" nodeType="tmRoot"/>
      </p:par>
    </p:tn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295</TotalTime>
  <Words>4534</Words>
  <Application>Microsoft Office PowerPoint</Application>
  <PresentationFormat>Widescreen</PresentationFormat>
  <Paragraphs>725</Paragraphs>
  <Slides>52</Slides>
  <Notes>50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52</vt:i4>
      </vt:variant>
    </vt:vector>
  </HeadingPairs>
  <TitlesOfParts>
    <vt:vector size="59" baseType="lpstr">
      <vt:lpstr>Aptos</vt:lpstr>
      <vt:lpstr>Arial</vt:lpstr>
      <vt:lpstr>Calibri</vt:lpstr>
      <vt:lpstr>Cambria</vt:lpstr>
      <vt:lpstr>Lato</vt:lpstr>
      <vt:lpstr>Urbanist</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Vidhi</dc:creator>
  <cp:lastModifiedBy>Vidhi</cp:lastModifiedBy>
  <cp:revision>77</cp:revision>
  <dcterms:created xsi:type="dcterms:W3CDTF">2026-06-13T05:43:45Z</dcterms:created>
  <dcterms:modified xsi:type="dcterms:W3CDTF">2026-06-13T11:06:41Z</dcterms:modified>
</cp:coreProperties>
</file>