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4" r:id="rId2"/>
    <p:sldId id="256" r:id="rId3"/>
    <p:sldId id="257" r:id="rId4"/>
    <p:sldId id="295" r:id="rId5"/>
    <p:sldId id="258" r:id="rId6"/>
    <p:sldId id="259" r:id="rId7"/>
    <p:sldId id="299" r:id="rId8"/>
    <p:sldId id="260" r:id="rId9"/>
    <p:sldId id="296" r:id="rId10"/>
    <p:sldId id="298" r:id="rId11"/>
    <p:sldId id="266" r:id="rId12"/>
    <p:sldId id="262" r:id="rId13"/>
    <p:sldId id="263" r:id="rId14"/>
    <p:sldId id="264" r:id="rId15"/>
    <p:sldId id="265" r:id="rId16"/>
    <p:sldId id="297" r:id="rId17"/>
    <p:sldId id="268" r:id="rId18"/>
    <p:sldId id="29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498D67-E996-4D39-9258-64A6C1CA3608}" v="69" dt="2026-06-25T05:38:36.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shori Lal" userId="87054b76349ea39f" providerId="LiveId" clId="{43085AA1-272C-426E-B2F6-B5615EF3B2E7}"/>
    <pc:docChg chg="undo custSel addSld delSld modSld">
      <pc:chgData name="Kishori Lal" userId="87054b76349ea39f" providerId="LiveId" clId="{43085AA1-272C-426E-B2F6-B5615EF3B2E7}" dt="2026-06-29T11:08:16.419" v="1475" actId="207"/>
      <pc:docMkLst>
        <pc:docMk/>
      </pc:docMkLst>
      <pc:sldChg chg="modSp mod">
        <pc:chgData name="Kishori Lal" userId="87054b76349ea39f" providerId="LiveId" clId="{43085AA1-272C-426E-B2F6-B5615EF3B2E7}" dt="2026-06-20T05:05:41.757" v="505" actId="20577"/>
        <pc:sldMkLst>
          <pc:docMk/>
          <pc:sldMk cId="3931859297" sldId="256"/>
        </pc:sldMkLst>
        <pc:spChg chg="mod">
          <ac:chgData name="Kishori Lal" userId="87054b76349ea39f" providerId="LiveId" clId="{43085AA1-272C-426E-B2F6-B5615EF3B2E7}" dt="2026-06-20T05:05:41.757" v="505" actId="20577"/>
          <ac:spMkLst>
            <pc:docMk/>
            <pc:sldMk cId="3931859297" sldId="256"/>
            <ac:spMk id="3" creationId="{581D04A5-911E-1396-D20B-BD0B8B79E653}"/>
          </ac:spMkLst>
        </pc:spChg>
      </pc:sldChg>
      <pc:sldChg chg="modSp mod">
        <pc:chgData name="Kishori Lal" userId="87054b76349ea39f" providerId="LiveId" clId="{43085AA1-272C-426E-B2F6-B5615EF3B2E7}" dt="2026-06-28T04:35:53.893" v="1454" actId="207"/>
        <pc:sldMkLst>
          <pc:docMk/>
          <pc:sldMk cId="881483649" sldId="257"/>
        </pc:sldMkLst>
        <pc:spChg chg="mod">
          <ac:chgData name="Kishori Lal" userId="87054b76349ea39f" providerId="LiveId" clId="{43085AA1-272C-426E-B2F6-B5615EF3B2E7}" dt="2026-06-28T04:35:53.893" v="1454" actId="207"/>
          <ac:spMkLst>
            <pc:docMk/>
            <pc:sldMk cId="881483649" sldId="257"/>
            <ac:spMk id="3" creationId="{4FA111C1-F22F-25DF-06A5-313650F16507}"/>
          </ac:spMkLst>
        </pc:spChg>
      </pc:sldChg>
      <pc:sldChg chg="modSp mod">
        <pc:chgData name="Kishori Lal" userId="87054b76349ea39f" providerId="LiveId" clId="{43085AA1-272C-426E-B2F6-B5615EF3B2E7}" dt="2026-06-29T05:36:35.796" v="1474" actId="20577"/>
        <pc:sldMkLst>
          <pc:docMk/>
          <pc:sldMk cId="752634906" sldId="258"/>
        </pc:sldMkLst>
        <pc:spChg chg="mod">
          <ac:chgData name="Kishori Lal" userId="87054b76349ea39f" providerId="LiveId" clId="{43085AA1-272C-426E-B2F6-B5615EF3B2E7}" dt="2026-06-20T09:55:07.925" v="560" actId="6549"/>
          <ac:spMkLst>
            <pc:docMk/>
            <pc:sldMk cId="752634906" sldId="258"/>
            <ac:spMk id="2" creationId="{A5C98CC9-D4C6-CAEC-99C0-734C9264A12F}"/>
          </ac:spMkLst>
        </pc:spChg>
        <pc:spChg chg="mod">
          <ac:chgData name="Kishori Lal" userId="87054b76349ea39f" providerId="LiveId" clId="{43085AA1-272C-426E-B2F6-B5615EF3B2E7}" dt="2026-06-29T05:36:35.796" v="1474" actId="20577"/>
          <ac:spMkLst>
            <pc:docMk/>
            <pc:sldMk cId="752634906" sldId="258"/>
            <ac:spMk id="3" creationId="{221569C4-9953-BB4F-623C-543618A07264}"/>
          </ac:spMkLst>
        </pc:spChg>
      </pc:sldChg>
      <pc:sldChg chg="modSp mod">
        <pc:chgData name="Kishori Lal" userId="87054b76349ea39f" providerId="LiveId" clId="{43085AA1-272C-426E-B2F6-B5615EF3B2E7}" dt="2026-06-22T04:54:35.031" v="1154" actId="20577"/>
        <pc:sldMkLst>
          <pc:docMk/>
          <pc:sldMk cId="895480203" sldId="259"/>
        </pc:sldMkLst>
        <pc:spChg chg="mod">
          <ac:chgData name="Kishori Lal" userId="87054b76349ea39f" providerId="LiveId" clId="{43085AA1-272C-426E-B2F6-B5615EF3B2E7}" dt="2026-06-22T04:54:35.031" v="1154" actId="20577"/>
          <ac:spMkLst>
            <pc:docMk/>
            <pc:sldMk cId="895480203" sldId="259"/>
            <ac:spMk id="3" creationId="{E89899F4-747E-30D2-28D4-ED3CDF979B9D}"/>
          </ac:spMkLst>
        </pc:spChg>
      </pc:sldChg>
      <pc:sldChg chg="modSp mod">
        <pc:chgData name="Kishori Lal" userId="87054b76349ea39f" providerId="LiveId" clId="{43085AA1-272C-426E-B2F6-B5615EF3B2E7}" dt="2026-06-25T05:38:36.239" v="1421"/>
        <pc:sldMkLst>
          <pc:docMk/>
          <pc:sldMk cId="2909551057" sldId="260"/>
        </pc:sldMkLst>
        <pc:spChg chg="mod">
          <ac:chgData name="Kishori Lal" userId="87054b76349ea39f" providerId="LiveId" clId="{43085AA1-272C-426E-B2F6-B5615EF3B2E7}" dt="2026-06-25T05:38:36.239" v="1421"/>
          <ac:spMkLst>
            <pc:docMk/>
            <pc:sldMk cId="2909551057" sldId="260"/>
            <ac:spMk id="3" creationId="{4083893F-ACEB-EBBA-9977-48F0065E22D1}"/>
          </ac:spMkLst>
        </pc:spChg>
      </pc:sldChg>
      <pc:sldChg chg="modSp mod setBg">
        <pc:chgData name="Kishori Lal" userId="87054b76349ea39f" providerId="LiveId" clId="{43085AA1-272C-426E-B2F6-B5615EF3B2E7}" dt="2026-06-22T04:25:10.560" v="748" actId="108"/>
        <pc:sldMkLst>
          <pc:docMk/>
          <pc:sldMk cId="1440301552" sldId="262"/>
        </pc:sldMkLst>
        <pc:spChg chg="mod">
          <ac:chgData name="Kishori Lal" userId="87054b76349ea39f" providerId="LiveId" clId="{43085AA1-272C-426E-B2F6-B5615EF3B2E7}" dt="2026-06-20T04:30:17.503" v="252" actId="14100"/>
          <ac:spMkLst>
            <pc:docMk/>
            <pc:sldMk cId="1440301552" sldId="262"/>
            <ac:spMk id="2" creationId="{29E41EAA-B0A4-50AC-73B7-6B2C58E53E63}"/>
          </ac:spMkLst>
        </pc:spChg>
        <pc:spChg chg="mod">
          <ac:chgData name="Kishori Lal" userId="87054b76349ea39f" providerId="LiveId" clId="{43085AA1-272C-426E-B2F6-B5615EF3B2E7}" dt="2026-06-22T04:25:10.560" v="748" actId="108"/>
          <ac:spMkLst>
            <pc:docMk/>
            <pc:sldMk cId="1440301552" sldId="262"/>
            <ac:spMk id="3" creationId="{B1D0A32C-9B3B-37E3-14FE-6CE0C306CCD9}"/>
          </ac:spMkLst>
        </pc:spChg>
      </pc:sldChg>
      <pc:sldChg chg="modSp mod setBg">
        <pc:chgData name="Kishori Lal" userId="87054b76349ea39f" providerId="LiveId" clId="{43085AA1-272C-426E-B2F6-B5615EF3B2E7}" dt="2026-06-22T04:55:21.336" v="1157" actId="27636"/>
        <pc:sldMkLst>
          <pc:docMk/>
          <pc:sldMk cId="3653327537" sldId="263"/>
        </pc:sldMkLst>
        <pc:spChg chg="mod">
          <ac:chgData name="Kishori Lal" userId="87054b76349ea39f" providerId="LiveId" clId="{43085AA1-272C-426E-B2F6-B5615EF3B2E7}" dt="2026-06-22T04:55:21.336" v="1157" actId="27636"/>
          <ac:spMkLst>
            <pc:docMk/>
            <pc:sldMk cId="3653327537" sldId="263"/>
            <ac:spMk id="2" creationId="{AA39B6DC-E871-591E-57CD-CE092AC6BB2E}"/>
          </ac:spMkLst>
        </pc:spChg>
        <pc:spChg chg="mod">
          <ac:chgData name="Kishori Lal" userId="87054b76349ea39f" providerId="LiveId" clId="{43085AA1-272C-426E-B2F6-B5615EF3B2E7}" dt="2026-06-22T04:43:36.243" v="1114" actId="20577"/>
          <ac:spMkLst>
            <pc:docMk/>
            <pc:sldMk cId="3653327537" sldId="263"/>
            <ac:spMk id="3" creationId="{10124481-D990-04C9-C2E6-B2B1379745CB}"/>
          </ac:spMkLst>
        </pc:spChg>
      </pc:sldChg>
      <pc:sldChg chg="modSp mod">
        <pc:chgData name="Kishori Lal" userId="87054b76349ea39f" providerId="LiveId" clId="{43085AA1-272C-426E-B2F6-B5615EF3B2E7}" dt="2026-06-22T04:26:14.766" v="765" actId="108"/>
        <pc:sldMkLst>
          <pc:docMk/>
          <pc:sldMk cId="1163158841" sldId="264"/>
        </pc:sldMkLst>
        <pc:spChg chg="mod">
          <ac:chgData name="Kishori Lal" userId="87054b76349ea39f" providerId="LiveId" clId="{43085AA1-272C-426E-B2F6-B5615EF3B2E7}" dt="2026-06-20T04:41:13.573" v="323" actId="14100"/>
          <ac:spMkLst>
            <pc:docMk/>
            <pc:sldMk cId="1163158841" sldId="264"/>
            <ac:spMk id="2" creationId="{B8E0B725-5C80-07A2-2C24-A85FE38AB20A}"/>
          </ac:spMkLst>
        </pc:spChg>
        <pc:spChg chg="mod">
          <ac:chgData name="Kishori Lal" userId="87054b76349ea39f" providerId="LiveId" clId="{43085AA1-272C-426E-B2F6-B5615EF3B2E7}" dt="2026-06-22T04:26:14.766" v="765" actId="108"/>
          <ac:spMkLst>
            <pc:docMk/>
            <pc:sldMk cId="1163158841" sldId="264"/>
            <ac:spMk id="3" creationId="{86CD079E-8A96-CD13-7717-2B64182B4A7B}"/>
          </ac:spMkLst>
        </pc:spChg>
      </pc:sldChg>
      <pc:sldChg chg="modSp mod">
        <pc:chgData name="Kishori Lal" userId="87054b76349ea39f" providerId="LiveId" clId="{43085AA1-272C-426E-B2F6-B5615EF3B2E7}" dt="2026-06-28T04:42:42.965" v="1462" actId="207"/>
        <pc:sldMkLst>
          <pc:docMk/>
          <pc:sldMk cId="1490319727" sldId="265"/>
        </pc:sldMkLst>
        <pc:spChg chg="mod">
          <ac:chgData name="Kishori Lal" userId="87054b76349ea39f" providerId="LiveId" clId="{43085AA1-272C-426E-B2F6-B5615EF3B2E7}" dt="2026-06-20T04:44:23.682" v="369" actId="20577"/>
          <ac:spMkLst>
            <pc:docMk/>
            <pc:sldMk cId="1490319727" sldId="265"/>
            <ac:spMk id="2" creationId="{BF61A2B7-0D3C-CA85-6EEF-FD34E659A3A9}"/>
          </ac:spMkLst>
        </pc:spChg>
        <pc:spChg chg="mod">
          <ac:chgData name="Kishori Lal" userId="87054b76349ea39f" providerId="LiveId" clId="{43085AA1-272C-426E-B2F6-B5615EF3B2E7}" dt="2026-06-28T04:42:42.965" v="1462" actId="207"/>
          <ac:spMkLst>
            <pc:docMk/>
            <pc:sldMk cId="1490319727" sldId="265"/>
            <ac:spMk id="3" creationId="{4B603F8B-1CBD-C0F6-8CAF-6A0D9FF5D879}"/>
          </ac:spMkLst>
        </pc:spChg>
      </pc:sldChg>
      <pc:sldChg chg="modSp new mod">
        <pc:chgData name="Kishori Lal" userId="87054b76349ea39f" providerId="LiveId" clId="{43085AA1-272C-426E-B2F6-B5615EF3B2E7}" dt="2026-06-29T11:08:16.419" v="1475" actId="207"/>
        <pc:sldMkLst>
          <pc:docMk/>
          <pc:sldMk cId="685254136" sldId="266"/>
        </pc:sldMkLst>
        <pc:spChg chg="mod">
          <ac:chgData name="Kishori Lal" userId="87054b76349ea39f" providerId="LiveId" clId="{43085AA1-272C-426E-B2F6-B5615EF3B2E7}" dt="2026-06-20T04:12:58.310" v="75" actId="14100"/>
          <ac:spMkLst>
            <pc:docMk/>
            <pc:sldMk cId="685254136" sldId="266"/>
            <ac:spMk id="2" creationId="{02E8ED99-DE7A-07E5-742C-51649DDBB036}"/>
          </ac:spMkLst>
        </pc:spChg>
        <pc:spChg chg="mod">
          <ac:chgData name="Kishori Lal" userId="87054b76349ea39f" providerId="LiveId" clId="{43085AA1-272C-426E-B2F6-B5615EF3B2E7}" dt="2026-06-29T11:08:16.419" v="1475" actId="207"/>
          <ac:spMkLst>
            <pc:docMk/>
            <pc:sldMk cId="685254136" sldId="266"/>
            <ac:spMk id="3" creationId="{C0F5CB4B-AFE3-848D-DEBA-2250E4B0B2C8}"/>
          </ac:spMkLst>
        </pc:spChg>
      </pc:sldChg>
      <pc:sldChg chg="modSp add mod">
        <pc:chgData name="Kishori Lal" userId="87054b76349ea39f" providerId="LiveId" clId="{43085AA1-272C-426E-B2F6-B5615EF3B2E7}" dt="2026-06-25T05:41:44.178" v="1428" actId="207"/>
        <pc:sldMkLst>
          <pc:docMk/>
          <pc:sldMk cId="2910679944" sldId="268"/>
        </pc:sldMkLst>
        <pc:spChg chg="mod">
          <ac:chgData name="Kishori Lal" userId="87054b76349ea39f" providerId="LiveId" clId="{43085AA1-272C-426E-B2F6-B5615EF3B2E7}" dt="2026-06-20T04:48:31.884" v="417" actId="20577"/>
          <ac:spMkLst>
            <pc:docMk/>
            <pc:sldMk cId="2910679944" sldId="268"/>
            <ac:spMk id="2" creationId="{1171E767-022B-BA9E-1C26-8052EBC5DBFC}"/>
          </ac:spMkLst>
        </pc:spChg>
        <pc:spChg chg="mod">
          <ac:chgData name="Kishori Lal" userId="87054b76349ea39f" providerId="LiveId" clId="{43085AA1-272C-426E-B2F6-B5615EF3B2E7}" dt="2026-06-25T05:41:44.178" v="1428" actId="207"/>
          <ac:spMkLst>
            <pc:docMk/>
            <pc:sldMk cId="2910679944" sldId="268"/>
            <ac:spMk id="3" creationId="{ECA41482-84C2-4531-28F5-16AABBF72991}"/>
          </ac:spMkLst>
        </pc:spChg>
      </pc:sldChg>
      <pc:sldChg chg="add">
        <pc:chgData name="Kishori Lal" userId="87054b76349ea39f" providerId="LiveId" clId="{43085AA1-272C-426E-B2F6-B5615EF3B2E7}" dt="2026-06-20T04:50:32.413" v="422"/>
        <pc:sldMkLst>
          <pc:docMk/>
          <pc:sldMk cId="2386248029" sldId="293"/>
        </pc:sldMkLst>
      </pc:sldChg>
      <pc:sldChg chg="modSp add mod">
        <pc:chgData name="Kishori Lal" userId="87054b76349ea39f" providerId="LiveId" clId="{43085AA1-272C-426E-B2F6-B5615EF3B2E7}" dt="2026-06-20T05:07:20.851" v="523" actId="20577"/>
        <pc:sldMkLst>
          <pc:docMk/>
          <pc:sldMk cId="1308388103" sldId="294"/>
        </pc:sldMkLst>
        <pc:spChg chg="mod">
          <ac:chgData name="Kishori Lal" userId="87054b76349ea39f" providerId="LiveId" clId="{43085AA1-272C-426E-B2F6-B5615EF3B2E7}" dt="2026-06-20T05:02:56.391" v="432" actId="6549"/>
          <ac:spMkLst>
            <pc:docMk/>
            <pc:sldMk cId="1308388103" sldId="294"/>
            <ac:spMk id="5" creationId="{631DBC47-7E3B-605C-883C-470339F07F3E}"/>
          </ac:spMkLst>
        </pc:spChg>
        <pc:spChg chg="mod">
          <ac:chgData name="Kishori Lal" userId="87054b76349ea39f" providerId="LiveId" clId="{43085AA1-272C-426E-B2F6-B5615EF3B2E7}" dt="2026-06-20T05:07:20.851" v="523" actId="20577"/>
          <ac:spMkLst>
            <pc:docMk/>
            <pc:sldMk cId="1308388103" sldId="294"/>
            <ac:spMk id="7" creationId="{C8A318B2-0D6C-03B1-BDEF-DB29F9EEE65A}"/>
          </ac:spMkLst>
        </pc:spChg>
      </pc:sldChg>
      <pc:sldChg chg="modSp new mod">
        <pc:chgData name="Kishori Lal" userId="87054b76349ea39f" providerId="LiveId" clId="{43085AA1-272C-426E-B2F6-B5615EF3B2E7}" dt="2026-06-29T05:32:08.911" v="1469" actId="207"/>
        <pc:sldMkLst>
          <pc:docMk/>
          <pc:sldMk cId="656728493" sldId="295"/>
        </pc:sldMkLst>
        <pc:spChg chg="mod">
          <ac:chgData name="Kishori Lal" userId="87054b76349ea39f" providerId="LiveId" clId="{43085AA1-272C-426E-B2F6-B5615EF3B2E7}" dt="2026-06-22T04:19:42.131" v="651" actId="20577"/>
          <ac:spMkLst>
            <pc:docMk/>
            <pc:sldMk cId="656728493" sldId="295"/>
            <ac:spMk id="2" creationId="{EBF25F99-D577-710D-A2F3-016896C13C89}"/>
          </ac:spMkLst>
        </pc:spChg>
        <pc:spChg chg="mod">
          <ac:chgData name="Kishori Lal" userId="87054b76349ea39f" providerId="LiveId" clId="{43085AA1-272C-426E-B2F6-B5615EF3B2E7}" dt="2026-06-29T05:32:08.911" v="1469" actId="207"/>
          <ac:spMkLst>
            <pc:docMk/>
            <pc:sldMk cId="656728493" sldId="295"/>
            <ac:spMk id="3" creationId="{34481718-E5E9-EE93-3B98-B74241621CF4}"/>
          </ac:spMkLst>
        </pc:spChg>
      </pc:sldChg>
      <pc:sldChg chg="modSp new mod">
        <pc:chgData name="Kishori Lal" userId="87054b76349ea39f" providerId="LiveId" clId="{43085AA1-272C-426E-B2F6-B5615EF3B2E7}" dt="2026-06-22T04:34:03.354" v="896" actId="20577"/>
        <pc:sldMkLst>
          <pc:docMk/>
          <pc:sldMk cId="107804354" sldId="296"/>
        </pc:sldMkLst>
        <pc:spChg chg="mod">
          <ac:chgData name="Kishori Lal" userId="87054b76349ea39f" providerId="LiveId" clId="{43085AA1-272C-426E-B2F6-B5615EF3B2E7}" dt="2026-06-22T04:33:26.532" v="892" actId="20577"/>
          <ac:spMkLst>
            <pc:docMk/>
            <pc:sldMk cId="107804354" sldId="296"/>
            <ac:spMk id="2" creationId="{5AF6B43D-A9AC-36CE-5BFA-D7D3F7C49CC6}"/>
          </ac:spMkLst>
        </pc:spChg>
        <pc:spChg chg="mod">
          <ac:chgData name="Kishori Lal" userId="87054b76349ea39f" providerId="LiveId" clId="{43085AA1-272C-426E-B2F6-B5615EF3B2E7}" dt="2026-06-22T04:34:03.354" v="896" actId="20577"/>
          <ac:spMkLst>
            <pc:docMk/>
            <pc:sldMk cId="107804354" sldId="296"/>
            <ac:spMk id="3" creationId="{69BA3351-505C-85A5-5D99-A37898636E1D}"/>
          </ac:spMkLst>
        </pc:spChg>
      </pc:sldChg>
      <pc:sldChg chg="modSp new mod">
        <pc:chgData name="Kishori Lal" userId="87054b76349ea39f" providerId="LiveId" clId="{43085AA1-272C-426E-B2F6-B5615EF3B2E7}" dt="2026-06-28T04:46:36.254" v="1467" actId="207"/>
        <pc:sldMkLst>
          <pc:docMk/>
          <pc:sldMk cId="549015469" sldId="297"/>
        </pc:sldMkLst>
        <pc:spChg chg="mod">
          <ac:chgData name="Kishori Lal" userId="87054b76349ea39f" providerId="LiveId" clId="{43085AA1-272C-426E-B2F6-B5615EF3B2E7}" dt="2026-06-22T04:44:40.366" v="1136" actId="20577"/>
          <ac:spMkLst>
            <pc:docMk/>
            <pc:sldMk cId="549015469" sldId="297"/>
            <ac:spMk id="2" creationId="{17ABBBCC-CC05-B7B3-3C7D-C2EB9D8C959C}"/>
          </ac:spMkLst>
        </pc:spChg>
        <pc:spChg chg="mod">
          <ac:chgData name="Kishori Lal" userId="87054b76349ea39f" providerId="LiveId" clId="{43085AA1-272C-426E-B2F6-B5615EF3B2E7}" dt="2026-06-28T04:46:36.254" v="1467" actId="207"/>
          <ac:spMkLst>
            <pc:docMk/>
            <pc:sldMk cId="549015469" sldId="297"/>
            <ac:spMk id="3" creationId="{C926C2D0-15D0-3B4C-2E4E-EC9B390F8671}"/>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8498" y="0"/>
            <a:ext cx="5843503" cy="6858000"/>
          </a:xfrm>
          <a:prstGeom prst="rect">
            <a:avLst/>
          </a:prstGeom>
        </p:spPr>
      </p:pic>
      <p:sp>
        <p:nvSpPr>
          <p:cNvPr id="4" name="Rectangle 3"/>
          <p:cNvSpPr/>
          <p:nvPr userDrawn="1"/>
        </p:nvSpPr>
        <p:spPr bwMode="auto">
          <a:xfrm>
            <a:off x="1" y="0"/>
            <a:ext cx="6348497" cy="6858000"/>
          </a:xfrm>
          <a:prstGeom prst="rect">
            <a:avLst/>
          </a:prstGeom>
          <a:solidFill>
            <a:srgbClr val="FFC000">
              <a:alpha val="64000"/>
            </a:srgb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ea typeface="ＭＳ Ｐゴシック" pitchFamily="34" charset="-128"/>
            </a:endParaRPr>
          </a:p>
        </p:txBody>
      </p:sp>
      <p:cxnSp>
        <p:nvCxnSpPr>
          <p:cNvPr id="6" name="Straight Connector 5"/>
          <p:cNvCxnSpPr/>
          <p:nvPr userDrawn="1"/>
        </p:nvCxnSpPr>
        <p:spPr bwMode="auto">
          <a:xfrm>
            <a:off x="6348497" y="0"/>
            <a:ext cx="0" cy="6858000"/>
          </a:xfrm>
          <a:prstGeom prst="line">
            <a:avLst/>
          </a:prstGeom>
          <a:ln w="50800">
            <a:solidFill>
              <a:srgbClr val="FF0000"/>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4665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7/1/2026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7/1/2026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STAT">
            <a:extLst>
              <a:ext uri="{FF2B5EF4-FFF2-40B4-BE49-F238E27FC236}">
                <a16:creationId xmlns:a16="http://schemas.microsoft.com/office/drawing/2014/main" id="{FEECFCFB-0477-F300-D968-9A2391AE8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4980" y="98323"/>
            <a:ext cx="1042221" cy="10371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31DBC47-7E3B-605C-883C-470339F07F3E}"/>
              </a:ext>
            </a:extLst>
          </p:cNvPr>
          <p:cNvSpPr txBox="1"/>
          <p:nvPr/>
        </p:nvSpPr>
        <p:spPr>
          <a:xfrm>
            <a:off x="405444" y="1935705"/>
            <a:ext cx="6254230" cy="3231654"/>
          </a:xfrm>
          <a:prstGeom prst="rect">
            <a:avLst/>
          </a:prstGeom>
          <a:noFill/>
        </p:spPr>
        <p:txBody>
          <a:bodyPr wrap="square">
            <a:spAutoFit/>
          </a:bodyPr>
          <a:lstStyle/>
          <a:p>
            <a:pPr algn="ctr"/>
            <a:r>
              <a:rPr lang="en-US" sz="6000" dirty="0">
                <a:solidFill>
                  <a:schemeClr val="tx1">
                    <a:lumMod val="95000"/>
                    <a:lumOff val="5000"/>
                  </a:schemeClr>
                </a:solidFill>
              </a:rPr>
              <a:t>APPEALS</a:t>
            </a:r>
          </a:p>
          <a:p>
            <a:pPr algn="ctr"/>
            <a:r>
              <a:rPr lang="en-IN" sz="3200" dirty="0">
                <a:latin typeface="Arial" panose="020B0604020202020204" pitchFamily="34" charset="0"/>
                <a:cs typeface="Arial" panose="020B0604020202020204" pitchFamily="34" charset="0"/>
              </a:rPr>
              <a:t>Contents, structure, and compliance</a:t>
            </a:r>
          </a:p>
          <a:p>
            <a:pPr algn="ctr"/>
            <a:endParaRPr lang="en-US" sz="8000" dirty="0">
              <a:solidFill>
                <a:schemeClr val="tx1">
                  <a:lumMod val="95000"/>
                  <a:lumOff val="5000"/>
                </a:schemeClr>
              </a:solidFill>
            </a:endParaRPr>
          </a:p>
        </p:txBody>
      </p:sp>
      <p:sp>
        <p:nvSpPr>
          <p:cNvPr id="7" name="TextBox 6">
            <a:extLst>
              <a:ext uri="{FF2B5EF4-FFF2-40B4-BE49-F238E27FC236}">
                <a16:creationId xmlns:a16="http://schemas.microsoft.com/office/drawing/2014/main" id="{C8A318B2-0D6C-03B1-BDEF-DB29F9EEE65A}"/>
              </a:ext>
            </a:extLst>
          </p:cNvPr>
          <p:cNvSpPr txBox="1"/>
          <p:nvPr/>
        </p:nvSpPr>
        <p:spPr>
          <a:xfrm>
            <a:off x="231056" y="5704009"/>
            <a:ext cx="6096000" cy="830997"/>
          </a:xfrm>
          <a:prstGeom prst="rect">
            <a:avLst/>
          </a:prstGeom>
          <a:noFill/>
        </p:spPr>
        <p:txBody>
          <a:bodyPr wrap="square">
            <a:spAutoFit/>
          </a:bodyPr>
          <a:lstStyle/>
          <a:p>
            <a:pPr marL="0" indent="0" eaLnBrk="1" hangingPunct="1">
              <a:spcBef>
                <a:spcPct val="0"/>
              </a:spcBef>
              <a:buNone/>
            </a:pPr>
            <a:r>
              <a:rPr lang="en-US" sz="2400" b="1" dirty="0">
                <a:solidFill>
                  <a:schemeClr val="accent4">
                    <a:lumMod val="50000"/>
                  </a:schemeClr>
                </a:solidFill>
                <a:latin typeface="Times New Roman" pitchFamily="18" charset="0"/>
                <a:cs typeface="Times New Roman" pitchFamily="18" charset="0"/>
              </a:rPr>
              <a:t>Kishori Lal</a:t>
            </a:r>
          </a:p>
          <a:p>
            <a:pPr marL="0" indent="0" eaLnBrk="1" hangingPunct="1">
              <a:spcBef>
                <a:spcPct val="0"/>
              </a:spcBef>
              <a:buNone/>
            </a:pPr>
            <a:r>
              <a:rPr lang="en-US" sz="2400" b="1" dirty="0">
                <a:solidFill>
                  <a:schemeClr val="accent4">
                    <a:lumMod val="50000"/>
                  </a:schemeClr>
                </a:solidFill>
                <a:latin typeface="Times New Roman" pitchFamily="18" charset="0"/>
                <a:cs typeface="Times New Roman" pitchFamily="18" charset="0"/>
              </a:rPr>
              <a:t>Member Technical, Rajkot</a:t>
            </a:r>
            <a:endParaRPr lang="en-US" sz="2400" b="1" dirty="0">
              <a:solidFill>
                <a:schemeClr val="accent4">
                  <a:lumMod val="50000"/>
                </a:schemeClr>
              </a:solidFill>
            </a:endParaRPr>
          </a:p>
        </p:txBody>
      </p:sp>
      <p:pic>
        <p:nvPicPr>
          <p:cNvPr id="1028" name="Picture 4" descr="GST Appellate Tribunal to Start Operations by End of Financial Year 2025">
            <a:extLst>
              <a:ext uri="{FF2B5EF4-FFF2-40B4-BE49-F238E27FC236}">
                <a16:creationId xmlns:a16="http://schemas.microsoft.com/office/drawing/2014/main" id="{A40B20E6-B37A-4467-D171-0243F2772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056" y="1935705"/>
            <a:ext cx="4561686" cy="2554544"/>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EBF242E3-BFC3-7AAB-7C2C-03C5EA3BA957}"/>
              </a:ext>
            </a:extLst>
          </p:cNvPr>
          <p:cNvSpPr>
            <a:spLocks noGrp="1"/>
          </p:cNvSpPr>
          <p:nvPr>
            <p:ph type="sldNum" sz="quarter" idx="12"/>
          </p:nvPr>
        </p:nvSpPr>
        <p:spPr/>
        <p:txBody>
          <a:bodyPr/>
          <a:lstStyle/>
          <a:p>
            <a:fld id="{86DC0410-A2CC-439D-B717-4E24D7CA2AD6}" type="slidenum">
              <a:rPr lang="en-US" smtClean="0"/>
              <a:t>1</a:t>
            </a:fld>
            <a:endParaRPr lang="en-US"/>
          </a:p>
        </p:txBody>
      </p:sp>
    </p:spTree>
    <p:extLst>
      <p:ext uri="{BB962C8B-B14F-4D97-AF65-F5344CB8AC3E}">
        <p14:creationId xmlns:p14="http://schemas.microsoft.com/office/powerpoint/2010/main" val="130838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C244-F2D9-466E-E52B-F2BEF1FA6870}"/>
              </a:ext>
            </a:extLst>
          </p:cNvPr>
          <p:cNvSpPr>
            <a:spLocks noGrp="1"/>
          </p:cNvSpPr>
          <p:nvPr>
            <p:ph type="title"/>
          </p:nvPr>
        </p:nvSpPr>
        <p:spPr>
          <a:xfrm>
            <a:off x="913775" y="618518"/>
            <a:ext cx="10364451" cy="448284"/>
          </a:xfrm>
        </p:spPr>
        <p:txBody>
          <a:bodyPr>
            <a:normAutofit fontScale="90000"/>
          </a:bodyPr>
          <a:lstStyle/>
          <a:p>
            <a:r>
              <a:rPr lang="en-IN" sz="3600" b="1" cap="none" dirty="0">
                <a:latin typeface="Arial" panose="020B0604020202020204" pitchFamily="34" charset="0"/>
                <a:cs typeface="Arial" panose="020B0604020202020204" pitchFamily="34" charset="0"/>
              </a:rPr>
              <a:t>Appeal Fees</a:t>
            </a:r>
            <a:br>
              <a:rPr lang="en-IN" sz="3600" b="1" cap="none" dirty="0">
                <a:latin typeface="Arial" panose="020B0604020202020204" pitchFamily="34" charset="0"/>
                <a:cs typeface="Arial" panose="020B0604020202020204" pitchFamily="34" charset="0"/>
              </a:rPr>
            </a:br>
            <a:endParaRPr lang="en-IN" dirty="0"/>
          </a:p>
        </p:txBody>
      </p:sp>
      <p:sp>
        <p:nvSpPr>
          <p:cNvPr id="3" name="Content Placeholder 2">
            <a:extLst>
              <a:ext uri="{FF2B5EF4-FFF2-40B4-BE49-F238E27FC236}">
                <a16:creationId xmlns:a16="http://schemas.microsoft.com/office/drawing/2014/main" id="{51923B91-2AAE-DEE3-9E60-52494F16C8FE}"/>
              </a:ext>
            </a:extLst>
          </p:cNvPr>
          <p:cNvSpPr>
            <a:spLocks noGrp="1"/>
          </p:cNvSpPr>
          <p:nvPr>
            <p:ph sz="quarter" idx="13"/>
          </p:nvPr>
        </p:nvSpPr>
        <p:spPr>
          <a:xfrm>
            <a:off x="913774" y="1337734"/>
            <a:ext cx="10363826" cy="4453466"/>
          </a:xfrm>
        </p:spPr>
        <p:txBody>
          <a:bodyPr/>
          <a:lstStyle/>
          <a:p>
            <a:pPr marL="342900" indent="-342900"/>
            <a:r>
              <a:rPr lang="en-IN" cap="none" dirty="0">
                <a:latin typeface="Arial" panose="020B0604020202020204" pitchFamily="34" charset="0"/>
                <a:cs typeface="Arial" panose="020B0604020202020204" pitchFamily="34" charset="0"/>
              </a:rPr>
              <a:t>appeals to the GSTAT are subject to a filing fee </a:t>
            </a:r>
          </a:p>
          <a:p>
            <a:pPr marL="342900" indent="-342900"/>
            <a:r>
              <a:rPr lang="en-IN" cap="none" dirty="0">
                <a:latin typeface="Arial" panose="020B0604020202020204" pitchFamily="34" charset="0"/>
                <a:cs typeface="Arial" panose="020B0604020202020204" pitchFamily="34" charset="0"/>
              </a:rPr>
              <a:t>calculated as ₹1,000 per ₹1,00,000 of the disputed amount, </a:t>
            </a:r>
          </a:p>
          <a:p>
            <a:pPr marL="342900" indent="-342900"/>
            <a:r>
              <a:rPr lang="en-IN" cap="none" dirty="0">
                <a:latin typeface="Arial" panose="020B0604020202020204" pitchFamily="34" charset="0"/>
                <a:cs typeface="Arial" panose="020B0604020202020204" pitchFamily="34" charset="0"/>
              </a:rPr>
              <a:t>with a minimum of ₹5,000 and </a:t>
            </a:r>
          </a:p>
          <a:p>
            <a:pPr marL="342900" indent="-342900"/>
            <a:r>
              <a:rPr lang="en-IN" cap="none" dirty="0">
                <a:latin typeface="Arial" panose="020B0604020202020204" pitchFamily="34" charset="0"/>
                <a:cs typeface="Arial" panose="020B0604020202020204" pitchFamily="34" charset="0"/>
              </a:rPr>
              <a:t>a maximum of ₹25,000</a:t>
            </a:r>
          </a:p>
          <a:p>
            <a:endParaRPr lang="en-IN" dirty="0"/>
          </a:p>
        </p:txBody>
      </p:sp>
    </p:spTree>
    <p:extLst>
      <p:ext uri="{BB962C8B-B14F-4D97-AF65-F5344CB8AC3E}">
        <p14:creationId xmlns:p14="http://schemas.microsoft.com/office/powerpoint/2010/main" val="672335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ED99-DE7A-07E5-742C-51649DDBB036}"/>
              </a:ext>
            </a:extLst>
          </p:cNvPr>
          <p:cNvSpPr>
            <a:spLocks noGrp="1"/>
          </p:cNvSpPr>
          <p:nvPr>
            <p:ph type="title"/>
          </p:nvPr>
        </p:nvSpPr>
        <p:spPr>
          <a:xfrm>
            <a:off x="0" y="580103"/>
            <a:ext cx="12192000" cy="1061885"/>
          </a:xfrm>
        </p:spPr>
        <p:txBody>
          <a:bodyPr>
            <a:normAutofit fontScale="90000"/>
          </a:bodyPr>
          <a:lstStyle/>
          <a:p>
            <a:r>
              <a:rPr lang="en-IN" b="1" dirty="0"/>
              <a:t>Mandatory Structural Elements of Form GST APL-05</a:t>
            </a:r>
            <a:br>
              <a:rPr lang="en-IN" dirty="0"/>
            </a:br>
            <a:endParaRPr lang="en-IN" dirty="0"/>
          </a:p>
        </p:txBody>
      </p:sp>
      <p:sp>
        <p:nvSpPr>
          <p:cNvPr id="3" name="Content Placeholder 2">
            <a:extLst>
              <a:ext uri="{FF2B5EF4-FFF2-40B4-BE49-F238E27FC236}">
                <a16:creationId xmlns:a16="http://schemas.microsoft.com/office/drawing/2014/main" id="{C0F5CB4B-AFE3-848D-DEBA-2250E4B0B2C8}"/>
              </a:ext>
            </a:extLst>
          </p:cNvPr>
          <p:cNvSpPr>
            <a:spLocks noGrp="1"/>
          </p:cNvSpPr>
          <p:nvPr>
            <p:ph sz="quarter" idx="13"/>
          </p:nvPr>
        </p:nvSpPr>
        <p:spPr>
          <a:xfrm>
            <a:off x="0" y="1109133"/>
            <a:ext cx="12192000" cy="5606299"/>
          </a:xfrm>
        </p:spPr>
        <p:txBody>
          <a:bodyPr>
            <a:normAutofit fontScale="92500" lnSpcReduction="10000"/>
          </a:bodyPr>
          <a:lstStyle/>
          <a:p>
            <a:pPr marL="0" indent="0">
              <a:buNone/>
            </a:pPr>
            <a:r>
              <a:rPr lang="en-IN" cap="none" dirty="0"/>
              <a:t>Rules 18 to 37 deal with filing of appeals</a:t>
            </a:r>
          </a:p>
          <a:p>
            <a:pPr marL="0" indent="0">
              <a:buNone/>
            </a:pPr>
            <a:r>
              <a:rPr lang="en-IN" cap="none" dirty="0"/>
              <a:t>Per GSTAT rules 18 and 20, the memorandum of appeal must contain:</a:t>
            </a:r>
          </a:p>
          <a:p>
            <a:pPr marL="0" lvl="0" indent="0">
              <a:buNone/>
            </a:pPr>
            <a:r>
              <a:rPr lang="en-IN" sz="2200" b="1" cap="none" dirty="0">
                <a:latin typeface="Arial" panose="020B0604020202020204" pitchFamily="34" charset="0"/>
                <a:cs typeface="Arial" panose="020B0604020202020204" pitchFamily="34" charset="0"/>
              </a:rPr>
              <a:t>Cause title &amp; party details: </a:t>
            </a:r>
          </a:p>
          <a:p>
            <a:pPr lvl="0"/>
            <a:r>
              <a:rPr lang="en-IN" cap="none" dirty="0"/>
              <a:t>clearly state "in the Goods And Services Tax Appellate Tribunal" with full details, including GSTIN, for all parties.</a:t>
            </a:r>
          </a:p>
          <a:p>
            <a:pPr marL="0" lvl="0" indent="0">
              <a:buNone/>
            </a:pPr>
            <a:r>
              <a:rPr lang="en-IN" sz="2200" b="1" cap="none" dirty="0">
                <a:latin typeface="Arial" panose="020B0604020202020204" pitchFamily="34" charset="0"/>
                <a:cs typeface="Arial" panose="020B0604020202020204" pitchFamily="34" charset="0"/>
              </a:rPr>
              <a:t>Respondent designation: </a:t>
            </a:r>
          </a:p>
          <a:p>
            <a:r>
              <a:rPr lang="en-IN" cap="none" dirty="0"/>
              <a:t>the jurisdictional </a:t>
            </a:r>
            <a:r>
              <a:rPr lang="en-IN" cap="none" dirty="0">
                <a:solidFill>
                  <a:srgbClr val="FF0000"/>
                </a:solidFill>
              </a:rPr>
              <a:t>commissioner</a:t>
            </a:r>
            <a:r>
              <a:rPr lang="en-IN" cap="none" dirty="0"/>
              <a:t> must be named as the respondent.</a:t>
            </a:r>
          </a:p>
          <a:p>
            <a:pPr marL="0" lvl="0" indent="0">
              <a:buNone/>
            </a:pPr>
            <a:r>
              <a:rPr lang="en-IN" sz="2200" b="1" cap="none" dirty="0">
                <a:latin typeface="Arial" panose="020B0604020202020204" pitchFamily="34" charset="0"/>
                <a:cs typeface="Arial" panose="020B0604020202020204" pitchFamily="34" charset="0"/>
              </a:rPr>
              <a:t>Paragraph-wise format: </a:t>
            </a:r>
          </a:p>
          <a:p>
            <a:r>
              <a:rPr lang="en-IN" cap="none" dirty="0"/>
              <a:t>content must be clearly structured in numbered paragraphs.</a:t>
            </a:r>
          </a:p>
          <a:p>
            <a:pPr marL="0" lvl="0" indent="0">
              <a:buNone/>
            </a:pPr>
            <a:r>
              <a:rPr lang="en-IN" sz="2400" b="1" cap="none" dirty="0">
                <a:latin typeface="Arial" panose="020B0604020202020204" pitchFamily="34" charset="0"/>
                <a:cs typeface="Arial" panose="020B0604020202020204" pitchFamily="34" charset="0"/>
              </a:rPr>
              <a:t>Statement of facts &amp; grounds</a:t>
            </a:r>
            <a:r>
              <a:rPr lang="en-IN" b="1" cap="none" dirty="0"/>
              <a:t>:</a:t>
            </a:r>
            <a:r>
              <a:rPr lang="en-IN" cap="none" dirty="0"/>
              <a:t> </a:t>
            </a:r>
          </a:p>
          <a:p>
            <a:r>
              <a:rPr lang="en-IN" cap="none" dirty="0"/>
              <a:t>a chronological narrative of facts followed by distinct legal arguments addressing errors in the lower authority's decision.</a:t>
            </a:r>
          </a:p>
          <a:p>
            <a:pPr marL="0" lvl="0" indent="0">
              <a:buNone/>
            </a:pPr>
            <a:r>
              <a:rPr lang="en-IN" sz="2400" b="1" cap="none" dirty="0">
                <a:latin typeface="Arial" panose="020B0604020202020204" pitchFamily="34" charset="0"/>
                <a:cs typeface="Arial" panose="020B0604020202020204" pitchFamily="34" charset="0"/>
              </a:rPr>
              <a:t>Verification: </a:t>
            </a:r>
          </a:p>
          <a:p>
            <a:r>
              <a:rPr lang="en-IN" cap="none" dirty="0"/>
              <a:t>a signed declaration verifying the accuracy of the information.</a:t>
            </a:r>
          </a:p>
          <a:p>
            <a:pPr marL="0" lvl="0" indent="0">
              <a:buNone/>
            </a:pPr>
            <a:endParaRPr lang="en-IN" cap="none" dirty="0"/>
          </a:p>
          <a:p>
            <a:endParaRPr lang="en-IN" dirty="0"/>
          </a:p>
        </p:txBody>
      </p:sp>
      <p:graphicFrame>
        <p:nvGraphicFramePr>
          <p:cNvPr id="4" name="Table 3">
            <a:extLst>
              <a:ext uri="{FF2B5EF4-FFF2-40B4-BE49-F238E27FC236}">
                <a16:creationId xmlns:a16="http://schemas.microsoft.com/office/drawing/2014/main" id="{EE33D641-ABA2-500A-A46E-9C73C6EE64D6}"/>
              </a:ext>
            </a:extLst>
          </p:cNvPr>
          <p:cNvGraphicFramePr>
            <a:graphicFrameLocks noGrp="1"/>
          </p:cNvGraphicFramePr>
          <p:nvPr>
            <p:extLst>
              <p:ext uri="{D42A27DB-BD31-4B8C-83A1-F6EECF244321}">
                <p14:modId xmlns:p14="http://schemas.microsoft.com/office/powerpoint/2010/main" val="3938067415"/>
              </p:ext>
            </p:extLst>
          </p:nvPr>
        </p:nvGraphicFramePr>
        <p:xfrm>
          <a:off x="4393766" y="1032388"/>
          <a:ext cx="7095934" cy="609600"/>
        </p:xfrm>
        <a:graphic>
          <a:graphicData uri="http://schemas.openxmlformats.org/drawingml/2006/table">
            <a:tbl>
              <a:tblPr/>
              <a:tblGrid>
                <a:gridCol w="7095934">
                  <a:extLst>
                    <a:ext uri="{9D8B030D-6E8A-4147-A177-3AD203B41FA5}">
                      <a16:colId xmlns:a16="http://schemas.microsoft.com/office/drawing/2014/main" val="3821140473"/>
                    </a:ext>
                  </a:extLst>
                </a:gridCol>
              </a:tblGrid>
              <a:tr h="295407">
                <a:tc>
                  <a:txBody>
                    <a:bodyPr/>
                    <a:lstStyle/>
                    <a:p>
                      <a:pPr algn="ctr"/>
                      <a:r>
                        <a:rPr lang="en-IN" b="1" dirty="0">
                          <a:solidFill>
                            <a:srgbClr val="000000"/>
                          </a:solidFill>
                          <a:effectLst/>
                          <a:latin typeface="arial" panose="020B0604020202020204" pitchFamily="34" charset="0"/>
                        </a:rPr>
                        <a:t>Chapter: III</a:t>
                      </a:r>
                      <a:endParaRPr lang="en-IN" dirty="0">
                        <a:solidFill>
                          <a:srgbClr val="262626"/>
                        </a:solidFill>
                        <a:effectLst/>
                        <a:latin typeface="open sans" panose="020B0606030504020204" pitchFamily="34" charset="0"/>
                      </a:endParaRPr>
                    </a:p>
                  </a:txBody>
                  <a:tcPr marL="15240" marR="15240" marT="15240" marB="15240" anchor="ctr">
                    <a:lnL>
                      <a:noFill/>
                    </a:lnL>
                    <a:lnR>
                      <a:noFill/>
                    </a:lnR>
                    <a:lnT>
                      <a:noFill/>
                    </a:lnT>
                    <a:lnB>
                      <a:noFill/>
                    </a:lnB>
                    <a:solidFill>
                      <a:srgbClr val="FFFFFF"/>
                    </a:solidFill>
                  </a:tcPr>
                </a:tc>
                <a:extLst>
                  <a:ext uri="{0D108BD9-81ED-4DB2-BD59-A6C34878D82A}">
                    <a16:rowId xmlns:a16="http://schemas.microsoft.com/office/drawing/2014/main" val="1775335172"/>
                  </a:ext>
                </a:extLst>
              </a:tr>
              <a:tr h="295407">
                <a:tc>
                  <a:txBody>
                    <a:bodyPr/>
                    <a:lstStyle/>
                    <a:p>
                      <a:pPr algn="ctr"/>
                      <a:r>
                        <a:rPr lang="en-IN" b="1" dirty="0">
                          <a:solidFill>
                            <a:srgbClr val="000000"/>
                          </a:solidFill>
                          <a:effectLst/>
                          <a:latin typeface="arial" panose="020B0604020202020204" pitchFamily="34" charset="0"/>
                        </a:rPr>
                        <a:t>INSTITUTION OF APPEALS – PROCEDURE</a:t>
                      </a:r>
                      <a:endParaRPr lang="en-IN" dirty="0">
                        <a:solidFill>
                          <a:srgbClr val="262626"/>
                        </a:solidFill>
                        <a:effectLst/>
                        <a:latin typeface="open sans" panose="020B0606030504020204" pitchFamily="34" charset="0"/>
                      </a:endParaRPr>
                    </a:p>
                  </a:txBody>
                  <a:tcPr marL="15240" marR="15240" marT="15240" marB="15240" anchor="ctr">
                    <a:lnL>
                      <a:noFill/>
                    </a:lnL>
                    <a:lnR>
                      <a:noFill/>
                    </a:lnR>
                    <a:lnT>
                      <a:noFill/>
                    </a:lnT>
                    <a:lnB>
                      <a:noFill/>
                    </a:lnB>
                    <a:solidFill>
                      <a:srgbClr val="FFFFFF"/>
                    </a:solidFill>
                  </a:tcPr>
                </a:tc>
                <a:extLst>
                  <a:ext uri="{0D108BD9-81ED-4DB2-BD59-A6C34878D82A}">
                    <a16:rowId xmlns:a16="http://schemas.microsoft.com/office/drawing/2014/main" val="3915175175"/>
                  </a:ext>
                </a:extLst>
              </a:tr>
            </a:tbl>
          </a:graphicData>
        </a:graphic>
      </p:graphicFrame>
    </p:spTree>
    <p:extLst>
      <p:ext uri="{BB962C8B-B14F-4D97-AF65-F5344CB8AC3E}">
        <p14:creationId xmlns:p14="http://schemas.microsoft.com/office/powerpoint/2010/main" val="685254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a:extLst>
            <a:ext uri="{FF2B5EF4-FFF2-40B4-BE49-F238E27FC236}">
              <a16:creationId xmlns:a16="http://schemas.microsoft.com/office/drawing/2014/main" id="{F9D374AA-6806-1885-778C-D034DB85B4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E41EAA-B0A4-50AC-73B7-6B2C58E53E63}"/>
              </a:ext>
            </a:extLst>
          </p:cNvPr>
          <p:cNvSpPr>
            <a:spLocks noGrp="1"/>
          </p:cNvSpPr>
          <p:nvPr>
            <p:ph type="ctrTitle"/>
          </p:nvPr>
        </p:nvSpPr>
        <p:spPr>
          <a:xfrm>
            <a:off x="39329" y="0"/>
            <a:ext cx="12113342" cy="1868129"/>
          </a:xfrm>
        </p:spPr>
        <p:txBody>
          <a:bodyPr>
            <a:normAutofit fontScale="90000"/>
          </a:bodyPr>
          <a:lstStyle/>
          <a:p>
            <a:r>
              <a:rPr lang="en-IN" b="1" dirty="0"/>
              <a:t>Technical &amp; Formatting Specifications</a:t>
            </a:r>
            <a:br>
              <a:rPr lang="en-IN" dirty="0"/>
            </a:br>
            <a:br>
              <a:rPr lang="en-IN" dirty="0"/>
            </a:br>
            <a:endParaRPr lang="en-IN" dirty="0"/>
          </a:p>
        </p:txBody>
      </p:sp>
      <p:sp>
        <p:nvSpPr>
          <p:cNvPr id="3" name="Subtitle 2">
            <a:extLst>
              <a:ext uri="{FF2B5EF4-FFF2-40B4-BE49-F238E27FC236}">
                <a16:creationId xmlns:a16="http://schemas.microsoft.com/office/drawing/2014/main" id="{B1D0A32C-9B3B-37E3-14FE-6CE0C306CCD9}"/>
              </a:ext>
            </a:extLst>
          </p:cNvPr>
          <p:cNvSpPr>
            <a:spLocks noGrp="1"/>
          </p:cNvSpPr>
          <p:nvPr>
            <p:ph type="subTitle" idx="1"/>
          </p:nvPr>
        </p:nvSpPr>
        <p:spPr>
          <a:xfrm>
            <a:off x="0" y="943897"/>
            <a:ext cx="12113342" cy="5914104"/>
          </a:xfrm>
        </p:spPr>
        <p:txBody>
          <a:bodyPr/>
          <a:lstStyle/>
          <a:p>
            <a:pPr lvl="0" algn="l"/>
            <a:r>
              <a:rPr lang="en-IN" b="1" cap="none" dirty="0">
                <a:solidFill>
                  <a:schemeClr val="tx1"/>
                </a:solidFill>
                <a:latin typeface="Arial" panose="020B0604020202020204" pitchFamily="34" charset="0"/>
                <a:cs typeface="Arial" panose="020B0604020202020204" pitchFamily="34" charset="0"/>
              </a:rPr>
              <a:t>Layout: </a:t>
            </a:r>
          </a:p>
          <a:p>
            <a:pPr marL="342900" lvl="0" indent="-342900" algn="l">
              <a:buFont typeface="Arial" panose="020B0604020202020204" pitchFamily="34" charset="0"/>
              <a:buChar char="•"/>
            </a:pPr>
            <a:r>
              <a:rPr lang="en-IN" cap="none" dirty="0">
                <a:solidFill>
                  <a:schemeClr val="tx1"/>
                </a:solidFill>
              </a:rPr>
              <a:t>typed on A4 paper with specific margins and double spacing.</a:t>
            </a:r>
          </a:p>
          <a:p>
            <a:pPr lvl="0" algn="l"/>
            <a:r>
              <a:rPr lang="en-IN" b="1" cap="none" dirty="0">
                <a:solidFill>
                  <a:schemeClr val="tx1"/>
                </a:solidFill>
                <a:latin typeface="Arial" panose="020B0604020202020204" pitchFamily="34" charset="0"/>
                <a:cs typeface="Arial" panose="020B0604020202020204" pitchFamily="34" charset="0"/>
              </a:rPr>
              <a:t>Indexing &amp; language: </a:t>
            </a:r>
          </a:p>
          <a:p>
            <a:pPr marL="342900" lvl="0" indent="-342900" algn="l">
              <a:buFont typeface="Arial" panose="020B0604020202020204" pitchFamily="34" charset="0"/>
              <a:buChar char="•"/>
            </a:pPr>
            <a:r>
              <a:rPr lang="en-IN" cap="none" dirty="0">
                <a:solidFill>
                  <a:schemeClr val="tx1"/>
                </a:solidFill>
              </a:rPr>
              <a:t>documents must be indexed, paginated, and in English, with certified translations required for regional language documents.</a:t>
            </a:r>
          </a:p>
          <a:p>
            <a:pPr lvl="0" algn="l"/>
            <a:r>
              <a:rPr lang="en-IN" b="1" cap="none" dirty="0">
                <a:solidFill>
                  <a:schemeClr val="tx1"/>
                </a:solidFill>
                <a:latin typeface="Arial" panose="020B0604020202020204" pitchFamily="34" charset="0"/>
                <a:cs typeface="Arial" panose="020B0604020202020204" pitchFamily="34" charset="0"/>
              </a:rPr>
              <a:t>Document condition: </a:t>
            </a:r>
          </a:p>
          <a:p>
            <a:pPr marL="342900" lvl="0" indent="-342900" algn="l">
              <a:buFont typeface="Arial" panose="020B0604020202020204" pitchFamily="34" charset="0"/>
              <a:buChar char="•"/>
            </a:pPr>
            <a:r>
              <a:rPr lang="en-IN" cap="none" dirty="0">
                <a:solidFill>
                  <a:schemeClr val="tx1"/>
                </a:solidFill>
              </a:rPr>
              <a:t>damaged or illegible original documents must be noted in the index.</a:t>
            </a:r>
          </a:p>
          <a:p>
            <a:endParaRPr lang="en-IN" dirty="0"/>
          </a:p>
        </p:txBody>
      </p:sp>
    </p:spTree>
    <p:extLst>
      <p:ext uri="{BB962C8B-B14F-4D97-AF65-F5344CB8AC3E}">
        <p14:creationId xmlns:p14="http://schemas.microsoft.com/office/powerpoint/2010/main" val="144030155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a:extLst>
            <a:ext uri="{FF2B5EF4-FFF2-40B4-BE49-F238E27FC236}">
              <a16:creationId xmlns:a16="http://schemas.microsoft.com/office/drawing/2014/main" id="{4286452E-F8F5-B16E-816F-9AE1B69F2C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39B6DC-E871-591E-57CD-CE092AC6BB2E}"/>
              </a:ext>
            </a:extLst>
          </p:cNvPr>
          <p:cNvSpPr>
            <a:spLocks noGrp="1"/>
          </p:cNvSpPr>
          <p:nvPr>
            <p:ph type="ctrTitle"/>
          </p:nvPr>
        </p:nvSpPr>
        <p:spPr>
          <a:xfrm>
            <a:off x="0" y="0"/>
            <a:ext cx="12113342" cy="2684206"/>
          </a:xfrm>
        </p:spPr>
        <p:txBody>
          <a:bodyPr>
            <a:normAutofit/>
          </a:bodyPr>
          <a:lstStyle/>
          <a:p>
            <a:r>
              <a:rPr lang="en-IN" dirty="0"/>
              <a:t>Overview of the Appellate Forum</a:t>
            </a:r>
            <a:br>
              <a:rPr lang="en-IN" dirty="0"/>
            </a:br>
            <a:br>
              <a:rPr lang="en-IN" dirty="0"/>
            </a:br>
            <a:endParaRPr lang="en-IN" dirty="0"/>
          </a:p>
        </p:txBody>
      </p:sp>
      <p:sp>
        <p:nvSpPr>
          <p:cNvPr id="3" name="Subtitle 2">
            <a:extLst>
              <a:ext uri="{FF2B5EF4-FFF2-40B4-BE49-F238E27FC236}">
                <a16:creationId xmlns:a16="http://schemas.microsoft.com/office/drawing/2014/main" id="{10124481-D990-04C9-C2E6-B2B1379745CB}"/>
              </a:ext>
            </a:extLst>
          </p:cNvPr>
          <p:cNvSpPr>
            <a:spLocks noGrp="1"/>
          </p:cNvSpPr>
          <p:nvPr>
            <p:ph type="subTitle" idx="1"/>
          </p:nvPr>
        </p:nvSpPr>
        <p:spPr>
          <a:xfrm>
            <a:off x="0" y="1376516"/>
            <a:ext cx="12113342" cy="5481485"/>
          </a:xfrm>
        </p:spPr>
        <p:txBody>
          <a:bodyPr>
            <a:normAutofit lnSpcReduction="10000"/>
          </a:bodyPr>
          <a:lstStyle/>
          <a:p>
            <a:pPr algn="l"/>
            <a:r>
              <a:rPr lang="en-IN" b="1" cap="none" dirty="0">
                <a:solidFill>
                  <a:schemeClr val="tx1"/>
                </a:solidFill>
                <a:latin typeface="Arial" panose="020B0604020202020204" pitchFamily="34" charset="0"/>
                <a:cs typeface="Arial" panose="020B0604020202020204" pitchFamily="34" charset="0"/>
              </a:rPr>
              <a:t>Governing forum: </a:t>
            </a:r>
          </a:p>
          <a:p>
            <a:pPr marL="342900" indent="-342900" algn="l">
              <a:buFont typeface="Arial" panose="020B0604020202020204" pitchFamily="34" charset="0"/>
              <a:buChar char="•"/>
            </a:pPr>
            <a:r>
              <a:rPr lang="en-IN" cap="none" dirty="0">
                <a:solidFill>
                  <a:schemeClr val="tx1"/>
                </a:solidFill>
                <a:latin typeface="Arial" panose="020B0604020202020204" pitchFamily="34" charset="0"/>
                <a:cs typeface="Arial" panose="020B0604020202020204" pitchFamily="34" charset="0"/>
              </a:rPr>
              <a:t>GSTAT is the second appellate authority if the appeal is originated against the order of the Adjudicating Authority, but </a:t>
            </a:r>
          </a:p>
          <a:p>
            <a:pPr marL="342900" indent="-342900" algn="l">
              <a:buFont typeface="Arial" panose="020B0604020202020204" pitchFamily="34" charset="0"/>
              <a:buChar char="•"/>
            </a:pPr>
            <a:r>
              <a:rPr lang="en-IN" cap="none" dirty="0">
                <a:solidFill>
                  <a:schemeClr val="tx1"/>
                </a:solidFill>
                <a:latin typeface="Arial" panose="020B0604020202020204" pitchFamily="34" charset="0"/>
                <a:cs typeface="Arial" panose="020B0604020202020204" pitchFamily="34" charset="0"/>
              </a:rPr>
              <a:t>1</a:t>
            </a:r>
            <a:r>
              <a:rPr lang="en-IN" cap="none" baseline="30000" dirty="0">
                <a:solidFill>
                  <a:schemeClr val="tx1"/>
                </a:solidFill>
                <a:latin typeface="Arial" panose="020B0604020202020204" pitchFamily="34" charset="0"/>
                <a:cs typeface="Arial" panose="020B0604020202020204" pitchFamily="34" charset="0"/>
              </a:rPr>
              <a:t>st</a:t>
            </a:r>
            <a:r>
              <a:rPr lang="en-IN" cap="none" dirty="0">
                <a:solidFill>
                  <a:schemeClr val="tx1"/>
                </a:solidFill>
                <a:latin typeface="Arial" panose="020B0604020202020204" pitchFamily="34" charset="0"/>
                <a:cs typeface="Arial" panose="020B0604020202020204" pitchFamily="34" charset="0"/>
              </a:rPr>
              <a:t> appellate authority in case the appeal is directed against the Order of the Revisional Authority.</a:t>
            </a:r>
          </a:p>
          <a:p>
            <a:pPr algn="l"/>
            <a:r>
              <a:rPr lang="en-IN" b="1" cap="none" dirty="0">
                <a:solidFill>
                  <a:schemeClr val="tx1"/>
                </a:solidFill>
                <a:latin typeface="Arial" panose="020B0604020202020204" pitchFamily="34" charset="0"/>
                <a:cs typeface="Arial" panose="020B0604020202020204" pitchFamily="34" charset="0"/>
              </a:rPr>
              <a:t>Mandatory form: </a:t>
            </a:r>
          </a:p>
          <a:p>
            <a:pPr marL="342900" indent="-342900" algn="l">
              <a:buFont typeface="Arial" panose="020B0604020202020204" pitchFamily="34" charset="0"/>
              <a:buChar char="•"/>
            </a:pPr>
            <a:r>
              <a:rPr lang="en-IN" cap="none" dirty="0">
                <a:solidFill>
                  <a:schemeClr val="tx1"/>
                </a:solidFill>
                <a:latin typeface="Arial" panose="020B0604020202020204" pitchFamily="34" charset="0"/>
                <a:cs typeface="Arial" panose="020B0604020202020204" pitchFamily="34" charset="0"/>
              </a:rPr>
              <a:t>every appeal must be filed electronically via </a:t>
            </a:r>
            <a:r>
              <a:rPr lang="en-IN" b="1" cap="none" dirty="0">
                <a:solidFill>
                  <a:schemeClr val="tx1"/>
                </a:solidFill>
                <a:latin typeface="Arial" panose="020B0604020202020204" pitchFamily="34" charset="0"/>
                <a:cs typeface="Arial" panose="020B0604020202020204" pitchFamily="34" charset="0"/>
              </a:rPr>
              <a:t>Form GST APL-05</a:t>
            </a:r>
            <a:r>
              <a:rPr lang="en-IN" cap="none" dirty="0">
                <a:solidFill>
                  <a:schemeClr val="tx1"/>
                </a:solidFill>
                <a:latin typeface="Arial" panose="020B0604020202020204" pitchFamily="34" charset="0"/>
                <a:cs typeface="Arial" panose="020B0604020202020204" pitchFamily="34" charset="0"/>
              </a:rPr>
              <a:t>.</a:t>
            </a:r>
          </a:p>
          <a:p>
            <a:pPr algn="l"/>
            <a:r>
              <a:rPr lang="en-IN" b="1" cap="none" dirty="0">
                <a:solidFill>
                  <a:schemeClr val="tx1"/>
                </a:solidFill>
                <a:latin typeface="Arial" panose="020B0604020202020204" pitchFamily="34" charset="0"/>
                <a:cs typeface="Arial" panose="020B0604020202020204" pitchFamily="34" charset="0"/>
              </a:rPr>
              <a:t>Portal: </a:t>
            </a:r>
          </a:p>
          <a:p>
            <a:pPr marL="342900" indent="-342900" algn="l">
              <a:buFont typeface="Arial" panose="020B0604020202020204" pitchFamily="34" charset="0"/>
              <a:buChar char="•"/>
            </a:pPr>
            <a:r>
              <a:rPr lang="en-IN" cap="none" dirty="0">
                <a:solidFill>
                  <a:schemeClr val="tx1"/>
                </a:solidFill>
                <a:latin typeface="Arial" panose="020B0604020202020204" pitchFamily="34" charset="0"/>
                <a:cs typeface="Arial" panose="020B0604020202020204" pitchFamily="34" charset="0"/>
              </a:rPr>
              <a:t>Submitted through the official e-filing portal (</a:t>
            </a:r>
            <a:r>
              <a:rPr lang="en-IN" cap="none" dirty="0" err="1">
                <a:solidFill>
                  <a:schemeClr val="tx1"/>
                </a:solidFill>
                <a:latin typeface="Arial" panose="020B0604020202020204" pitchFamily="34" charset="0"/>
                <a:cs typeface="Arial" panose="020B0604020202020204" pitchFamily="34" charset="0"/>
              </a:rPr>
              <a:t>efiling.Gstat.Gov.In</a:t>
            </a:r>
            <a:r>
              <a:rPr lang="en-IN" cap="none" dirty="0">
                <a:solidFill>
                  <a:schemeClr val="tx1"/>
                </a:solidFill>
                <a:latin typeface="Arial" panose="020B0604020202020204" pitchFamily="34" charset="0"/>
                <a:cs typeface="Arial" panose="020B0604020202020204" pitchFamily="34" charset="0"/>
              </a:rPr>
              <a:t>).</a:t>
            </a:r>
          </a:p>
          <a:p>
            <a:pPr algn="l"/>
            <a:r>
              <a:rPr lang="en-IN" b="1" cap="none" dirty="0">
                <a:solidFill>
                  <a:schemeClr val="tx1"/>
                </a:solidFill>
                <a:latin typeface="Arial" panose="020B0604020202020204" pitchFamily="34" charset="0"/>
                <a:cs typeface="Arial" panose="020B0604020202020204" pitchFamily="34" charset="0"/>
              </a:rPr>
              <a:t>Purpose: </a:t>
            </a:r>
          </a:p>
          <a:p>
            <a:pPr marL="342900" indent="-342900" algn="l">
              <a:buFont typeface="Arial" panose="020B0604020202020204" pitchFamily="34" charset="0"/>
              <a:buChar char="•"/>
            </a:pPr>
            <a:r>
              <a:rPr lang="en-IN" cap="none" dirty="0">
                <a:solidFill>
                  <a:schemeClr val="tx1"/>
                </a:solidFill>
                <a:latin typeface="Arial" panose="020B0604020202020204" pitchFamily="34" charset="0"/>
                <a:cs typeface="Arial" panose="020B0604020202020204" pitchFamily="34" charset="0"/>
              </a:rPr>
              <a:t>resolves disputes originating from first appellate authority orders (form </a:t>
            </a:r>
            <a:r>
              <a:rPr lang="en-IN" cap="none" dirty="0" err="1">
                <a:solidFill>
                  <a:schemeClr val="tx1"/>
                </a:solidFill>
                <a:latin typeface="Arial" panose="020B0604020202020204" pitchFamily="34" charset="0"/>
                <a:cs typeface="Arial" panose="020B0604020202020204" pitchFamily="34" charset="0"/>
              </a:rPr>
              <a:t>gst</a:t>
            </a:r>
            <a:r>
              <a:rPr lang="en-IN" cap="none" dirty="0">
                <a:solidFill>
                  <a:schemeClr val="tx1"/>
                </a:solidFill>
                <a:latin typeface="Arial" panose="020B0604020202020204" pitchFamily="34" charset="0"/>
                <a:cs typeface="Arial" panose="020B0604020202020204" pitchFamily="34" charset="0"/>
              </a:rPr>
              <a:t> apl-04).</a:t>
            </a:r>
          </a:p>
          <a:p>
            <a:endParaRPr lang="en-IN" dirty="0"/>
          </a:p>
        </p:txBody>
      </p:sp>
    </p:spTree>
    <p:extLst>
      <p:ext uri="{BB962C8B-B14F-4D97-AF65-F5344CB8AC3E}">
        <p14:creationId xmlns:p14="http://schemas.microsoft.com/office/powerpoint/2010/main" val="365332753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C6F01-EAE0-A2C0-25F0-963D0E940C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E0B725-5C80-07A2-2C24-A85FE38AB20A}"/>
              </a:ext>
            </a:extLst>
          </p:cNvPr>
          <p:cNvSpPr>
            <a:spLocks noGrp="1"/>
          </p:cNvSpPr>
          <p:nvPr>
            <p:ph type="ctrTitle"/>
          </p:nvPr>
        </p:nvSpPr>
        <p:spPr>
          <a:xfrm>
            <a:off x="0" y="1"/>
            <a:ext cx="12192000" cy="1887794"/>
          </a:xfrm>
        </p:spPr>
        <p:txBody>
          <a:bodyPr>
            <a:normAutofit fontScale="90000"/>
          </a:bodyPr>
          <a:lstStyle/>
          <a:p>
            <a:r>
              <a:rPr lang="en-IN" dirty="0"/>
              <a:t>Common Reasons for Rejection or Delay</a:t>
            </a:r>
            <a:br>
              <a:rPr lang="en-IN" dirty="0"/>
            </a:br>
            <a:br>
              <a:rPr lang="en-IN" dirty="0"/>
            </a:br>
            <a:endParaRPr lang="en-IN" dirty="0"/>
          </a:p>
        </p:txBody>
      </p:sp>
      <p:sp>
        <p:nvSpPr>
          <p:cNvPr id="3" name="Subtitle 2">
            <a:extLst>
              <a:ext uri="{FF2B5EF4-FFF2-40B4-BE49-F238E27FC236}">
                <a16:creationId xmlns:a16="http://schemas.microsoft.com/office/drawing/2014/main" id="{86CD079E-8A96-CD13-7717-2B64182B4A7B}"/>
              </a:ext>
            </a:extLst>
          </p:cNvPr>
          <p:cNvSpPr>
            <a:spLocks noGrp="1"/>
          </p:cNvSpPr>
          <p:nvPr>
            <p:ph type="subTitle" idx="1"/>
          </p:nvPr>
        </p:nvSpPr>
        <p:spPr>
          <a:xfrm>
            <a:off x="0" y="1376516"/>
            <a:ext cx="12113342" cy="5481485"/>
          </a:xfrm>
        </p:spPr>
        <p:txBody>
          <a:bodyPr/>
          <a:lstStyle/>
          <a:p>
            <a:pPr algn="l"/>
            <a:r>
              <a:rPr lang="en-IN" b="1" cap="none" dirty="0">
                <a:solidFill>
                  <a:schemeClr val="tx1"/>
                </a:solidFill>
                <a:latin typeface="Arial" panose="020B0604020202020204" pitchFamily="34" charset="0"/>
                <a:cs typeface="Arial" panose="020B0604020202020204" pitchFamily="34" charset="0"/>
              </a:rPr>
              <a:t>Incomplete pre-deposit: </a:t>
            </a:r>
          </a:p>
          <a:p>
            <a:pPr marL="342900" indent="-342900" algn="l">
              <a:buFont typeface="Arial" panose="020B0604020202020204" pitchFamily="34" charset="0"/>
              <a:buChar char="•"/>
            </a:pPr>
            <a:r>
              <a:rPr lang="en-IN" cap="none" dirty="0">
                <a:solidFill>
                  <a:schemeClr val="tx1"/>
                </a:solidFill>
              </a:rPr>
              <a:t>shortfalls in calculating or paying the required pre-deposit amounts.</a:t>
            </a:r>
          </a:p>
          <a:p>
            <a:pPr algn="l"/>
            <a:r>
              <a:rPr lang="en-IN" b="1" cap="none" dirty="0">
                <a:solidFill>
                  <a:schemeClr val="tx1"/>
                </a:solidFill>
                <a:latin typeface="Arial" panose="020B0604020202020204" pitchFamily="34" charset="0"/>
                <a:cs typeface="Arial" panose="020B0604020202020204" pitchFamily="34" charset="0"/>
              </a:rPr>
              <a:t>Missing signatures: </a:t>
            </a:r>
          </a:p>
          <a:p>
            <a:pPr marL="342900" indent="-342900" algn="l">
              <a:buFont typeface="Arial" panose="020B0604020202020204" pitchFamily="34" charset="0"/>
              <a:buChar char="•"/>
            </a:pPr>
            <a:r>
              <a:rPr lang="en-IN" cap="none" dirty="0">
                <a:solidFill>
                  <a:schemeClr val="tx1"/>
                </a:solidFill>
              </a:rPr>
              <a:t>unsigned verification blocks or missing authorization documents.</a:t>
            </a:r>
          </a:p>
          <a:p>
            <a:pPr algn="l"/>
            <a:r>
              <a:rPr lang="en-IN" b="1" cap="none" dirty="0">
                <a:solidFill>
                  <a:schemeClr val="tx1"/>
                </a:solidFill>
                <a:latin typeface="Arial" panose="020B0604020202020204" pitchFamily="34" charset="0"/>
                <a:cs typeface="Arial" panose="020B0604020202020204" pitchFamily="34" charset="0"/>
              </a:rPr>
              <a:t>Illegible attachments: </a:t>
            </a:r>
          </a:p>
          <a:p>
            <a:pPr marL="342900" indent="-342900" algn="l">
              <a:buFont typeface="Arial" panose="020B0604020202020204" pitchFamily="34" charset="0"/>
              <a:buChar char="•"/>
            </a:pPr>
            <a:r>
              <a:rPr lang="en-IN" cap="none" dirty="0">
                <a:solidFill>
                  <a:schemeClr val="tx1"/>
                </a:solidFill>
              </a:rPr>
              <a:t>blurry or damaged original documents uploaded without a formal index note.</a:t>
            </a:r>
          </a:p>
          <a:p>
            <a:pPr algn="l"/>
            <a:r>
              <a:rPr lang="en-IN" b="1" cap="none" dirty="0">
                <a:solidFill>
                  <a:schemeClr val="tx1"/>
                </a:solidFill>
                <a:latin typeface="Arial" panose="020B0604020202020204" pitchFamily="34" charset="0"/>
                <a:cs typeface="Arial" panose="020B0604020202020204" pitchFamily="34" charset="0"/>
              </a:rPr>
              <a:t>Mismatched data: </a:t>
            </a:r>
          </a:p>
          <a:p>
            <a:pPr marL="342900" indent="-342900" algn="l">
              <a:buFont typeface="Arial" panose="020B0604020202020204" pitchFamily="34" charset="0"/>
              <a:buChar char="•"/>
            </a:pPr>
            <a:r>
              <a:rPr lang="en-IN" cap="none" dirty="0">
                <a:solidFill>
                  <a:schemeClr val="tx1"/>
                </a:solidFill>
              </a:rPr>
              <a:t>discrepancies between the figures in form apl-05 and the attached orders.</a:t>
            </a:r>
          </a:p>
          <a:p>
            <a:endParaRPr lang="en-IN" dirty="0"/>
          </a:p>
        </p:txBody>
      </p:sp>
    </p:spTree>
    <p:extLst>
      <p:ext uri="{BB962C8B-B14F-4D97-AF65-F5344CB8AC3E}">
        <p14:creationId xmlns:p14="http://schemas.microsoft.com/office/powerpoint/2010/main" val="1163158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BD60C-8620-ADBB-C91C-BD47EC861B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61A2B7-0D3C-CA85-6EEF-FD34E659A3A9}"/>
              </a:ext>
            </a:extLst>
          </p:cNvPr>
          <p:cNvSpPr>
            <a:spLocks noGrp="1"/>
          </p:cNvSpPr>
          <p:nvPr>
            <p:ph type="ctrTitle"/>
          </p:nvPr>
        </p:nvSpPr>
        <p:spPr>
          <a:xfrm>
            <a:off x="0" y="0"/>
            <a:ext cx="12113342" cy="1651819"/>
          </a:xfrm>
        </p:spPr>
        <p:txBody>
          <a:bodyPr>
            <a:normAutofit/>
          </a:bodyPr>
          <a:lstStyle/>
          <a:p>
            <a:r>
              <a:rPr lang="en-IN" dirty="0"/>
              <a:t>RULE 18 GSTAT Procedure Rules</a:t>
            </a:r>
            <a:br>
              <a:rPr lang="en-IN" dirty="0"/>
            </a:br>
            <a:endParaRPr lang="en-IN" dirty="0"/>
          </a:p>
        </p:txBody>
      </p:sp>
      <p:sp>
        <p:nvSpPr>
          <p:cNvPr id="3" name="Subtitle 2">
            <a:extLst>
              <a:ext uri="{FF2B5EF4-FFF2-40B4-BE49-F238E27FC236}">
                <a16:creationId xmlns:a16="http://schemas.microsoft.com/office/drawing/2014/main" id="{4B603F8B-1CBD-C0F6-8CAF-6A0D9FF5D879}"/>
              </a:ext>
            </a:extLst>
          </p:cNvPr>
          <p:cNvSpPr>
            <a:spLocks noGrp="1"/>
          </p:cNvSpPr>
          <p:nvPr>
            <p:ph type="subTitle" idx="1"/>
          </p:nvPr>
        </p:nvSpPr>
        <p:spPr>
          <a:xfrm>
            <a:off x="0" y="1032388"/>
            <a:ext cx="12192000" cy="5825614"/>
          </a:xfrm>
        </p:spPr>
        <p:txBody>
          <a:bodyPr>
            <a:normAutofit lnSpcReduction="10000"/>
          </a:bodyPr>
          <a:lstStyle/>
          <a:p>
            <a:pPr algn="l"/>
            <a:r>
              <a:rPr lang="en-US" sz="3100" b="1" cap="none" dirty="0">
                <a:solidFill>
                  <a:schemeClr val="tx1"/>
                </a:solidFill>
                <a:latin typeface="Arial" panose="020B0604020202020204" pitchFamily="34" charset="0"/>
                <a:cs typeface="Arial" panose="020B0604020202020204" pitchFamily="34" charset="0"/>
              </a:rPr>
              <a:t>Filing of appeals</a:t>
            </a:r>
            <a:r>
              <a:rPr lang="en-US" b="1" cap="none" dirty="0">
                <a:solidFill>
                  <a:schemeClr val="tx1"/>
                </a:solidFill>
              </a:rPr>
              <a:t>. </a:t>
            </a:r>
            <a:r>
              <a:rPr lang="en-US" cap="none" dirty="0">
                <a:solidFill>
                  <a:schemeClr val="tx1"/>
                </a:solidFill>
              </a:rPr>
              <a:t>– (1) an appeal to the appellate tribunal shall be filed </a:t>
            </a:r>
            <a:r>
              <a:rPr lang="en-US" cap="none" dirty="0">
                <a:solidFill>
                  <a:srgbClr val="FF0000"/>
                </a:solidFill>
              </a:rPr>
              <a:t>online </a:t>
            </a:r>
            <a:r>
              <a:rPr lang="en-US" cap="none" dirty="0">
                <a:solidFill>
                  <a:schemeClr val="tx1"/>
                </a:solidFill>
              </a:rPr>
              <a:t>on GSTAT portal </a:t>
            </a:r>
            <a:r>
              <a:rPr lang="en-US" cap="none" dirty="0">
                <a:solidFill>
                  <a:srgbClr val="FF0000"/>
                </a:solidFill>
              </a:rPr>
              <a:t>in form prescribed </a:t>
            </a:r>
            <a:r>
              <a:rPr lang="en-US" cap="none" dirty="0">
                <a:solidFill>
                  <a:schemeClr val="tx1"/>
                </a:solidFill>
              </a:rPr>
              <a:t>under the rules, and </a:t>
            </a:r>
            <a:r>
              <a:rPr lang="en-US" cap="none" dirty="0">
                <a:solidFill>
                  <a:srgbClr val="FF0000"/>
                </a:solidFill>
              </a:rPr>
              <a:t>shall contain the following details</a:t>
            </a:r>
            <a:r>
              <a:rPr lang="en-US" cap="none" dirty="0">
                <a:solidFill>
                  <a:schemeClr val="tx1"/>
                </a:solidFill>
              </a:rPr>
              <a:t>, namely :- </a:t>
            </a:r>
          </a:p>
          <a:p>
            <a:pPr marL="457200" indent="-457200" algn="l">
              <a:buAutoNum type="alphaLcParenBoth"/>
            </a:pPr>
            <a:r>
              <a:rPr lang="en-US" cap="none" dirty="0">
                <a:solidFill>
                  <a:schemeClr val="tx1"/>
                </a:solidFill>
              </a:rPr>
              <a:t>the </a:t>
            </a:r>
            <a:r>
              <a:rPr lang="en-US" cap="none" dirty="0">
                <a:solidFill>
                  <a:srgbClr val="FF0000"/>
                </a:solidFill>
              </a:rPr>
              <a:t>cause title </a:t>
            </a:r>
            <a:r>
              <a:rPr lang="en-US" cap="none" dirty="0">
                <a:solidFill>
                  <a:schemeClr val="tx1"/>
                </a:solidFill>
              </a:rPr>
              <a:t>shall state “In the Goods and Service Tax Appellate Tribunal‖” and also set out the proceedings or order of the authority against which it is preferred; </a:t>
            </a:r>
          </a:p>
          <a:p>
            <a:pPr marL="457200" indent="-457200" algn="l">
              <a:buAutoNum type="alphaLcParenBoth"/>
            </a:pPr>
            <a:r>
              <a:rPr lang="en-US" cap="none" dirty="0">
                <a:solidFill>
                  <a:schemeClr val="tx1"/>
                </a:solidFill>
              </a:rPr>
              <a:t>appeal shall be </a:t>
            </a:r>
            <a:r>
              <a:rPr lang="en-US" cap="none" dirty="0">
                <a:solidFill>
                  <a:srgbClr val="FF0000"/>
                </a:solidFill>
              </a:rPr>
              <a:t>divided into paragraphs </a:t>
            </a:r>
            <a:r>
              <a:rPr lang="en-US" cap="none" dirty="0">
                <a:solidFill>
                  <a:schemeClr val="tx1"/>
                </a:solidFill>
              </a:rPr>
              <a:t>and shall be numbered consecutively, and each paragraph shall contain as nearly as may be, a separate fact or allegation or point; </a:t>
            </a:r>
          </a:p>
          <a:p>
            <a:pPr marL="457200" indent="-457200" algn="l">
              <a:buAutoNum type="alphaLcParenBoth"/>
            </a:pPr>
            <a:r>
              <a:rPr lang="en-US" cap="none" dirty="0">
                <a:solidFill>
                  <a:schemeClr val="tx1"/>
                </a:solidFill>
              </a:rPr>
              <a:t>full name, parentage, goods and services tax identification number, description of each party and address, as applicable, shall also be set out at the beginning of the appeal and need not be repeated in the subsequent proceedings in the same appeal; and </a:t>
            </a:r>
          </a:p>
          <a:p>
            <a:pPr marL="457200" indent="-457200" algn="l">
              <a:buAutoNum type="alphaLcParenBoth"/>
            </a:pPr>
            <a:r>
              <a:rPr lang="en-US" cap="none" dirty="0">
                <a:solidFill>
                  <a:schemeClr val="tx1"/>
                </a:solidFill>
              </a:rPr>
              <a:t>the names of parties shall be numbered consecutively and a separate line should be allotted to the name and description of each party and these numbers shall not be changed and in the event of the death of a party during the pendency of the appeal, his legal heirs or representative, as the case may be, if more than one, shall be shown by sub-numbers. </a:t>
            </a:r>
          </a:p>
        </p:txBody>
      </p:sp>
    </p:spTree>
    <p:extLst>
      <p:ext uri="{BB962C8B-B14F-4D97-AF65-F5344CB8AC3E}">
        <p14:creationId xmlns:p14="http://schemas.microsoft.com/office/powerpoint/2010/main" val="1490319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BBBCC-CC05-B7B3-3C7D-C2EB9D8C959C}"/>
              </a:ext>
            </a:extLst>
          </p:cNvPr>
          <p:cNvSpPr>
            <a:spLocks noGrp="1"/>
          </p:cNvSpPr>
          <p:nvPr>
            <p:ph type="title"/>
          </p:nvPr>
        </p:nvSpPr>
        <p:spPr>
          <a:xfrm>
            <a:off x="913775" y="618517"/>
            <a:ext cx="10364451" cy="816993"/>
          </a:xfrm>
        </p:spPr>
        <p:txBody>
          <a:bodyPr/>
          <a:lstStyle/>
          <a:p>
            <a:r>
              <a:rPr lang="en-US" dirty="0"/>
              <a:t>Rule 18 Contd.</a:t>
            </a:r>
            <a:endParaRPr lang="en-IN" dirty="0"/>
          </a:p>
        </p:txBody>
      </p:sp>
      <p:sp>
        <p:nvSpPr>
          <p:cNvPr id="3" name="Content Placeholder 2">
            <a:extLst>
              <a:ext uri="{FF2B5EF4-FFF2-40B4-BE49-F238E27FC236}">
                <a16:creationId xmlns:a16="http://schemas.microsoft.com/office/drawing/2014/main" id="{C926C2D0-15D0-3B4C-2E4E-EC9B390F8671}"/>
              </a:ext>
            </a:extLst>
          </p:cNvPr>
          <p:cNvSpPr>
            <a:spLocks noGrp="1"/>
          </p:cNvSpPr>
          <p:nvPr>
            <p:ph sz="quarter" idx="13"/>
          </p:nvPr>
        </p:nvSpPr>
        <p:spPr>
          <a:xfrm>
            <a:off x="1" y="1533832"/>
            <a:ext cx="12064180" cy="5220929"/>
          </a:xfrm>
        </p:spPr>
        <p:txBody>
          <a:bodyPr>
            <a:normAutofit/>
          </a:bodyPr>
          <a:lstStyle/>
          <a:p>
            <a:r>
              <a:rPr lang="en-US" cap="none" dirty="0"/>
              <a:t>(2) Notwithstanding the number of show cause notices, refund claims or demands, letters or declarations dealt with in the decision or order appealed against, it shall suffice for purposes of these rules that the appellant files </a:t>
            </a:r>
            <a:r>
              <a:rPr lang="en-US" cap="none" dirty="0">
                <a:solidFill>
                  <a:srgbClr val="FF0000"/>
                </a:solidFill>
              </a:rPr>
              <a:t>one appeal in prescribed Form against the order or decision</a:t>
            </a:r>
            <a:r>
              <a:rPr lang="en-US" cap="none" dirty="0"/>
              <a:t> of the appellate authority, along with such number of copies thereof as provided in sub-rule 21.  </a:t>
            </a:r>
          </a:p>
          <a:p>
            <a:pPr marL="457200" indent="-457200">
              <a:buAutoNum type="arabicParenBoth" startAt="3"/>
            </a:pPr>
            <a:r>
              <a:rPr lang="en-US" cap="none" dirty="0"/>
              <a:t>In a case where the – </a:t>
            </a:r>
          </a:p>
          <a:p>
            <a:pPr marL="457200" indent="-457200">
              <a:buAutoNum type="alphaLcParenBoth"/>
            </a:pPr>
            <a:r>
              <a:rPr lang="en-US" cap="none" dirty="0"/>
              <a:t>impugned order-in-appeal has been passed with reference to </a:t>
            </a:r>
            <a:r>
              <a:rPr lang="en-US" cap="none" dirty="0">
                <a:solidFill>
                  <a:srgbClr val="FF0000"/>
                </a:solidFill>
              </a:rPr>
              <a:t>more than one orders-in-original</a:t>
            </a:r>
            <a:r>
              <a:rPr lang="en-US" cap="none" dirty="0"/>
              <a:t>, the prescribed Form for appeal filed as per the Rules shall be </a:t>
            </a:r>
            <a:r>
              <a:rPr lang="en-US" cap="none" dirty="0">
                <a:solidFill>
                  <a:srgbClr val="FF0000"/>
                </a:solidFill>
              </a:rPr>
              <a:t>as many as the number of the orders-in-original</a:t>
            </a:r>
            <a:r>
              <a:rPr lang="en-US" cap="none" dirty="0"/>
              <a:t> to which the case relates in so far as the appellant is concerned;  </a:t>
            </a:r>
          </a:p>
          <a:p>
            <a:pPr marL="457200" indent="-457200">
              <a:buAutoNum type="alphaLcParenBoth"/>
            </a:pPr>
            <a:r>
              <a:rPr lang="en-US" cap="none" dirty="0"/>
              <a:t>In case an impugned order is in respect of </a:t>
            </a:r>
            <a:r>
              <a:rPr lang="en-US" cap="none" dirty="0">
                <a:solidFill>
                  <a:srgbClr val="FF0000"/>
                </a:solidFill>
              </a:rPr>
              <a:t>more than one person</a:t>
            </a:r>
            <a:r>
              <a:rPr lang="en-US" cap="none" dirty="0"/>
              <a:t>, </a:t>
            </a:r>
            <a:r>
              <a:rPr lang="en-US" cap="none" dirty="0">
                <a:solidFill>
                  <a:srgbClr val="FF0000"/>
                </a:solidFill>
              </a:rPr>
              <a:t>each aggrieved person will be required to file a separate appeal,</a:t>
            </a:r>
            <a:r>
              <a:rPr lang="en-US" cap="none" dirty="0"/>
              <a:t> and common appeals or joint appeals shall not be entertained. </a:t>
            </a:r>
            <a:endParaRPr lang="en-IN" cap="none" dirty="0"/>
          </a:p>
          <a:p>
            <a:endParaRPr lang="en-IN" dirty="0"/>
          </a:p>
        </p:txBody>
      </p:sp>
    </p:spTree>
    <p:extLst>
      <p:ext uri="{BB962C8B-B14F-4D97-AF65-F5344CB8AC3E}">
        <p14:creationId xmlns:p14="http://schemas.microsoft.com/office/powerpoint/2010/main" val="549015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36CCE-0455-E393-8381-2167E42325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71E767-022B-BA9E-1C26-8052EBC5DBFC}"/>
              </a:ext>
            </a:extLst>
          </p:cNvPr>
          <p:cNvSpPr>
            <a:spLocks noGrp="1"/>
          </p:cNvSpPr>
          <p:nvPr>
            <p:ph type="ctrTitle"/>
          </p:nvPr>
        </p:nvSpPr>
        <p:spPr>
          <a:xfrm>
            <a:off x="0" y="0"/>
            <a:ext cx="12113342" cy="1651819"/>
          </a:xfrm>
        </p:spPr>
        <p:txBody>
          <a:bodyPr>
            <a:normAutofit/>
          </a:bodyPr>
          <a:lstStyle/>
          <a:p>
            <a:r>
              <a:rPr lang="en-IN" dirty="0"/>
              <a:t>RULE 20 GSTAT Procedure Rules</a:t>
            </a:r>
            <a:br>
              <a:rPr lang="en-IN" dirty="0"/>
            </a:br>
            <a:endParaRPr lang="en-IN" dirty="0"/>
          </a:p>
        </p:txBody>
      </p:sp>
      <p:sp>
        <p:nvSpPr>
          <p:cNvPr id="3" name="Subtitle 2">
            <a:extLst>
              <a:ext uri="{FF2B5EF4-FFF2-40B4-BE49-F238E27FC236}">
                <a16:creationId xmlns:a16="http://schemas.microsoft.com/office/drawing/2014/main" id="{ECA41482-84C2-4531-28F5-16AABBF72991}"/>
              </a:ext>
            </a:extLst>
          </p:cNvPr>
          <p:cNvSpPr>
            <a:spLocks noGrp="1"/>
          </p:cNvSpPr>
          <p:nvPr>
            <p:ph type="subTitle" idx="1"/>
          </p:nvPr>
        </p:nvSpPr>
        <p:spPr>
          <a:xfrm>
            <a:off x="0" y="1032388"/>
            <a:ext cx="12192000" cy="5825614"/>
          </a:xfrm>
        </p:spPr>
        <p:txBody>
          <a:bodyPr>
            <a:normAutofit/>
          </a:bodyPr>
          <a:lstStyle/>
          <a:p>
            <a:pPr algn="l"/>
            <a:r>
              <a:rPr lang="en-US" b="1" cap="none" dirty="0">
                <a:solidFill>
                  <a:schemeClr val="tx1"/>
                </a:solidFill>
              </a:rPr>
              <a:t>Contents of an appeal Form</a:t>
            </a:r>
            <a:r>
              <a:rPr lang="en-US" cap="none" dirty="0">
                <a:solidFill>
                  <a:schemeClr val="tx1"/>
                </a:solidFill>
              </a:rPr>
              <a:t>. – </a:t>
            </a:r>
          </a:p>
          <a:p>
            <a:pPr algn="l"/>
            <a:r>
              <a:rPr lang="en-US" cap="none" dirty="0">
                <a:solidFill>
                  <a:schemeClr val="tx1"/>
                </a:solidFill>
              </a:rPr>
              <a:t>(1) Every Form of appeal shall set forth concisely and under </a:t>
            </a:r>
            <a:r>
              <a:rPr lang="en-US" cap="none" dirty="0">
                <a:solidFill>
                  <a:srgbClr val="FF0000"/>
                </a:solidFill>
              </a:rPr>
              <a:t>distinct heads</a:t>
            </a:r>
            <a:r>
              <a:rPr lang="en-US" cap="none" dirty="0">
                <a:solidFill>
                  <a:schemeClr val="tx1"/>
                </a:solidFill>
              </a:rPr>
              <a:t>, the </a:t>
            </a:r>
            <a:r>
              <a:rPr lang="en-US" cap="none" dirty="0">
                <a:solidFill>
                  <a:srgbClr val="FF0000"/>
                </a:solidFill>
              </a:rPr>
              <a:t>grounds of appeal </a:t>
            </a:r>
            <a:r>
              <a:rPr lang="en-US" cap="none" dirty="0">
                <a:solidFill>
                  <a:schemeClr val="tx1"/>
                </a:solidFill>
              </a:rPr>
              <a:t>and such grounds shall be </a:t>
            </a:r>
            <a:r>
              <a:rPr lang="en-US" cap="none" dirty="0">
                <a:solidFill>
                  <a:srgbClr val="FF0000"/>
                </a:solidFill>
              </a:rPr>
              <a:t>numbered consecutively </a:t>
            </a:r>
            <a:r>
              <a:rPr lang="en-US" cap="none" dirty="0">
                <a:solidFill>
                  <a:schemeClr val="tx1"/>
                </a:solidFill>
              </a:rPr>
              <a:t>and shall be </a:t>
            </a:r>
            <a:r>
              <a:rPr lang="en-US" cap="none" dirty="0">
                <a:solidFill>
                  <a:srgbClr val="FF0000"/>
                </a:solidFill>
              </a:rPr>
              <a:t>typed in double space </a:t>
            </a:r>
            <a:r>
              <a:rPr lang="en-US" cap="none" dirty="0">
                <a:solidFill>
                  <a:schemeClr val="tx1"/>
                </a:solidFill>
              </a:rPr>
              <a:t>of the paper.  </a:t>
            </a:r>
          </a:p>
          <a:p>
            <a:pPr algn="l"/>
            <a:r>
              <a:rPr lang="en-US" cap="none" dirty="0">
                <a:solidFill>
                  <a:schemeClr val="tx1"/>
                </a:solidFill>
              </a:rPr>
              <a:t>(2) Every Form of appeal, cross-objections, reference applications, stay applications or any other miscellaneous applications shall also be typed neatly in double spacing on the </a:t>
            </a:r>
            <a:r>
              <a:rPr lang="en-US" cap="none" dirty="0">
                <a:solidFill>
                  <a:srgbClr val="FF0000"/>
                </a:solidFill>
              </a:rPr>
              <a:t>A4 size paper </a:t>
            </a:r>
            <a:r>
              <a:rPr lang="en-US" cap="none" dirty="0">
                <a:solidFill>
                  <a:schemeClr val="tx1"/>
                </a:solidFill>
              </a:rPr>
              <a:t>and the same shall be duly paged, indexed and tagged firmly with Form of appeal in a separate folder. </a:t>
            </a:r>
          </a:p>
          <a:p>
            <a:pPr algn="l"/>
            <a:r>
              <a:rPr lang="en-US" cap="none" dirty="0">
                <a:solidFill>
                  <a:schemeClr val="tx1"/>
                </a:solidFill>
              </a:rPr>
              <a:t>(3)  Every Form of appeal or application or cross-objection shall be </a:t>
            </a:r>
            <a:r>
              <a:rPr lang="en-US" cap="none" dirty="0">
                <a:solidFill>
                  <a:srgbClr val="FF0000"/>
                </a:solidFill>
              </a:rPr>
              <a:t>signed and verified </a:t>
            </a:r>
            <a:r>
              <a:rPr lang="en-US" cap="none" dirty="0">
                <a:solidFill>
                  <a:schemeClr val="tx1"/>
                </a:solidFill>
              </a:rPr>
              <a:t>by the appellant or applicant or respondent or the </a:t>
            </a:r>
            <a:r>
              <a:rPr lang="en-US" cap="none" dirty="0" err="1">
                <a:solidFill>
                  <a:schemeClr val="tx1"/>
                </a:solidFill>
              </a:rPr>
              <a:t>authorised</a:t>
            </a:r>
            <a:r>
              <a:rPr lang="en-US" cap="none" dirty="0">
                <a:solidFill>
                  <a:schemeClr val="tx1"/>
                </a:solidFill>
              </a:rPr>
              <a:t> representative. The appellant or applicant or respondent or the </a:t>
            </a:r>
            <a:r>
              <a:rPr lang="en-US" cap="none" dirty="0" err="1">
                <a:solidFill>
                  <a:schemeClr val="tx1"/>
                </a:solidFill>
              </a:rPr>
              <a:t>authorised</a:t>
            </a:r>
            <a:r>
              <a:rPr lang="en-US" cap="none" dirty="0">
                <a:solidFill>
                  <a:schemeClr val="tx1"/>
                </a:solidFill>
              </a:rPr>
              <a:t> representative shall </a:t>
            </a:r>
            <a:r>
              <a:rPr lang="en-US" cap="none" dirty="0">
                <a:solidFill>
                  <a:srgbClr val="FF0000"/>
                </a:solidFill>
              </a:rPr>
              <a:t>certify as true copy</a:t>
            </a:r>
            <a:r>
              <a:rPr lang="en-US" cap="none" dirty="0">
                <a:solidFill>
                  <a:schemeClr val="tx1"/>
                </a:solidFill>
              </a:rPr>
              <a:t> the documents produced before the Appellate Tribunal.</a:t>
            </a:r>
            <a:endParaRPr lang="en-IN" cap="none" dirty="0">
              <a:solidFill>
                <a:schemeClr val="tx1"/>
              </a:solidFill>
            </a:endParaRPr>
          </a:p>
        </p:txBody>
      </p:sp>
    </p:spTree>
    <p:extLst>
      <p:ext uri="{BB962C8B-B14F-4D97-AF65-F5344CB8AC3E}">
        <p14:creationId xmlns:p14="http://schemas.microsoft.com/office/powerpoint/2010/main" val="2910679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2"/>
          <p:cNvSpPr>
            <a:spLocks noGrp="1"/>
          </p:cNvSpPr>
          <p:nvPr>
            <p:ph type="ctrTitle" idx="4294967295"/>
          </p:nvPr>
        </p:nvSpPr>
        <p:spPr>
          <a:xfrm>
            <a:off x="1524001" y="625477"/>
            <a:ext cx="4079631" cy="4556125"/>
          </a:xfrm>
          <a:ln>
            <a:noFill/>
          </a:ln>
          <a:effectLst/>
          <a:scene3d>
            <a:camera prst="orthographicFront">
              <a:rot lat="0" lon="0" rev="0"/>
            </a:camera>
            <a:lightRig rig="contrasting" dir="t">
              <a:rot lat="0" lon="0" rev="7800000"/>
            </a:lightRig>
          </a:scene3d>
          <a:sp3d>
            <a:bevelT w="139700" h="139700"/>
          </a:sp3d>
        </p:spPr>
        <p:txBody>
          <a:bodyPr/>
          <a:lstStyle/>
          <a:p>
            <a:pPr eaLnBrk="1" hangingPunct="1"/>
            <a:r>
              <a:rPr lang="en-US" sz="4400" dirty="0">
                <a:solidFill>
                  <a:srgbClr val="00338D"/>
                </a:solidFill>
              </a:rPr>
              <a:t>Thank You.</a:t>
            </a:r>
            <a:br>
              <a:rPr lang="en-US" sz="4400" dirty="0">
                <a:solidFill>
                  <a:srgbClr val="00338D"/>
                </a:solidFill>
              </a:rPr>
            </a:br>
            <a:br>
              <a:rPr lang="en-US" sz="4400" dirty="0">
                <a:solidFill>
                  <a:srgbClr val="00338D"/>
                </a:solidFill>
              </a:rPr>
            </a:br>
            <a:r>
              <a:rPr lang="en-US" sz="3200" dirty="0">
                <a:solidFill>
                  <a:srgbClr val="00338D"/>
                </a:solidFill>
              </a:rPr>
              <a:t>Your questions are welcome.</a:t>
            </a:r>
            <a:br>
              <a:rPr lang="en-US" sz="3200" dirty="0">
                <a:solidFill>
                  <a:srgbClr val="00338D"/>
                </a:solidFill>
              </a:rPr>
            </a:br>
            <a:br>
              <a:rPr lang="en-US" sz="4400" dirty="0">
                <a:solidFill>
                  <a:srgbClr val="00338D"/>
                </a:solidFill>
              </a:rPr>
            </a:br>
            <a:br>
              <a:rPr lang="en-US" sz="3200" dirty="0">
                <a:solidFill>
                  <a:srgbClr val="00338D"/>
                </a:solidFill>
              </a:rPr>
            </a:br>
            <a:br>
              <a:rPr lang="en-US" sz="3200" dirty="0">
                <a:solidFill>
                  <a:srgbClr val="00338D"/>
                </a:solidFill>
              </a:rPr>
            </a:br>
            <a:endParaRPr lang="en-US" sz="3200" dirty="0">
              <a:solidFill>
                <a:srgbClr val="00338D"/>
              </a:solidFill>
            </a:endParaRPr>
          </a:p>
        </p:txBody>
      </p:sp>
    </p:spTree>
    <p:extLst>
      <p:ext uri="{BB962C8B-B14F-4D97-AF65-F5344CB8AC3E}">
        <p14:creationId xmlns:p14="http://schemas.microsoft.com/office/powerpoint/2010/main" val="2386248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EFD6C-CDBA-13BD-F384-07D0E1E7F9D9}"/>
              </a:ext>
            </a:extLst>
          </p:cNvPr>
          <p:cNvSpPr>
            <a:spLocks noGrp="1"/>
          </p:cNvSpPr>
          <p:nvPr>
            <p:ph type="ctrTitle"/>
          </p:nvPr>
        </p:nvSpPr>
        <p:spPr>
          <a:xfrm>
            <a:off x="0" y="0"/>
            <a:ext cx="12113342" cy="1651819"/>
          </a:xfrm>
        </p:spPr>
        <p:txBody>
          <a:bodyPr>
            <a:normAutofit/>
          </a:bodyPr>
          <a:lstStyle/>
          <a:p>
            <a:r>
              <a:rPr lang="en-IN" b="1" dirty="0"/>
              <a:t>Non-Appealable orders</a:t>
            </a:r>
            <a:br>
              <a:rPr lang="en-IN" dirty="0"/>
            </a:br>
            <a:endParaRPr lang="en-IN" dirty="0"/>
          </a:p>
        </p:txBody>
      </p:sp>
      <p:sp>
        <p:nvSpPr>
          <p:cNvPr id="3" name="Subtitle 2">
            <a:extLst>
              <a:ext uri="{FF2B5EF4-FFF2-40B4-BE49-F238E27FC236}">
                <a16:creationId xmlns:a16="http://schemas.microsoft.com/office/drawing/2014/main" id="{581D04A5-911E-1396-D20B-BD0B8B79E653}"/>
              </a:ext>
            </a:extLst>
          </p:cNvPr>
          <p:cNvSpPr>
            <a:spLocks noGrp="1"/>
          </p:cNvSpPr>
          <p:nvPr>
            <p:ph type="subTitle" idx="1"/>
          </p:nvPr>
        </p:nvSpPr>
        <p:spPr>
          <a:xfrm>
            <a:off x="0" y="1376516"/>
            <a:ext cx="12113342" cy="5481485"/>
          </a:xfrm>
        </p:spPr>
        <p:txBody>
          <a:bodyPr/>
          <a:lstStyle/>
          <a:p>
            <a:pPr algn="l"/>
            <a:r>
              <a:rPr lang="en-IN" cap="none" dirty="0">
                <a:solidFill>
                  <a:schemeClr val="tx1"/>
                </a:solidFill>
                <a:latin typeface="Arial" panose="020B0604020202020204" pitchFamily="34" charset="0"/>
                <a:cs typeface="Arial" panose="020B0604020202020204" pitchFamily="34" charset="0"/>
              </a:rPr>
              <a:t>No appeal shall lie against any decision taken or order passed by an officer if such decision taken or order passed relates to any one or more of the following matters, namely:</a:t>
            </a:r>
            <a:r>
              <a:rPr lang="en-IN" dirty="0">
                <a:solidFill>
                  <a:schemeClr val="tx1"/>
                </a:solidFill>
                <a:latin typeface="Arial" panose="020B0604020202020204" pitchFamily="34" charset="0"/>
                <a:cs typeface="Arial" panose="020B0604020202020204" pitchFamily="34" charset="0"/>
              </a:rPr>
              <a:t> </a:t>
            </a:r>
          </a:p>
          <a:p>
            <a:pPr marL="800100" lvl="1" indent="-342900" algn="l">
              <a:buFont typeface="Arial" panose="020B0604020202020204" pitchFamily="34" charset="0"/>
              <a:buChar char="•"/>
            </a:pPr>
            <a:r>
              <a:rPr lang="en-IN" cap="none" dirty="0">
                <a:solidFill>
                  <a:schemeClr val="tx1"/>
                </a:solidFill>
                <a:latin typeface="Arial" panose="020B0604020202020204" pitchFamily="34" charset="0"/>
                <a:cs typeface="Arial" panose="020B0604020202020204" pitchFamily="34" charset="0"/>
              </a:rPr>
              <a:t>An order of the commissioner or other authority empowered to direct transfer of proceedings from one officer to another officer </a:t>
            </a:r>
          </a:p>
          <a:p>
            <a:pPr marL="800100" lvl="1" indent="-342900" algn="l">
              <a:buFont typeface="Arial" panose="020B0604020202020204" pitchFamily="34" charset="0"/>
              <a:buChar char="•"/>
            </a:pPr>
            <a:r>
              <a:rPr lang="en-IN" cap="none" dirty="0">
                <a:solidFill>
                  <a:schemeClr val="tx1"/>
                </a:solidFill>
                <a:latin typeface="Arial" panose="020B0604020202020204" pitchFamily="34" charset="0"/>
                <a:cs typeface="Arial" panose="020B0604020202020204" pitchFamily="34" charset="0"/>
              </a:rPr>
              <a:t>An order pertaining to the seizure or retention of books of account, register and other documents </a:t>
            </a:r>
          </a:p>
          <a:p>
            <a:pPr marL="800100" lvl="1" indent="-342900" algn="l">
              <a:buFont typeface="Arial" panose="020B0604020202020204" pitchFamily="34" charset="0"/>
              <a:buChar char="•"/>
            </a:pPr>
            <a:r>
              <a:rPr lang="en-IN" cap="none" dirty="0">
                <a:solidFill>
                  <a:schemeClr val="tx1"/>
                </a:solidFill>
                <a:latin typeface="Arial" panose="020B0604020202020204" pitchFamily="34" charset="0"/>
                <a:cs typeface="Arial" panose="020B0604020202020204" pitchFamily="34" charset="0"/>
              </a:rPr>
              <a:t>An order sanctioning prosecution under the Act (CGST/SGST/UTGST).</a:t>
            </a:r>
          </a:p>
          <a:p>
            <a:pPr marL="800100" lvl="1" indent="-342900" algn="l">
              <a:buFont typeface="Arial" panose="020B0604020202020204" pitchFamily="34" charset="0"/>
              <a:buChar char="•"/>
            </a:pPr>
            <a:r>
              <a:rPr lang="en-IN" cap="none" dirty="0">
                <a:solidFill>
                  <a:schemeClr val="tx1"/>
                </a:solidFill>
                <a:latin typeface="Arial" panose="020B0604020202020204" pitchFamily="34" charset="0"/>
                <a:cs typeface="Arial" panose="020B0604020202020204" pitchFamily="34" charset="0"/>
              </a:rPr>
              <a:t>An order passed for payment of tax and other amount in instalments U/s 80 of ibid Act.</a:t>
            </a:r>
          </a:p>
          <a:p>
            <a:pPr lvl="8" algn="l"/>
            <a:r>
              <a:rPr lang="en-IN" cap="none" dirty="0">
                <a:latin typeface="Arial" panose="020B0604020202020204" pitchFamily="34" charset="0"/>
                <a:cs typeface="Arial" panose="020B0604020202020204" pitchFamily="34" charset="0"/>
              </a:rPr>
              <a:t>						</a:t>
            </a:r>
            <a:r>
              <a:rPr lang="en-IN" cap="none" dirty="0">
                <a:solidFill>
                  <a:schemeClr val="tx1"/>
                </a:solidFill>
                <a:latin typeface="Arial" panose="020B0604020202020204" pitchFamily="34" charset="0"/>
                <a:cs typeface="Arial" panose="020B0604020202020204" pitchFamily="34" charset="0"/>
              </a:rPr>
              <a:t>[section 121 of CGST Act]</a:t>
            </a:r>
          </a:p>
          <a:p>
            <a:endParaRPr lang="en-IN" dirty="0"/>
          </a:p>
        </p:txBody>
      </p:sp>
    </p:spTree>
    <p:extLst>
      <p:ext uri="{BB962C8B-B14F-4D97-AF65-F5344CB8AC3E}">
        <p14:creationId xmlns:p14="http://schemas.microsoft.com/office/powerpoint/2010/main" val="3931859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a:extLst>
            <a:ext uri="{FF2B5EF4-FFF2-40B4-BE49-F238E27FC236}">
              <a16:creationId xmlns:a16="http://schemas.microsoft.com/office/drawing/2014/main" id="{DA472D0E-35C9-1525-3CA7-ED9A5B13E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F292E7-62DE-D561-8DE7-E904C7206B09}"/>
              </a:ext>
            </a:extLst>
          </p:cNvPr>
          <p:cNvSpPr>
            <a:spLocks noGrp="1"/>
          </p:cNvSpPr>
          <p:nvPr>
            <p:ph type="ctrTitle"/>
          </p:nvPr>
        </p:nvSpPr>
        <p:spPr>
          <a:xfrm>
            <a:off x="0" y="0"/>
            <a:ext cx="12113342" cy="1651819"/>
          </a:xfrm>
        </p:spPr>
        <p:txBody>
          <a:bodyPr>
            <a:normAutofit/>
          </a:bodyPr>
          <a:lstStyle/>
          <a:p>
            <a:r>
              <a:rPr lang="en-IN" b="1" dirty="0"/>
              <a:t>Basic Case &amp; Party Details</a:t>
            </a:r>
            <a:br>
              <a:rPr lang="en-IN" dirty="0"/>
            </a:br>
            <a:endParaRPr lang="en-IN" dirty="0"/>
          </a:p>
        </p:txBody>
      </p:sp>
      <p:sp>
        <p:nvSpPr>
          <p:cNvPr id="3" name="Subtitle 2">
            <a:extLst>
              <a:ext uri="{FF2B5EF4-FFF2-40B4-BE49-F238E27FC236}">
                <a16:creationId xmlns:a16="http://schemas.microsoft.com/office/drawing/2014/main" id="{4FA111C1-F22F-25DF-06A5-313650F16507}"/>
              </a:ext>
            </a:extLst>
          </p:cNvPr>
          <p:cNvSpPr>
            <a:spLocks noGrp="1"/>
          </p:cNvSpPr>
          <p:nvPr>
            <p:ph type="subTitle" idx="1"/>
          </p:nvPr>
        </p:nvSpPr>
        <p:spPr>
          <a:xfrm>
            <a:off x="0" y="1376516"/>
            <a:ext cx="12113342" cy="5481485"/>
          </a:xfrm>
        </p:spPr>
        <p:txBody>
          <a:bodyPr>
            <a:normAutofit fontScale="92500" lnSpcReduction="20000"/>
          </a:bodyPr>
          <a:lstStyle/>
          <a:p>
            <a:pPr lvl="0" algn="l"/>
            <a:r>
              <a:rPr lang="en-US" b="1" cap="none" dirty="0">
                <a:solidFill>
                  <a:schemeClr val="tx1"/>
                </a:solidFill>
              </a:rPr>
              <a:t>Filing of appeals</a:t>
            </a:r>
          </a:p>
          <a:p>
            <a:pPr marL="342900" lvl="0" indent="-342900" algn="l">
              <a:buFont typeface="Arial" panose="020B0604020202020204" pitchFamily="34" charset="0"/>
              <a:buChar char="•"/>
            </a:pPr>
            <a:r>
              <a:rPr lang="en-US" cap="none" dirty="0">
                <a:solidFill>
                  <a:schemeClr val="tx1"/>
                </a:solidFill>
              </a:rPr>
              <a:t>An appeal to the Appellate Tribunal shall be filed online on GSTAT Portal in Form prescribed under the Rules, and shall contain the following details</a:t>
            </a:r>
            <a:r>
              <a:rPr lang="en-IN" cap="none" dirty="0">
                <a:solidFill>
                  <a:schemeClr val="tx1"/>
                </a:solidFill>
              </a:rPr>
              <a:t>:                                                			 </a:t>
            </a:r>
            <a:r>
              <a:rPr lang="en-IN" sz="1900" cap="none" dirty="0">
                <a:solidFill>
                  <a:schemeClr val="tx1"/>
                </a:solidFill>
                <a:latin typeface="Arial" panose="020B0604020202020204" pitchFamily="34" charset="0"/>
                <a:cs typeface="Arial" panose="020B0604020202020204" pitchFamily="34" charset="0"/>
              </a:rPr>
              <a:t>[R 18</a:t>
            </a:r>
            <a:r>
              <a:rPr lang="en-US" sz="1900" cap="none" dirty="0">
                <a:solidFill>
                  <a:schemeClr val="tx1"/>
                </a:solidFill>
                <a:latin typeface="Arial" panose="020B0604020202020204" pitchFamily="34" charset="0"/>
                <a:cs typeface="Arial" panose="020B0604020202020204" pitchFamily="34" charset="0"/>
              </a:rPr>
              <a:t>(1) of GSTAT Procedure Rules]</a:t>
            </a:r>
            <a:endParaRPr lang="en-IN" sz="1900" cap="none" dirty="0">
              <a:solidFill>
                <a:schemeClr val="tx1"/>
              </a:solidFill>
              <a:latin typeface="Arial" panose="020B0604020202020204" pitchFamily="34" charset="0"/>
              <a:cs typeface="Arial" panose="020B0604020202020204" pitchFamily="34" charset="0"/>
            </a:endParaRPr>
          </a:p>
          <a:p>
            <a:pPr marL="342900" lvl="0" indent="-342900" algn="l">
              <a:buFont typeface="Arial" panose="020B0604020202020204" pitchFamily="34" charset="0"/>
              <a:buChar char="•"/>
            </a:pPr>
            <a:r>
              <a:rPr lang="en-US" cap="none" dirty="0">
                <a:solidFill>
                  <a:schemeClr val="tx1"/>
                </a:solidFill>
              </a:rPr>
              <a:t>the cause title shall state “In the Goods and Service Tax Appellate Tribunal‖” and also set out the proceedings or order of the authority against which it is preferred </a:t>
            </a:r>
          </a:p>
          <a:p>
            <a:pPr marL="342900" lvl="0" indent="-342900" algn="l">
              <a:buFont typeface="Arial" panose="020B0604020202020204" pitchFamily="34" charset="0"/>
              <a:buChar char="•"/>
            </a:pPr>
            <a:r>
              <a:rPr lang="en-IN" cap="none" dirty="0">
                <a:solidFill>
                  <a:schemeClr val="tx1"/>
                </a:solidFill>
              </a:rPr>
              <a:t>full name, address, designation, and GSTIN/Temp ID/UIN of the </a:t>
            </a:r>
          </a:p>
          <a:p>
            <a:pPr marL="800100" lvl="1" indent="-342900" algn="l">
              <a:buFont typeface="Arial" panose="020B0604020202020204" pitchFamily="34" charset="0"/>
              <a:buChar char="•"/>
            </a:pPr>
            <a:r>
              <a:rPr lang="en-IN" cap="none" dirty="0">
                <a:solidFill>
                  <a:schemeClr val="tx1"/>
                </a:solidFill>
              </a:rPr>
              <a:t>appellant (you) and </a:t>
            </a:r>
          </a:p>
          <a:p>
            <a:pPr marL="800100" lvl="1" indent="-342900" algn="l">
              <a:buFont typeface="Arial" panose="020B0604020202020204" pitchFamily="34" charset="0"/>
              <a:buChar char="•"/>
            </a:pPr>
            <a:r>
              <a:rPr lang="en-IN" cap="none" dirty="0">
                <a:solidFill>
                  <a:schemeClr val="tx1"/>
                </a:solidFill>
              </a:rPr>
              <a:t>the respondent (the tax authority).</a:t>
            </a:r>
          </a:p>
          <a:p>
            <a:pPr marL="342900" lvl="0" indent="-342900" algn="l">
              <a:buFont typeface="Arial" panose="020B0604020202020204" pitchFamily="34" charset="0"/>
              <a:buChar char="•"/>
            </a:pPr>
            <a:r>
              <a:rPr lang="en-IN" cap="none" dirty="0">
                <a:solidFill>
                  <a:schemeClr val="tx1"/>
                </a:solidFill>
              </a:rPr>
              <a:t>details of the </a:t>
            </a:r>
            <a:r>
              <a:rPr lang="en-IN" cap="none" dirty="0">
                <a:solidFill>
                  <a:srgbClr val="FF0000"/>
                </a:solidFill>
              </a:rPr>
              <a:t>Authority passing the order-in-appeal (</a:t>
            </a:r>
            <a:r>
              <a:rPr lang="en-IN" cap="none" dirty="0" err="1">
                <a:solidFill>
                  <a:srgbClr val="FF0000"/>
                </a:solidFill>
              </a:rPr>
              <a:t>OiA</a:t>
            </a:r>
            <a:r>
              <a:rPr lang="en-IN" cap="none" dirty="0">
                <a:solidFill>
                  <a:srgbClr val="FF0000"/>
                </a:solidFill>
              </a:rPr>
              <a:t>) </a:t>
            </a:r>
            <a:r>
              <a:rPr lang="en-IN" cap="none" dirty="0">
                <a:solidFill>
                  <a:schemeClr val="tx1"/>
                </a:solidFill>
              </a:rPr>
              <a:t>issued by the first appellate authority.</a:t>
            </a:r>
          </a:p>
          <a:p>
            <a:pPr marL="342900" lvl="0" indent="-342900" algn="l">
              <a:buFont typeface="Arial" panose="020B0604020202020204" pitchFamily="34" charset="0"/>
              <a:buChar char="•"/>
            </a:pPr>
            <a:r>
              <a:rPr lang="en-IN" cap="none" dirty="0">
                <a:solidFill>
                  <a:schemeClr val="tx1"/>
                </a:solidFill>
              </a:rPr>
              <a:t>details of the </a:t>
            </a:r>
            <a:r>
              <a:rPr lang="en-IN" cap="none" dirty="0">
                <a:solidFill>
                  <a:srgbClr val="FF0000"/>
                </a:solidFill>
              </a:rPr>
              <a:t>order Challenged before Appellate Authority</a:t>
            </a:r>
            <a:r>
              <a:rPr lang="en-IN" cap="none" dirty="0">
                <a:solidFill>
                  <a:schemeClr val="tx1"/>
                </a:solidFill>
              </a:rPr>
              <a:t>/Revisional Authority (Order type…</a:t>
            </a:r>
            <a:r>
              <a:rPr lang="en-IN" cap="none" dirty="0" err="1">
                <a:solidFill>
                  <a:schemeClr val="tx1"/>
                </a:solidFill>
              </a:rPr>
              <a:t>Annx</a:t>
            </a:r>
            <a:r>
              <a:rPr lang="en-IN" cap="none" dirty="0">
                <a:solidFill>
                  <a:schemeClr val="tx1"/>
                </a:solidFill>
              </a:rPr>
              <a:t> A)</a:t>
            </a:r>
          </a:p>
          <a:p>
            <a:pPr marL="342900" lvl="0" indent="-342900" algn="l">
              <a:buFont typeface="Arial" panose="020B0604020202020204" pitchFamily="34" charset="0"/>
              <a:buChar char="•"/>
            </a:pPr>
            <a:r>
              <a:rPr lang="en-IN" cap="none" dirty="0">
                <a:solidFill>
                  <a:schemeClr val="tx1"/>
                </a:solidFill>
              </a:rPr>
              <a:t>Details of </a:t>
            </a:r>
            <a:r>
              <a:rPr lang="en-IN" cap="none" dirty="0">
                <a:solidFill>
                  <a:srgbClr val="FF0000"/>
                </a:solidFill>
              </a:rPr>
              <a:t>Case under dispute </a:t>
            </a:r>
            <a:r>
              <a:rPr lang="en-IN" cap="none" dirty="0">
                <a:solidFill>
                  <a:schemeClr val="tx1"/>
                </a:solidFill>
              </a:rPr>
              <a:t>(Category of case Annex B, 38 entries including ‘Others’)</a:t>
            </a:r>
          </a:p>
          <a:p>
            <a:pPr lvl="0" algn="l"/>
            <a:r>
              <a:rPr lang="en-IN" b="1" cap="none" dirty="0">
                <a:solidFill>
                  <a:schemeClr val="tx1"/>
                </a:solidFill>
              </a:rPr>
              <a:t>Jurisdiction details:</a:t>
            </a:r>
            <a:r>
              <a:rPr lang="en-IN" cap="none" dirty="0">
                <a:solidFill>
                  <a:schemeClr val="tx1"/>
                </a:solidFill>
              </a:rPr>
              <a:t> </a:t>
            </a:r>
          </a:p>
          <a:p>
            <a:pPr marL="342900" lvl="0" indent="-342900" algn="l">
              <a:buFont typeface="Arial" panose="020B0604020202020204" pitchFamily="34" charset="0"/>
              <a:buChar char="•"/>
            </a:pPr>
            <a:r>
              <a:rPr lang="en-IN" cap="none" dirty="0">
                <a:solidFill>
                  <a:schemeClr val="tx1"/>
                </a:solidFill>
              </a:rPr>
              <a:t>the specific act (CGST, SGST, IGST) and the section under which the order was passed.</a:t>
            </a:r>
          </a:p>
          <a:p>
            <a:pPr algn="l"/>
            <a:endParaRPr lang="en-IN" b="1" dirty="0"/>
          </a:p>
        </p:txBody>
      </p:sp>
    </p:spTree>
    <p:extLst>
      <p:ext uri="{BB962C8B-B14F-4D97-AF65-F5344CB8AC3E}">
        <p14:creationId xmlns:p14="http://schemas.microsoft.com/office/powerpoint/2010/main" val="88148364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5F99-D577-710D-A2F3-016896C13C89}"/>
              </a:ext>
            </a:extLst>
          </p:cNvPr>
          <p:cNvSpPr>
            <a:spLocks noGrp="1"/>
          </p:cNvSpPr>
          <p:nvPr>
            <p:ph type="title"/>
          </p:nvPr>
        </p:nvSpPr>
        <p:spPr>
          <a:xfrm>
            <a:off x="913775" y="618517"/>
            <a:ext cx="10364451" cy="807161"/>
          </a:xfrm>
        </p:spPr>
        <p:txBody>
          <a:bodyPr/>
          <a:lstStyle/>
          <a:p>
            <a:r>
              <a:rPr lang="en-US" dirty="0"/>
              <a:t>Contd.</a:t>
            </a:r>
            <a:endParaRPr lang="en-IN" dirty="0"/>
          </a:p>
        </p:txBody>
      </p:sp>
      <p:sp>
        <p:nvSpPr>
          <p:cNvPr id="3" name="Content Placeholder 2">
            <a:extLst>
              <a:ext uri="{FF2B5EF4-FFF2-40B4-BE49-F238E27FC236}">
                <a16:creationId xmlns:a16="http://schemas.microsoft.com/office/drawing/2014/main" id="{34481718-E5E9-EE93-3B98-B74241621CF4}"/>
              </a:ext>
            </a:extLst>
          </p:cNvPr>
          <p:cNvSpPr>
            <a:spLocks noGrp="1"/>
          </p:cNvSpPr>
          <p:nvPr>
            <p:ph sz="quarter" idx="13"/>
          </p:nvPr>
        </p:nvSpPr>
        <p:spPr>
          <a:xfrm>
            <a:off x="0" y="1425678"/>
            <a:ext cx="12192000" cy="5432322"/>
          </a:xfrm>
        </p:spPr>
        <p:txBody>
          <a:bodyPr>
            <a:normAutofit fontScale="92500" lnSpcReduction="20000"/>
          </a:bodyPr>
          <a:lstStyle/>
          <a:p>
            <a:pPr marL="0" indent="0">
              <a:buNone/>
            </a:pPr>
            <a:r>
              <a:rPr lang="en-US" b="1" cap="none" dirty="0">
                <a:latin typeface="Arial" panose="020B0604020202020204" pitchFamily="34" charset="0"/>
                <a:cs typeface="Arial" panose="020B0604020202020204" pitchFamily="34" charset="0"/>
              </a:rPr>
              <a:t>No. of Appeals</a:t>
            </a:r>
          </a:p>
          <a:p>
            <a:r>
              <a:rPr lang="en-US" cap="none" dirty="0">
                <a:latin typeface="Arial" panose="020B0604020202020204" pitchFamily="34" charset="0"/>
                <a:cs typeface="Arial" panose="020B0604020202020204" pitchFamily="34" charset="0"/>
              </a:rPr>
              <a:t>In a case of </a:t>
            </a:r>
            <a:r>
              <a:rPr lang="en-US" cap="none" dirty="0">
                <a:solidFill>
                  <a:srgbClr val="FF0000"/>
                </a:solidFill>
                <a:latin typeface="Arial" panose="020B0604020202020204" pitchFamily="34" charset="0"/>
                <a:cs typeface="Arial" panose="020B0604020202020204" pitchFamily="34" charset="0"/>
              </a:rPr>
              <a:t>multiple OIOs</a:t>
            </a:r>
            <a:r>
              <a:rPr lang="en-US" cap="none" dirty="0">
                <a:latin typeface="Arial" panose="020B0604020202020204" pitchFamily="34" charset="0"/>
                <a:cs typeface="Arial" panose="020B0604020202020204" pitchFamily="34" charset="0"/>
              </a:rPr>
              <a:t>:</a:t>
            </a:r>
          </a:p>
          <a:p>
            <a:pPr lvl="1" algn="just"/>
            <a:r>
              <a:rPr lang="en-US" cap="none" dirty="0">
                <a:latin typeface="Arial" panose="020B0604020202020204" pitchFamily="34" charset="0"/>
                <a:cs typeface="Arial" panose="020B0604020202020204" pitchFamily="34" charset="0"/>
              </a:rPr>
              <a:t>impugned order-in-appeal has been passed with reference to more than one orders-in-original, </a:t>
            </a:r>
          </a:p>
          <a:p>
            <a:pPr lvl="1" algn="just"/>
            <a:r>
              <a:rPr lang="en-US" cap="none" dirty="0">
                <a:latin typeface="Arial" panose="020B0604020202020204" pitchFamily="34" charset="0"/>
                <a:cs typeface="Arial" panose="020B0604020202020204" pitchFamily="34" charset="0"/>
              </a:rPr>
              <a:t>the prescribed form for appeal filed as per the rules </a:t>
            </a:r>
          </a:p>
          <a:p>
            <a:pPr lvl="1" algn="just"/>
            <a:r>
              <a:rPr lang="en-US" cap="none" dirty="0">
                <a:latin typeface="Arial" panose="020B0604020202020204" pitchFamily="34" charset="0"/>
                <a:cs typeface="Arial" panose="020B0604020202020204" pitchFamily="34" charset="0"/>
              </a:rPr>
              <a:t>shall be </a:t>
            </a:r>
            <a:r>
              <a:rPr lang="en-US" cap="none" dirty="0">
                <a:solidFill>
                  <a:srgbClr val="FF0000"/>
                </a:solidFill>
                <a:latin typeface="Arial" panose="020B0604020202020204" pitchFamily="34" charset="0"/>
                <a:cs typeface="Arial" panose="020B0604020202020204" pitchFamily="34" charset="0"/>
              </a:rPr>
              <a:t>as many as the number of the orders-in-original </a:t>
            </a:r>
            <a:r>
              <a:rPr lang="en-US" cap="none" dirty="0">
                <a:latin typeface="Arial" panose="020B0604020202020204" pitchFamily="34" charset="0"/>
                <a:cs typeface="Arial" panose="020B0604020202020204" pitchFamily="34" charset="0"/>
              </a:rPr>
              <a:t>to which the case relates in so far as the appellant is concerned;  </a:t>
            </a:r>
          </a:p>
          <a:p>
            <a:pPr algn="just"/>
            <a:r>
              <a:rPr lang="en-US" cap="none" dirty="0">
                <a:latin typeface="Arial" panose="020B0604020202020204" pitchFamily="34" charset="0"/>
                <a:cs typeface="Arial" panose="020B0604020202020204" pitchFamily="34" charset="0"/>
              </a:rPr>
              <a:t>in case of </a:t>
            </a:r>
            <a:r>
              <a:rPr lang="en-US" cap="none" dirty="0">
                <a:solidFill>
                  <a:srgbClr val="FF0000"/>
                </a:solidFill>
                <a:latin typeface="Arial" panose="020B0604020202020204" pitchFamily="34" charset="0"/>
                <a:cs typeface="Arial" panose="020B0604020202020204" pitchFamily="34" charset="0"/>
              </a:rPr>
              <a:t>multiple persons</a:t>
            </a:r>
            <a:r>
              <a:rPr lang="en-US" cap="none" dirty="0">
                <a:latin typeface="Arial" panose="020B0604020202020204" pitchFamily="34" charset="0"/>
                <a:cs typeface="Arial" panose="020B0604020202020204" pitchFamily="34" charset="0"/>
              </a:rPr>
              <a:t>:</a:t>
            </a:r>
          </a:p>
          <a:p>
            <a:pPr lvl="1" algn="just"/>
            <a:r>
              <a:rPr lang="en-US" cap="none" dirty="0">
                <a:latin typeface="Arial" panose="020B0604020202020204" pitchFamily="34" charset="0"/>
                <a:cs typeface="Arial" panose="020B0604020202020204" pitchFamily="34" charset="0"/>
              </a:rPr>
              <a:t>an impugned order is in respect of more than one person, </a:t>
            </a:r>
          </a:p>
          <a:p>
            <a:pPr lvl="1" algn="just"/>
            <a:r>
              <a:rPr lang="en-US" cap="none" dirty="0">
                <a:latin typeface="Arial" panose="020B0604020202020204" pitchFamily="34" charset="0"/>
                <a:cs typeface="Arial" panose="020B0604020202020204" pitchFamily="34" charset="0"/>
              </a:rPr>
              <a:t>each aggrieved person will be required to file a separate appeal, and </a:t>
            </a:r>
          </a:p>
          <a:p>
            <a:pPr lvl="1" algn="just"/>
            <a:r>
              <a:rPr lang="en-US" cap="none" dirty="0">
                <a:latin typeface="Arial" panose="020B0604020202020204" pitchFamily="34" charset="0"/>
                <a:cs typeface="Arial" panose="020B0604020202020204" pitchFamily="34" charset="0"/>
              </a:rPr>
              <a:t>common appeals or joint appeals shall not be entertained.</a:t>
            </a:r>
            <a:endParaRPr lang="en-IN" cap="none" dirty="0">
              <a:latin typeface="Arial" panose="020B0604020202020204" pitchFamily="34" charset="0"/>
              <a:cs typeface="Arial" panose="020B0604020202020204" pitchFamily="34" charset="0"/>
            </a:endParaRPr>
          </a:p>
          <a:p>
            <a:pPr marL="0" indent="0" algn="just">
              <a:buNone/>
            </a:pPr>
            <a:r>
              <a:rPr lang="en-US" b="1" cap="none" dirty="0">
                <a:latin typeface="Arial" panose="020B0604020202020204" pitchFamily="34" charset="0"/>
                <a:cs typeface="Arial" panose="020B0604020202020204" pitchFamily="34" charset="0"/>
              </a:rPr>
              <a:t>Paragraphing:</a:t>
            </a:r>
          </a:p>
          <a:p>
            <a:pPr algn="just"/>
            <a:r>
              <a:rPr lang="en-US" cap="none" dirty="0">
                <a:latin typeface="Arial" panose="020B0604020202020204" pitchFamily="34" charset="0"/>
                <a:cs typeface="Arial" panose="020B0604020202020204" pitchFamily="34" charset="0"/>
              </a:rPr>
              <a:t>appeal shall be divided into paragraphs and </a:t>
            </a:r>
          </a:p>
          <a:p>
            <a:pPr algn="just"/>
            <a:r>
              <a:rPr lang="en-US" cap="none" dirty="0">
                <a:latin typeface="Arial" panose="020B0604020202020204" pitchFamily="34" charset="0"/>
                <a:cs typeface="Arial" panose="020B0604020202020204" pitchFamily="34" charset="0"/>
              </a:rPr>
              <a:t>shall be numbered consecutively, and </a:t>
            </a:r>
          </a:p>
          <a:p>
            <a:pPr algn="just"/>
            <a:r>
              <a:rPr lang="en-US" cap="none" dirty="0">
                <a:latin typeface="Arial" panose="020B0604020202020204" pitchFamily="34" charset="0"/>
                <a:cs typeface="Arial" panose="020B0604020202020204" pitchFamily="34" charset="0"/>
              </a:rPr>
              <a:t>each paragraph shall contain as nearly as may be, a separate fact or allegation or point;</a:t>
            </a:r>
          </a:p>
        </p:txBody>
      </p:sp>
    </p:spTree>
    <p:extLst>
      <p:ext uri="{BB962C8B-B14F-4D97-AF65-F5344CB8AC3E}">
        <p14:creationId xmlns:p14="http://schemas.microsoft.com/office/powerpoint/2010/main" val="656728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a:extLst>
            <a:ext uri="{FF2B5EF4-FFF2-40B4-BE49-F238E27FC236}">
              <a16:creationId xmlns:a16="http://schemas.microsoft.com/office/drawing/2014/main" id="{8DADDB11-DAC9-69BD-8FE3-5B837B3E58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C98CC9-D4C6-CAEC-99C0-734C9264A12F}"/>
              </a:ext>
            </a:extLst>
          </p:cNvPr>
          <p:cNvSpPr>
            <a:spLocks noGrp="1"/>
          </p:cNvSpPr>
          <p:nvPr>
            <p:ph type="ctrTitle"/>
          </p:nvPr>
        </p:nvSpPr>
        <p:spPr>
          <a:xfrm>
            <a:off x="0" y="0"/>
            <a:ext cx="12113342" cy="1651819"/>
          </a:xfrm>
        </p:spPr>
        <p:txBody>
          <a:bodyPr>
            <a:normAutofit/>
          </a:bodyPr>
          <a:lstStyle/>
          <a:p>
            <a:r>
              <a:rPr lang="en-IN" b="1" dirty="0"/>
              <a:t>Order &amp; Demand Breakdown</a:t>
            </a:r>
            <a:br>
              <a:rPr lang="en-IN" dirty="0"/>
            </a:br>
            <a:endParaRPr lang="en-IN" dirty="0"/>
          </a:p>
        </p:txBody>
      </p:sp>
      <p:sp>
        <p:nvSpPr>
          <p:cNvPr id="3" name="Subtitle 2">
            <a:extLst>
              <a:ext uri="{FF2B5EF4-FFF2-40B4-BE49-F238E27FC236}">
                <a16:creationId xmlns:a16="http://schemas.microsoft.com/office/drawing/2014/main" id="{221569C4-9953-BB4F-623C-543618A07264}"/>
              </a:ext>
            </a:extLst>
          </p:cNvPr>
          <p:cNvSpPr>
            <a:spLocks noGrp="1"/>
          </p:cNvSpPr>
          <p:nvPr>
            <p:ph type="subTitle" idx="1"/>
          </p:nvPr>
        </p:nvSpPr>
        <p:spPr>
          <a:xfrm>
            <a:off x="0" y="1376516"/>
            <a:ext cx="12113342" cy="5481485"/>
          </a:xfrm>
        </p:spPr>
        <p:txBody>
          <a:bodyPr>
            <a:normAutofit fontScale="77500" lnSpcReduction="20000"/>
          </a:bodyPr>
          <a:lstStyle/>
          <a:p>
            <a:pPr marL="342900" lvl="0" indent="-342900" algn="l">
              <a:buFont typeface="Arial" panose="020B0604020202020204" pitchFamily="34" charset="0"/>
              <a:buChar char="•"/>
            </a:pPr>
            <a:r>
              <a:rPr lang="en-US" cap="none" dirty="0">
                <a:solidFill>
                  <a:schemeClr val="tx1"/>
                </a:solidFill>
                <a:latin typeface="Arial" panose="020B0604020202020204" pitchFamily="34" charset="0"/>
                <a:cs typeface="Arial" panose="020B0604020202020204" pitchFamily="34" charset="0"/>
              </a:rPr>
              <a:t>Every Form of appeal required to be heard by the Appellate Tribunal shall be accompanied by</a:t>
            </a:r>
            <a:r>
              <a:rPr lang="en-IN" cap="none" dirty="0">
                <a:solidFill>
                  <a:schemeClr val="tx1"/>
                </a:solidFill>
                <a:latin typeface="Arial" panose="020B0604020202020204" pitchFamily="34" charset="0"/>
                <a:cs typeface="Arial" panose="020B0604020202020204" pitchFamily="34" charset="0"/>
              </a:rPr>
              <a:t> </a:t>
            </a:r>
          </a:p>
          <a:p>
            <a:pPr marL="342900" lvl="0" indent="-342900" algn="l">
              <a:buFont typeface="Arial" panose="020B0604020202020204" pitchFamily="34" charset="0"/>
              <a:buChar char="•"/>
            </a:pPr>
            <a:r>
              <a:rPr lang="en-IN" cap="none" dirty="0">
                <a:solidFill>
                  <a:schemeClr val="tx1"/>
                </a:solidFill>
                <a:latin typeface="Arial" panose="020B0604020202020204" pitchFamily="34" charset="0"/>
                <a:cs typeface="Arial" panose="020B0604020202020204" pitchFamily="34" charset="0"/>
              </a:rPr>
              <a:t>A certified copy of the order </a:t>
            </a:r>
            <a:r>
              <a:rPr lang="en-IN" cap="none">
                <a:solidFill>
                  <a:schemeClr val="tx1"/>
                </a:solidFill>
                <a:latin typeface="Arial" panose="020B0604020202020204" pitchFamily="34" charset="0"/>
                <a:cs typeface="Arial" panose="020B0604020202020204" pitchFamily="34" charset="0"/>
              </a:rPr>
              <a:t>being challenged;</a:t>
            </a:r>
            <a:endParaRPr lang="en-IN" cap="none" dirty="0">
              <a:solidFill>
                <a:schemeClr val="tx1"/>
              </a:solidFill>
              <a:latin typeface="Arial" panose="020B0604020202020204" pitchFamily="34" charset="0"/>
              <a:cs typeface="Arial" panose="020B0604020202020204" pitchFamily="34" charset="0"/>
            </a:endParaRPr>
          </a:p>
          <a:p>
            <a:pPr marL="342900" lvl="0" indent="-342900" algn="l">
              <a:buFont typeface="Arial" panose="020B0604020202020204" pitchFamily="34" charset="0"/>
              <a:buChar char="•"/>
            </a:pPr>
            <a:r>
              <a:rPr lang="en-IN" cap="none" dirty="0">
                <a:solidFill>
                  <a:schemeClr val="tx1"/>
                </a:solidFill>
                <a:latin typeface="Arial" panose="020B0604020202020204" pitchFamily="34" charset="0"/>
                <a:cs typeface="Arial" panose="020B0604020202020204" pitchFamily="34" charset="0"/>
              </a:rPr>
              <a:t>OIA or the Order in Revision.</a:t>
            </a:r>
          </a:p>
          <a:p>
            <a:pPr lvl="0" algn="l"/>
            <a:r>
              <a:rPr lang="en-IN" b="1" cap="none" dirty="0">
                <a:solidFill>
                  <a:schemeClr val="tx1"/>
                </a:solidFill>
                <a:latin typeface="Arial" panose="020B0604020202020204" pitchFamily="34" charset="0"/>
                <a:cs typeface="Arial" panose="020B0604020202020204" pitchFamily="34" charset="0"/>
              </a:rPr>
              <a:t>Financial details:</a:t>
            </a:r>
            <a:r>
              <a:rPr lang="en-IN" cap="none" dirty="0">
                <a:solidFill>
                  <a:schemeClr val="tx1"/>
                </a:solidFill>
                <a:latin typeface="Arial" panose="020B0604020202020204" pitchFamily="34" charset="0"/>
                <a:cs typeface="Arial" panose="020B0604020202020204" pitchFamily="34" charset="0"/>
              </a:rPr>
              <a:t> </a:t>
            </a:r>
          </a:p>
          <a:p>
            <a:pPr marL="342900" lvl="0" indent="-342900" algn="l">
              <a:buFont typeface="Arial" panose="020B0604020202020204" pitchFamily="34" charset="0"/>
              <a:buChar char="•"/>
            </a:pPr>
            <a:r>
              <a:rPr lang="en-IN" cap="none" dirty="0">
                <a:solidFill>
                  <a:schemeClr val="tx1"/>
                </a:solidFill>
                <a:latin typeface="Arial" panose="020B0604020202020204" pitchFamily="34" charset="0"/>
                <a:cs typeface="Arial" panose="020B0604020202020204" pitchFamily="34" charset="0"/>
              </a:rPr>
              <a:t>a detailed summary of the disputed tax, </a:t>
            </a:r>
          </a:p>
          <a:p>
            <a:pPr marL="342900" lvl="0" indent="-342900" algn="l">
              <a:buFont typeface="Arial" panose="020B0604020202020204" pitchFamily="34" charset="0"/>
              <a:buChar char="•"/>
            </a:pPr>
            <a:r>
              <a:rPr lang="en-IN" cap="none" dirty="0">
                <a:solidFill>
                  <a:schemeClr val="tx1"/>
                </a:solidFill>
                <a:latin typeface="Arial" panose="020B0604020202020204" pitchFamily="34" charset="0"/>
                <a:cs typeface="Arial" panose="020B0604020202020204" pitchFamily="34" charset="0"/>
              </a:rPr>
              <a:t>input tax credit (ITC) denial, </a:t>
            </a:r>
          </a:p>
          <a:p>
            <a:pPr marL="342900" lvl="0" indent="-342900" algn="l">
              <a:buFont typeface="Arial" panose="020B0604020202020204" pitchFamily="34" charset="0"/>
              <a:buChar char="•"/>
            </a:pPr>
            <a:r>
              <a:rPr lang="en-IN" cap="none" dirty="0">
                <a:solidFill>
                  <a:schemeClr val="tx1"/>
                </a:solidFill>
                <a:latin typeface="Arial" panose="020B0604020202020204" pitchFamily="34" charset="0"/>
                <a:cs typeface="Arial" panose="020B0604020202020204" pitchFamily="34" charset="0"/>
              </a:rPr>
              <a:t>interest, </a:t>
            </a:r>
          </a:p>
          <a:p>
            <a:pPr marL="342900" lvl="0" indent="-342900" algn="l">
              <a:buFont typeface="Arial" panose="020B0604020202020204" pitchFamily="34" charset="0"/>
              <a:buChar char="•"/>
            </a:pPr>
            <a:r>
              <a:rPr lang="en-IN" cap="none" dirty="0">
                <a:solidFill>
                  <a:schemeClr val="tx1"/>
                </a:solidFill>
                <a:latin typeface="Arial" panose="020B0604020202020204" pitchFamily="34" charset="0"/>
                <a:cs typeface="Arial" panose="020B0604020202020204" pitchFamily="34" charset="0"/>
              </a:rPr>
              <a:t>fines, fees, and</a:t>
            </a:r>
          </a:p>
          <a:p>
            <a:pPr marL="342900" lvl="0" indent="-342900" algn="l">
              <a:buFont typeface="Arial" panose="020B0604020202020204" pitchFamily="34" charset="0"/>
              <a:buChar char="•"/>
            </a:pPr>
            <a:r>
              <a:rPr lang="en-IN" cap="none" dirty="0">
                <a:solidFill>
                  <a:schemeClr val="tx1"/>
                </a:solidFill>
                <a:latin typeface="Arial" panose="020B0604020202020204" pitchFamily="34" charset="0"/>
                <a:cs typeface="Arial" panose="020B0604020202020204" pitchFamily="34" charset="0"/>
              </a:rPr>
              <a:t>penalties.</a:t>
            </a:r>
          </a:p>
          <a:p>
            <a:pPr lvl="0" algn="l"/>
            <a:r>
              <a:rPr lang="en-IN" b="1" cap="none" dirty="0">
                <a:solidFill>
                  <a:schemeClr val="tx1"/>
                </a:solidFill>
                <a:latin typeface="Arial" panose="020B0604020202020204" pitchFamily="34" charset="0"/>
                <a:cs typeface="Arial" panose="020B0604020202020204" pitchFamily="34" charset="0"/>
              </a:rPr>
              <a:t>Pre-deposit proof:</a:t>
            </a:r>
            <a:r>
              <a:rPr lang="en-IN" cap="none" dirty="0">
                <a:solidFill>
                  <a:schemeClr val="tx1"/>
                </a:solidFill>
                <a:latin typeface="Arial" panose="020B0604020202020204" pitchFamily="34" charset="0"/>
                <a:cs typeface="Arial" panose="020B0604020202020204" pitchFamily="34" charset="0"/>
              </a:rPr>
              <a:t> details and proof of the mandatory pre-deposit </a:t>
            </a:r>
          </a:p>
          <a:p>
            <a:pPr marL="342900" lvl="0" indent="-342900" algn="l">
              <a:buFont typeface="Arial" panose="020B0604020202020204" pitchFamily="34" charset="0"/>
              <a:buChar char="•"/>
            </a:pPr>
            <a:r>
              <a:rPr lang="en-IN" cap="none" dirty="0">
                <a:solidFill>
                  <a:schemeClr val="tx1"/>
                </a:solidFill>
                <a:latin typeface="Arial" panose="020B0604020202020204" pitchFamily="34" charset="0"/>
                <a:cs typeface="Arial" panose="020B0604020202020204" pitchFamily="34" charset="0"/>
              </a:rPr>
              <a:t>In full, such part of the amount of tax, interest, fine, fee and penalty arising from the impugned order, as is admitted</a:t>
            </a:r>
          </a:p>
          <a:p>
            <a:pPr marL="342900" lvl="0" indent="-342900" algn="l">
              <a:buFont typeface="Arial" panose="020B0604020202020204" pitchFamily="34" charset="0"/>
              <a:buChar char="•"/>
            </a:pPr>
            <a:r>
              <a:rPr lang="en-IN" cap="none" dirty="0">
                <a:solidFill>
                  <a:schemeClr val="tx1"/>
                </a:solidFill>
                <a:latin typeface="Arial" panose="020B0604020202020204" pitchFamily="34" charset="0"/>
                <a:cs typeface="Arial" panose="020B0604020202020204" pitchFamily="34" charset="0"/>
              </a:rPr>
              <a:t>10% of the of the remaining amount of tax in dispute, up to ₹20 crore)</a:t>
            </a:r>
          </a:p>
          <a:p>
            <a:pPr marL="342900" lvl="0" indent="-342900" algn="l">
              <a:buFont typeface="Arial" panose="020B0604020202020204" pitchFamily="34" charset="0"/>
              <a:buChar char="•"/>
            </a:pPr>
            <a:r>
              <a:rPr lang="en-IN" cap="none" dirty="0">
                <a:solidFill>
                  <a:schemeClr val="tx1"/>
                </a:solidFill>
                <a:latin typeface="Arial" panose="020B0604020202020204" pitchFamily="34" charset="0"/>
                <a:cs typeface="Arial" panose="020B0604020202020204" pitchFamily="34" charset="0"/>
              </a:rPr>
              <a:t>10% of Penalty, without involving demand of any tax (No cap) , e.g. S122</a:t>
            </a:r>
            <a:endParaRPr lang="en-IN" dirty="0"/>
          </a:p>
        </p:txBody>
      </p:sp>
    </p:spTree>
    <p:extLst>
      <p:ext uri="{BB962C8B-B14F-4D97-AF65-F5344CB8AC3E}">
        <p14:creationId xmlns:p14="http://schemas.microsoft.com/office/powerpoint/2010/main" val="75263490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a:extLst>
            <a:ext uri="{FF2B5EF4-FFF2-40B4-BE49-F238E27FC236}">
              <a16:creationId xmlns:a16="http://schemas.microsoft.com/office/drawing/2014/main" id="{D29A0D95-CA7F-796C-1A35-5D11864A5B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2FD656-6EC4-984B-0402-3CB5EF6939ED}"/>
              </a:ext>
            </a:extLst>
          </p:cNvPr>
          <p:cNvSpPr>
            <a:spLocks noGrp="1"/>
          </p:cNvSpPr>
          <p:nvPr>
            <p:ph type="ctrTitle"/>
          </p:nvPr>
        </p:nvSpPr>
        <p:spPr>
          <a:xfrm>
            <a:off x="-117987" y="521110"/>
            <a:ext cx="12113342" cy="1563329"/>
          </a:xfrm>
        </p:spPr>
        <p:txBody>
          <a:bodyPr>
            <a:normAutofit fontScale="90000"/>
          </a:bodyPr>
          <a:lstStyle/>
          <a:p>
            <a:r>
              <a:rPr lang="en-IN" b="1" dirty="0"/>
              <a:t>Factual &amp; Legal Arguments</a:t>
            </a:r>
            <a:br>
              <a:rPr lang="en-IN" dirty="0"/>
            </a:br>
            <a:br>
              <a:rPr lang="en-IN" dirty="0"/>
            </a:br>
            <a:endParaRPr lang="en-IN" dirty="0"/>
          </a:p>
        </p:txBody>
      </p:sp>
      <p:sp>
        <p:nvSpPr>
          <p:cNvPr id="3" name="Subtitle 2">
            <a:extLst>
              <a:ext uri="{FF2B5EF4-FFF2-40B4-BE49-F238E27FC236}">
                <a16:creationId xmlns:a16="http://schemas.microsoft.com/office/drawing/2014/main" id="{E89899F4-747E-30D2-28D4-ED3CDF979B9D}"/>
              </a:ext>
            </a:extLst>
          </p:cNvPr>
          <p:cNvSpPr>
            <a:spLocks noGrp="1"/>
          </p:cNvSpPr>
          <p:nvPr>
            <p:ph type="subTitle" idx="1"/>
          </p:nvPr>
        </p:nvSpPr>
        <p:spPr>
          <a:xfrm>
            <a:off x="68826" y="1120878"/>
            <a:ext cx="12113342" cy="5737122"/>
          </a:xfrm>
        </p:spPr>
        <p:txBody>
          <a:bodyPr>
            <a:normAutofit fontScale="92500" lnSpcReduction="10000"/>
          </a:bodyPr>
          <a:lstStyle/>
          <a:p>
            <a:pPr lvl="0" algn="l"/>
            <a:r>
              <a:rPr lang="en-IN" b="1" cap="none" dirty="0">
                <a:solidFill>
                  <a:schemeClr val="tx1"/>
                </a:solidFill>
                <a:latin typeface="Arial" panose="020B0604020202020204" pitchFamily="34" charset="0"/>
                <a:cs typeface="Arial" panose="020B0604020202020204" pitchFamily="34" charset="0"/>
              </a:rPr>
              <a:t>Statement of facts:</a:t>
            </a:r>
            <a:r>
              <a:rPr lang="en-IN" cap="none" dirty="0">
                <a:solidFill>
                  <a:schemeClr val="tx1"/>
                </a:solidFill>
                <a:latin typeface="Arial" panose="020B0604020202020204" pitchFamily="34" charset="0"/>
                <a:cs typeface="Arial" panose="020B0604020202020204" pitchFamily="34" charset="0"/>
              </a:rPr>
              <a:t> </a:t>
            </a:r>
          </a:p>
          <a:p>
            <a:pPr marL="342900" lvl="0" indent="-342900" algn="l">
              <a:buFont typeface="Arial" panose="020B0604020202020204" pitchFamily="34" charset="0"/>
              <a:buChar char="•"/>
            </a:pPr>
            <a:r>
              <a:rPr lang="en-IN" cap="none" dirty="0">
                <a:solidFill>
                  <a:schemeClr val="tx1"/>
                </a:solidFill>
                <a:latin typeface="Arial" panose="020B0604020202020204" pitchFamily="34" charset="0"/>
                <a:cs typeface="Arial" panose="020B0604020202020204" pitchFamily="34" charset="0"/>
              </a:rPr>
              <a:t>A clear, chronological, and numbered list of all material facts, </a:t>
            </a:r>
          </a:p>
          <a:p>
            <a:pPr marL="342900" lvl="0" indent="-342900" algn="l">
              <a:buFont typeface="Arial" panose="020B0604020202020204" pitchFamily="34" charset="0"/>
              <a:buChar char="•"/>
            </a:pPr>
            <a:r>
              <a:rPr lang="en-IN" cap="none" dirty="0">
                <a:solidFill>
                  <a:schemeClr val="tx1"/>
                </a:solidFill>
                <a:latin typeface="Arial" panose="020B0604020202020204" pitchFamily="34" charset="0"/>
                <a:cs typeface="Arial" panose="020B0604020202020204" pitchFamily="34" charset="0"/>
              </a:rPr>
              <a:t>allegations, and circumstances surrounding your case.</a:t>
            </a:r>
          </a:p>
          <a:p>
            <a:pPr algn="l"/>
            <a:r>
              <a:rPr lang="en-IN" b="1" cap="none" dirty="0">
                <a:solidFill>
                  <a:schemeClr val="tx1"/>
                </a:solidFill>
                <a:latin typeface="Arial" panose="020B0604020202020204" pitchFamily="34" charset="0"/>
                <a:cs typeface="Arial" panose="020B0604020202020204" pitchFamily="34" charset="0"/>
              </a:rPr>
              <a:t>Relief sought:</a:t>
            </a:r>
            <a:r>
              <a:rPr lang="en-IN" cap="none" dirty="0">
                <a:solidFill>
                  <a:schemeClr val="tx1"/>
                </a:solidFill>
                <a:latin typeface="Arial" panose="020B0604020202020204" pitchFamily="34" charset="0"/>
                <a:cs typeface="Arial" panose="020B0604020202020204" pitchFamily="34" charset="0"/>
              </a:rPr>
              <a:t> </a:t>
            </a:r>
          </a:p>
          <a:p>
            <a:pPr marL="342900" indent="-342900" algn="l">
              <a:buFont typeface="Arial" panose="020B0604020202020204" pitchFamily="34" charset="0"/>
              <a:buChar char="•"/>
            </a:pPr>
            <a:r>
              <a:rPr lang="en-IN" cap="none" dirty="0">
                <a:solidFill>
                  <a:schemeClr val="tx1"/>
                </a:solidFill>
                <a:latin typeface="Arial" panose="020B0604020202020204" pitchFamily="34" charset="0"/>
                <a:cs typeface="Arial" panose="020B0604020202020204" pitchFamily="34" charset="0"/>
              </a:rPr>
              <a:t>a concise summary of the exact remedy or modification you are requesting from the tribunal</a:t>
            </a:r>
            <a:r>
              <a:rPr lang="en-IN" dirty="0"/>
              <a:t>.</a:t>
            </a:r>
          </a:p>
          <a:p>
            <a:pPr algn="l"/>
            <a:r>
              <a:rPr lang="en-US" b="1" i="0" cap="none" dirty="0">
                <a:solidFill>
                  <a:srgbClr val="333333"/>
                </a:solidFill>
                <a:effectLst/>
                <a:latin typeface="Poppins" panose="020B0502040204020203" pitchFamily="2" charset="0"/>
              </a:rPr>
              <a:t>Endorsement and verification:</a:t>
            </a:r>
            <a:endParaRPr lang="en-US" b="0" i="0" cap="none" dirty="0">
              <a:solidFill>
                <a:srgbClr val="333333"/>
              </a:solidFill>
              <a:effectLst/>
              <a:latin typeface="Poppins" panose="020B0502040204020203" pitchFamily="2" charset="0"/>
            </a:endParaRPr>
          </a:p>
          <a:p>
            <a:pPr marL="342900" indent="-342900" algn="l">
              <a:buFont typeface="Arial" panose="020B0604020202020204" pitchFamily="34" charset="0"/>
              <a:buChar char="•"/>
            </a:pPr>
            <a:r>
              <a:rPr lang="en-US" cap="none" dirty="0">
                <a:solidFill>
                  <a:schemeClr val="tx1"/>
                </a:solidFill>
                <a:latin typeface="Arial" panose="020B0604020202020204" pitchFamily="34" charset="0"/>
                <a:cs typeface="Arial" panose="020B0604020202020204" pitchFamily="34" charset="0"/>
              </a:rPr>
              <a:t>At the </a:t>
            </a:r>
            <a:r>
              <a:rPr lang="en-US" cap="none" dirty="0">
                <a:solidFill>
                  <a:srgbClr val="FF0000"/>
                </a:solidFill>
                <a:latin typeface="Arial" panose="020B0604020202020204" pitchFamily="34" charset="0"/>
                <a:cs typeface="Arial" panose="020B0604020202020204" pitchFamily="34" charset="0"/>
              </a:rPr>
              <a:t>foot of every appeal or pleading along with all the relevant documents </a:t>
            </a:r>
          </a:p>
          <a:p>
            <a:pPr marL="342900" indent="-342900" algn="l">
              <a:buFont typeface="Arial" panose="020B0604020202020204" pitchFamily="34" charset="0"/>
              <a:buChar char="•"/>
            </a:pPr>
            <a:r>
              <a:rPr lang="en-US" cap="none" dirty="0">
                <a:solidFill>
                  <a:srgbClr val="FF0000"/>
                </a:solidFill>
                <a:latin typeface="Arial" panose="020B0604020202020204" pitchFamily="34" charset="0"/>
                <a:cs typeface="Arial" panose="020B0604020202020204" pitchFamily="34" charset="0"/>
              </a:rPr>
              <a:t>including relied upon documents</a:t>
            </a:r>
            <a:r>
              <a:rPr lang="en-US" cap="none" dirty="0">
                <a:solidFill>
                  <a:schemeClr val="tx1"/>
                </a:solidFill>
                <a:latin typeface="Arial" panose="020B0604020202020204" pitchFamily="34" charset="0"/>
                <a:cs typeface="Arial" panose="020B0604020202020204" pitchFamily="34" charset="0"/>
              </a:rPr>
              <a:t>, </a:t>
            </a:r>
          </a:p>
          <a:p>
            <a:pPr marL="342900" indent="-342900" algn="l">
              <a:buFont typeface="Arial" panose="020B0604020202020204" pitchFamily="34" charset="0"/>
              <a:buChar char="•"/>
            </a:pPr>
            <a:r>
              <a:rPr lang="en-US" cap="none" dirty="0">
                <a:solidFill>
                  <a:schemeClr val="tx1"/>
                </a:solidFill>
                <a:latin typeface="Arial" panose="020B0604020202020204" pitchFamily="34" charset="0"/>
                <a:cs typeface="Arial" panose="020B0604020202020204" pitchFamily="34" charset="0"/>
              </a:rPr>
              <a:t>there shall appear the </a:t>
            </a:r>
            <a:r>
              <a:rPr lang="en-US" cap="none" dirty="0">
                <a:solidFill>
                  <a:srgbClr val="FF0000"/>
                </a:solidFill>
                <a:latin typeface="Arial" panose="020B0604020202020204" pitchFamily="34" charset="0"/>
                <a:cs typeface="Arial" panose="020B0604020202020204" pitchFamily="34" charset="0"/>
              </a:rPr>
              <a:t>name and signature of the </a:t>
            </a:r>
            <a:r>
              <a:rPr lang="en-US" cap="none" dirty="0" err="1">
                <a:solidFill>
                  <a:srgbClr val="FF0000"/>
                </a:solidFill>
                <a:latin typeface="Arial" panose="020B0604020202020204" pitchFamily="34" charset="0"/>
                <a:cs typeface="Arial" panose="020B0604020202020204" pitchFamily="34" charset="0"/>
              </a:rPr>
              <a:t>authorised</a:t>
            </a:r>
            <a:r>
              <a:rPr lang="en-US" cap="none" dirty="0">
                <a:solidFill>
                  <a:srgbClr val="FF0000"/>
                </a:solidFill>
                <a:latin typeface="Arial" panose="020B0604020202020204" pitchFamily="34" charset="0"/>
                <a:cs typeface="Arial" panose="020B0604020202020204" pitchFamily="34" charset="0"/>
              </a:rPr>
              <a:t> representative </a:t>
            </a:r>
            <a:r>
              <a:rPr lang="en-US" cap="none" dirty="0">
                <a:solidFill>
                  <a:schemeClr val="tx1"/>
                </a:solidFill>
                <a:latin typeface="Arial" panose="020B0604020202020204" pitchFamily="34" charset="0"/>
                <a:cs typeface="Arial" panose="020B0604020202020204" pitchFamily="34" charset="0"/>
              </a:rPr>
              <a:t>and </a:t>
            </a:r>
          </a:p>
          <a:p>
            <a:pPr marL="342900" indent="-342900" algn="l">
              <a:buFont typeface="Arial" panose="020B0604020202020204" pitchFamily="34" charset="0"/>
              <a:buChar char="•"/>
            </a:pPr>
            <a:r>
              <a:rPr lang="en-US" cap="none" dirty="0">
                <a:solidFill>
                  <a:schemeClr val="tx1"/>
                </a:solidFill>
                <a:latin typeface="Arial" panose="020B0604020202020204" pitchFamily="34" charset="0"/>
                <a:cs typeface="Arial" panose="020B0604020202020204" pitchFamily="34" charset="0"/>
              </a:rPr>
              <a:t>every appeal or pleadings shall be </a:t>
            </a:r>
            <a:r>
              <a:rPr lang="en-US" cap="none" dirty="0">
                <a:solidFill>
                  <a:srgbClr val="FF0000"/>
                </a:solidFill>
                <a:latin typeface="Arial" panose="020B0604020202020204" pitchFamily="34" charset="0"/>
                <a:cs typeface="Arial" panose="020B0604020202020204" pitchFamily="34" charset="0"/>
              </a:rPr>
              <a:t>signed and verified by the party concerned </a:t>
            </a:r>
            <a:r>
              <a:rPr lang="en-US" cap="none" dirty="0">
                <a:solidFill>
                  <a:schemeClr val="tx1"/>
                </a:solidFill>
                <a:latin typeface="Arial" panose="020B0604020202020204" pitchFamily="34" charset="0"/>
                <a:cs typeface="Arial" panose="020B0604020202020204" pitchFamily="34" charset="0"/>
              </a:rPr>
              <a:t>in the manner provided by these rules. 	</a:t>
            </a:r>
            <a:r>
              <a:rPr lang="en-US" b="0" i="0" dirty="0">
                <a:solidFill>
                  <a:srgbClr val="333333"/>
                </a:solidFill>
                <a:effectLst/>
                <a:latin typeface="Poppins" panose="020B0502040204020203" pitchFamily="2" charset="0"/>
              </a:rPr>
              <a:t>			[R 22]</a:t>
            </a:r>
            <a:br>
              <a:rPr lang="en-US" dirty="0"/>
            </a:br>
            <a:br>
              <a:rPr lang="en-US" dirty="0"/>
            </a:br>
            <a:endParaRPr lang="en-IN" dirty="0"/>
          </a:p>
        </p:txBody>
      </p:sp>
    </p:spTree>
    <p:extLst>
      <p:ext uri="{BB962C8B-B14F-4D97-AF65-F5344CB8AC3E}">
        <p14:creationId xmlns:p14="http://schemas.microsoft.com/office/powerpoint/2010/main" val="89548020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40DC3-7163-EA14-337A-B4E224A7CBB6}"/>
              </a:ext>
            </a:extLst>
          </p:cNvPr>
          <p:cNvSpPr>
            <a:spLocks noGrp="1"/>
          </p:cNvSpPr>
          <p:nvPr>
            <p:ph type="title"/>
          </p:nvPr>
        </p:nvSpPr>
        <p:spPr>
          <a:xfrm>
            <a:off x="685175" y="313717"/>
            <a:ext cx="10364451" cy="676883"/>
          </a:xfrm>
        </p:spPr>
        <p:txBody>
          <a:bodyPr/>
          <a:lstStyle/>
          <a:p>
            <a:r>
              <a:rPr lang="en-IN" b="1" cap="none" dirty="0">
                <a:solidFill>
                  <a:schemeClr val="tx1"/>
                </a:solidFill>
                <a:latin typeface="Arial" panose="020B0604020202020204" pitchFamily="34" charset="0"/>
                <a:cs typeface="Arial" panose="020B0604020202020204" pitchFamily="34" charset="0"/>
              </a:rPr>
              <a:t>Grounds of appeal</a:t>
            </a:r>
            <a:endParaRPr lang="en-IN" dirty="0"/>
          </a:p>
        </p:txBody>
      </p:sp>
      <p:sp>
        <p:nvSpPr>
          <p:cNvPr id="3" name="Content Placeholder 2">
            <a:extLst>
              <a:ext uri="{FF2B5EF4-FFF2-40B4-BE49-F238E27FC236}">
                <a16:creationId xmlns:a16="http://schemas.microsoft.com/office/drawing/2014/main" id="{158CB232-9B71-0641-6A1E-BA97CFA103BE}"/>
              </a:ext>
            </a:extLst>
          </p:cNvPr>
          <p:cNvSpPr>
            <a:spLocks noGrp="1"/>
          </p:cNvSpPr>
          <p:nvPr>
            <p:ph sz="quarter" idx="13"/>
          </p:nvPr>
        </p:nvSpPr>
        <p:spPr>
          <a:xfrm>
            <a:off x="0" y="1066800"/>
            <a:ext cx="12192000" cy="5791200"/>
          </a:xfrm>
        </p:spPr>
        <p:txBody>
          <a:bodyPr>
            <a:normAutofit/>
          </a:bodyPr>
          <a:lstStyle/>
          <a:p>
            <a:pPr lvl="0" algn="l"/>
            <a:r>
              <a:rPr lang="en-US" cap="none" dirty="0">
                <a:solidFill>
                  <a:schemeClr val="tx1"/>
                </a:solidFill>
                <a:latin typeface="Arial" panose="020B0604020202020204" pitchFamily="34" charset="0"/>
                <a:cs typeface="Arial" panose="020B0604020202020204" pitchFamily="34" charset="0"/>
              </a:rPr>
              <a:t>Every Form of appeal shall set forth concisely and under distinct heads, the grounds of appeal and such grounds shall be numbered consecutively and shall be typed in double space of the paper. R20(1)</a:t>
            </a:r>
            <a:endParaRPr lang="en-IN" cap="none" dirty="0">
              <a:solidFill>
                <a:schemeClr val="tx1"/>
              </a:solidFill>
              <a:latin typeface="Arial" panose="020B0604020202020204" pitchFamily="34" charset="0"/>
              <a:cs typeface="Arial" panose="020B0604020202020204" pitchFamily="34" charset="0"/>
            </a:endParaRPr>
          </a:p>
          <a:p>
            <a:pPr marL="342900" lvl="0" indent="-342900" algn="l">
              <a:buFont typeface="Arial" panose="020B0604020202020204" pitchFamily="34" charset="0"/>
              <a:buChar char="•"/>
            </a:pPr>
            <a:r>
              <a:rPr lang="en-IN" cap="none" dirty="0">
                <a:solidFill>
                  <a:schemeClr val="tx1"/>
                </a:solidFill>
                <a:latin typeface="Arial" panose="020B0604020202020204" pitchFamily="34" charset="0"/>
                <a:cs typeface="Arial" panose="020B0604020202020204" pitchFamily="34" charset="0"/>
              </a:rPr>
              <a:t>the specific points of dispute, </a:t>
            </a:r>
          </a:p>
          <a:p>
            <a:pPr marL="342900" lvl="0" indent="-342900" algn="l">
              <a:buFont typeface="Arial" panose="020B0604020202020204" pitchFamily="34" charset="0"/>
              <a:buChar char="•"/>
            </a:pPr>
            <a:r>
              <a:rPr lang="en-IN" cap="none" dirty="0">
                <a:solidFill>
                  <a:schemeClr val="tx1"/>
                </a:solidFill>
                <a:latin typeface="Arial" panose="020B0604020202020204" pitchFamily="34" charset="0"/>
                <a:cs typeface="Arial" panose="020B0604020202020204" pitchFamily="34" charset="0"/>
              </a:rPr>
              <a:t>legal provisions violated, or </a:t>
            </a:r>
          </a:p>
          <a:p>
            <a:pPr marL="342900" lvl="0" indent="-342900" algn="l">
              <a:buFont typeface="Arial" panose="020B0604020202020204" pitchFamily="34" charset="0"/>
              <a:buChar char="•"/>
            </a:pPr>
            <a:r>
              <a:rPr lang="en-IN" cap="none" dirty="0">
                <a:solidFill>
                  <a:schemeClr val="tx1"/>
                </a:solidFill>
                <a:latin typeface="Arial" panose="020B0604020202020204" pitchFamily="34" charset="0"/>
                <a:cs typeface="Arial" panose="020B0604020202020204" pitchFamily="34" charset="0"/>
              </a:rPr>
              <a:t>questions of law/fact that you are contesting, </a:t>
            </a:r>
          </a:p>
          <a:p>
            <a:pPr marL="342900" lvl="0" indent="-342900" algn="l">
              <a:buFont typeface="Arial" panose="020B0604020202020204" pitchFamily="34" charset="0"/>
              <a:buChar char="•"/>
            </a:pPr>
            <a:r>
              <a:rPr lang="en-IN" cap="none" dirty="0">
                <a:solidFill>
                  <a:schemeClr val="tx1"/>
                </a:solidFill>
                <a:latin typeface="Arial" panose="020B0604020202020204" pitchFamily="34" charset="0"/>
                <a:cs typeface="Arial" panose="020B0604020202020204" pitchFamily="34" charset="0"/>
              </a:rPr>
              <a:t>accompanied by supporting precedents.</a:t>
            </a:r>
          </a:p>
          <a:p>
            <a:r>
              <a:rPr lang="en-US" b="0" i="0" cap="none" dirty="0">
                <a:solidFill>
                  <a:srgbClr val="333333"/>
                </a:solidFill>
                <a:effectLst/>
                <a:latin typeface="Arial" panose="020B0604020202020204" pitchFamily="34" charset="0"/>
                <a:cs typeface="Arial" panose="020B0604020202020204" pitchFamily="34" charset="0"/>
              </a:rPr>
              <a:t>The appellant shall not, except by leave of the appellate tribunal, urge or be heard in support of any </a:t>
            </a:r>
            <a:r>
              <a:rPr lang="en-US" b="0" i="0" cap="none" dirty="0">
                <a:solidFill>
                  <a:srgbClr val="FF0000"/>
                </a:solidFill>
                <a:effectLst/>
                <a:latin typeface="Arial" panose="020B0604020202020204" pitchFamily="34" charset="0"/>
                <a:cs typeface="Arial" panose="020B0604020202020204" pitchFamily="34" charset="0"/>
              </a:rPr>
              <a:t>grounds not set forth in the form of appeal</a:t>
            </a:r>
            <a:r>
              <a:rPr lang="en-US" b="0" i="0" cap="none" dirty="0">
                <a:solidFill>
                  <a:srgbClr val="333333"/>
                </a:solidFill>
                <a:effectLst/>
                <a:latin typeface="Arial" panose="020B0604020202020204" pitchFamily="34" charset="0"/>
                <a:cs typeface="Arial" panose="020B0604020202020204" pitchFamily="34" charset="0"/>
              </a:rPr>
              <a:t>, but the appellate tribunal, in deciding the appeal, shall not be confined to the grounds set forth in the form of appeal or those taken by leave of the appellate tribunal under these rules: </a:t>
            </a:r>
          </a:p>
          <a:p>
            <a:pPr lvl="0" algn="l"/>
            <a:r>
              <a:rPr lang="en-US" b="0" i="0" cap="none" dirty="0">
                <a:solidFill>
                  <a:srgbClr val="333333"/>
                </a:solidFill>
                <a:effectLst/>
                <a:latin typeface="Arial" panose="020B0604020202020204" pitchFamily="34" charset="0"/>
                <a:cs typeface="Arial" panose="020B0604020202020204" pitchFamily="34" charset="0"/>
              </a:rPr>
              <a:t>provided that the appellate tribunal shall not rest its decision on any other grounds unless the party who may be affected thereby has had a sufficient opportunity of being heard on that ground.    [R 31]</a:t>
            </a:r>
          </a:p>
          <a:p>
            <a:pPr marL="342900" lvl="0" indent="-342900" algn="l">
              <a:buFont typeface="Arial" panose="020B0604020202020204" pitchFamily="34" charset="0"/>
              <a:buChar char="•"/>
            </a:pPr>
            <a:endParaRPr lang="en-IN" cap="none" dirty="0">
              <a:solidFill>
                <a:schemeClr val="tx1"/>
              </a:solidFill>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4237989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a:extLst>
            <a:ext uri="{FF2B5EF4-FFF2-40B4-BE49-F238E27FC236}">
              <a16:creationId xmlns:a16="http://schemas.microsoft.com/office/drawing/2014/main" id="{65273F3B-57FE-3448-F08C-51B1AFA9E5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980FA0-352A-6D6D-08EA-95196430BDD5}"/>
              </a:ext>
            </a:extLst>
          </p:cNvPr>
          <p:cNvSpPr>
            <a:spLocks noGrp="1"/>
          </p:cNvSpPr>
          <p:nvPr>
            <p:ph type="ctrTitle"/>
          </p:nvPr>
        </p:nvSpPr>
        <p:spPr>
          <a:xfrm>
            <a:off x="0" y="0"/>
            <a:ext cx="12113342" cy="1651819"/>
          </a:xfrm>
        </p:spPr>
        <p:txBody>
          <a:bodyPr>
            <a:normAutofit/>
          </a:bodyPr>
          <a:lstStyle/>
          <a:p>
            <a:r>
              <a:rPr lang="en-IN" b="1" dirty="0"/>
              <a:t>Mandatory Documents</a:t>
            </a:r>
            <a:br>
              <a:rPr lang="en-IN" dirty="0"/>
            </a:br>
            <a:endParaRPr lang="en-IN" dirty="0"/>
          </a:p>
        </p:txBody>
      </p:sp>
      <p:sp>
        <p:nvSpPr>
          <p:cNvPr id="3" name="Subtitle 2">
            <a:extLst>
              <a:ext uri="{FF2B5EF4-FFF2-40B4-BE49-F238E27FC236}">
                <a16:creationId xmlns:a16="http://schemas.microsoft.com/office/drawing/2014/main" id="{4083893F-ACEB-EBBA-9977-48F0065E22D1}"/>
              </a:ext>
            </a:extLst>
          </p:cNvPr>
          <p:cNvSpPr>
            <a:spLocks noGrp="1"/>
          </p:cNvSpPr>
          <p:nvPr>
            <p:ph type="subTitle" idx="1"/>
          </p:nvPr>
        </p:nvSpPr>
        <p:spPr>
          <a:xfrm>
            <a:off x="0" y="1376516"/>
            <a:ext cx="12113342" cy="5481485"/>
          </a:xfrm>
        </p:spPr>
        <p:txBody>
          <a:bodyPr>
            <a:normAutofit fontScale="92500" lnSpcReduction="20000"/>
          </a:bodyPr>
          <a:lstStyle/>
          <a:p>
            <a:pPr algn="l">
              <a:lnSpc>
                <a:spcPct val="140000"/>
              </a:lnSpc>
            </a:pPr>
            <a:r>
              <a:rPr lang="en-IN" sz="2800" b="1" cap="none" dirty="0">
                <a:solidFill>
                  <a:schemeClr val="tx1"/>
                </a:solidFill>
                <a:latin typeface="Arial" panose="020B0604020202020204" pitchFamily="34" charset="0"/>
                <a:cs typeface="Arial" panose="020B0604020202020204" pitchFamily="34" charset="0"/>
              </a:rPr>
              <a:t>Orders: </a:t>
            </a:r>
          </a:p>
          <a:p>
            <a:pPr marL="342900" lvl="0" indent="-342900" algn="l">
              <a:buFont typeface="Arial" panose="020B0604020202020204" pitchFamily="34" charset="0"/>
              <a:buChar char="•"/>
            </a:pPr>
            <a:r>
              <a:rPr lang="en-IN" sz="2600" cap="none" dirty="0">
                <a:solidFill>
                  <a:schemeClr val="tx1"/>
                </a:solidFill>
                <a:latin typeface="Arial" panose="020B0604020202020204" pitchFamily="34" charset="0"/>
                <a:cs typeface="Arial" panose="020B0604020202020204" pitchFamily="34" charset="0"/>
              </a:rPr>
              <a:t>copies of the original show cause notice (SCN), </a:t>
            </a:r>
          </a:p>
          <a:p>
            <a:pPr marL="342900" lvl="0" indent="-342900" algn="l">
              <a:buFont typeface="Arial" panose="020B0604020202020204" pitchFamily="34" charset="0"/>
              <a:buChar char="•"/>
            </a:pPr>
            <a:r>
              <a:rPr lang="en-IN" sz="2600" cap="none" dirty="0">
                <a:solidFill>
                  <a:schemeClr val="tx1"/>
                </a:solidFill>
                <a:latin typeface="Arial" panose="020B0604020202020204" pitchFamily="34" charset="0"/>
                <a:cs typeface="Arial" panose="020B0604020202020204" pitchFamily="34" charset="0"/>
              </a:rPr>
              <a:t>order-in-original (OIO), and </a:t>
            </a:r>
          </a:p>
          <a:p>
            <a:pPr marL="342900" lvl="0" indent="-342900" algn="l">
              <a:buFont typeface="Arial" panose="020B0604020202020204" pitchFamily="34" charset="0"/>
              <a:buChar char="•"/>
            </a:pPr>
            <a:r>
              <a:rPr lang="en-IN" sz="2600" cap="none" dirty="0">
                <a:solidFill>
                  <a:schemeClr val="tx1"/>
                </a:solidFill>
                <a:latin typeface="Arial" panose="020B0604020202020204" pitchFamily="34" charset="0"/>
                <a:cs typeface="Arial" panose="020B0604020202020204" pitchFamily="34" charset="0"/>
              </a:rPr>
              <a:t>the order-in-appeal (OIA).</a:t>
            </a:r>
          </a:p>
          <a:p>
            <a:pPr algn="l">
              <a:lnSpc>
                <a:spcPct val="140000"/>
              </a:lnSpc>
            </a:pPr>
            <a:r>
              <a:rPr lang="en-IN" sz="2800" b="1" cap="none" dirty="0">
                <a:solidFill>
                  <a:schemeClr val="tx1"/>
                </a:solidFill>
                <a:latin typeface="Arial" panose="020B0604020202020204" pitchFamily="34" charset="0"/>
                <a:cs typeface="Arial" panose="020B0604020202020204" pitchFamily="34" charset="0"/>
              </a:rPr>
              <a:t>Annexures: </a:t>
            </a:r>
          </a:p>
          <a:p>
            <a:pPr marL="342900" lvl="0" indent="-342900" algn="l">
              <a:buFont typeface="Arial" panose="020B0604020202020204" pitchFamily="34" charset="0"/>
              <a:buChar char="•"/>
            </a:pPr>
            <a:r>
              <a:rPr lang="en-IN" sz="2400" cap="none" dirty="0">
                <a:solidFill>
                  <a:schemeClr val="tx1"/>
                </a:solidFill>
                <a:latin typeface="Arial" panose="020B0604020202020204" pitchFamily="34" charset="0"/>
                <a:cs typeface="Arial" panose="020B0604020202020204" pitchFamily="34" charset="0"/>
              </a:rPr>
              <a:t>all supporting documents, </a:t>
            </a:r>
          </a:p>
          <a:p>
            <a:pPr marL="342900" lvl="0" indent="-342900" algn="l">
              <a:buFont typeface="Arial" panose="020B0604020202020204" pitchFamily="34" charset="0"/>
              <a:buChar char="•"/>
            </a:pPr>
            <a:r>
              <a:rPr lang="en-IN" sz="2400" cap="none" dirty="0">
                <a:solidFill>
                  <a:schemeClr val="tx1"/>
                </a:solidFill>
                <a:latin typeface="Arial" panose="020B0604020202020204" pitchFamily="34" charset="0"/>
                <a:cs typeface="Arial" panose="020B0604020202020204" pitchFamily="34" charset="0"/>
              </a:rPr>
              <a:t>evidence, and </a:t>
            </a:r>
          </a:p>
          <a:p>
            <a:pPr marL="342900" lvl="0" indent="-342900" algn="l">
              <a:buFont typeface="Arial" panose="020B0604020202020204" pitchFamily="34" charset="0"/>
              <a:buChar char="•"/>
            </a:pPr>
            <a:r>
              <a:rPr lang="en-IN" sz="2400" cap="none" dirty="0">
                <a:solidFill>
                  <a:schemeClr val="tx1"/>
                </a:solidFill>
                <a:latin typeface="Arial" panose="020B0604020202020204" pitchFamily="34" charset="0"/>
                <a:cs typeface="Arial" panose="020B0604020202020204" pitchFamily="34" charset="0"/>
              </a:rPr>
              <a:t>relied-upon paperwork submitted to back your facts.</a:t>
            </a:r>
          </a:p>
          <a:p>
            <a:pPr algn="l">
              <a:lnSpc>
                <a:spcPct val="140000"/>
              </a:lnSpc>
            </a:pPr>
            <a:r>
              <a:rPr lang="en-IN" sz="2800" b="1" cap="none" dirty="0">
                <a:solidFill>
                  <a:schemeClr val="tx1"/>
                </a:solidFill>
                <a:latin typeface="Arial" panose="020B0604020202020204" pitchFamily="34" charset="0"/>
                <a:cs typeface="Arial" panose="020B0604020202020204" pitchFamily="34" charset="0"/>
              </a:rPr>
              <a:t>Authorisation: </a:t>
            </a:r>
          </a:p>
          <a:p>
            <a:pPr marL="342900" lvl="0" indent="-342900" algn="l">
              <a:buFont typeface="Arial" panose="020B0604020202020204" pitchFamily="34" charset="0"/>
              <a:buChar char="•"/>
            </a:pPr>
            <a:r>
              <a:rPr lang="en-IN" sz="2400" cap="none" dirty="0" err="1">
                <a:solidFill>
                  <a:schemeClr val="tx1"/>
                </a:solidFill>
                <a:latin typeface="Arial" panose="020B0604020202020204" pitchFamily="34" charset="0"/>
                <a:cs typeface="Arial" panose="020B0604020202020204" pitchFamily="34" charset="0"/>
              </a:rPr>
              <a:t>Vakalatanama</a:t>
            </a:r>
            <a:r>
              <a:rPr lang="en-IN" sz="2400" cap="none" dirty="0">
                <a:solidFill>
                  <a:schemeClr val="tx1"/>
                </a:solidFill>
                <a:latin typeface="Arial" panose="020B0604020202020204" pitchFamily="34" charset="0"/>
                <a:cs typeface="Arial" panose="020B0604020202020204" pitchFamily="34" charset="0"/>
              </a:rPr>
              <a:t> or power of attorney for your legal representative (if a CA, advocate, or authorized person is representing).</a:t>
            </a:r>
          </a:p>
          <a:p>
            <a:endParaRPr lang="en-IN" dirty="0"/>
          </a:p>
        </p:txBody>
      </p:sp>
    </p:spTree>
    <p:extLst>
      <p:ext uri="{BB962C8B-B14F-4D97-AF65-F5344CB8AC3E}">
        <p14:creationId xmlns:p14="http://schemas.microsoft.com/office/powerpoint/2010/main" val="290955105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6B43D-A9AC-36CE-5BFA-D7D3F7C49CC6}"/>
              </a:ext>
            </a:extLst>
          </p:cNvPr>
          <p:cNvSpPr>
            <a:spLocks noGrp="1"/>
          </p:cNvSpPr>
          <p:nvPr>
            <p:ph type="title"/>
          </p:nvPr>
        </p:nvSpPr>
        <p:spPr>
          <a:xfrm>
            <a:off x="913775" y="618517"/>
            <a:ext cx="10364451" cy="590851"/>
          </a:xfrm>
        </p:spPr>
        <p:txBody>
          <a:bodyPr/>
          <a:lstStyle/>
          <a:p>
            <a:r>
              <a:rPr lang="en-IN" sz="3600" b="1" cap="none" dirty="0">
                <a:latin typeface="Arial" panose="020B0604020202020204" pitchFamily="34" charset="0"/>
                <a:cs typeface="Arial" panose="020B0604020202020204" pitchFamily="34" charset="0"/>
              </a:rPr>
              <a:t>Translations</a:t>
            </a:r>
            <a:r>
              <a:rPr lang="en-IN" sz="3600" cap="none" dirty="0">
                <a:solidFill>
                  <a:srgbClr val="333333"/>
                </a:solidFill>
                <a:latin typeface="Arial" panose="020B0604020202020204" pitchFamily="34" charset="0"/>
                <a:cs typeface="Arial" panose="020B0604020202020204" pitchFamily="34" charset="0"/>
              </a:rPr>
              <a:t> </a:t>
            </a:r>
            <a:r>
              <a:rPr lang="en-IN" b="1" cap="none" dirty="0">
                <a:latin typeface="Arial" panose="020B0604020202020204" pitchFamily="34" charset="0"/>
                <a:cs typeface="Arial" panose="020B0604020202020204" pitchFamily="34" charset="0"/>
              </a:rPr>
              <a:t>of any supporting documents </a:t>
            </a:r>
          </a:p>
        </p:txBody>
      </p:sp>
      <p:sp>
        <p:nvSpPr>
          <p:cNvPr id="3" name="Content Placeholder 2">
            <a:extLst>
              <a:ext uri="{FF2B5EF4-FFF2-40B4-BE49-F238E27FC236}">
                <a16:creationId xmlns:a16="http://schemas.microsoft.com/office/drawing/2014/main" id="{69BA3351-505C-85A5-5D99-A37898636E1D}"/>
              </a:ext>
            </a:extLst>
          </p:cNvPr>
          <p:cNvSpPr>
            <a:spLocks noGrp="1"/>
          </p:cNvSpPr>
          <p:nvPr>
            <p:ph sz="quarter" idx="13"/>
          </p:nvPr>
        </p:nvSpPr>
        <p:spPr>
          <a:xfrm>
            <a:off x="0" y="1209368"/>
            <a:ext cx="12192000" cy="5648632"/>
          </a:xfrm>
        </p:spPr>
        <p:txBody>
          <a:bodyPr>
            <a:normAutofit/>
          </a:bodyPr>
          <a:lstStyle/>
          <a:p>
            <a:pPr lvl="0" algn="just"/>
            <a:r>
              <a:rPr lang="en-US" sz="2400" b="0" i="0" cap="none" dirty="0">
                <a:solidFill>
                  <a:srgbClr val="333333"/>
                </a:solidFill>
                <a:effectLst/>
                <a:latin typeface="Arial" panose="020B0604020202020204" pitchFamily="34" charset="0"/>
                <a:cs typeface="Arial" panose="020B0604020202020204" pitchFamily="34" charset="0"/>
              </a:rPr>
              <a:t>Documents not in </a:t>
            </a:r>
            <a:r>
              <a:rPr lang="en-US" sz="2400" cap="none" dirty="0">
                <a:solidFill>
                  <a:srgbClr val="FF0000"/>
                </a:solidFill>
                <a:latin typeface="Arial" panose="020B0604020202020204" pitchFamily="34" charset="0"/>
                <a:cs typeface="Arial" panose="020B0604020202020204" pitchFamily="34" charset="0"/>
              </a:rPr>
              <a:t>E</a:t>
            </a:r>
            <a:r>
              <a:rPr lang="en-US" sz="2400" b="0" i="0" cap="none" dirty="0">
                <a:solidFill>
                  <a:srgbClr val="FF0000"/>
                </a:solidFill>
                <a:effectLst/>
                <a:latin typeface="Arial" panose="020B0604020202020204" pitchFamily="34" charset="0"/>
                <a:cs typeface="Arial" panose="020B0604020202020204" pitchFamily="34" charset="0"/>
              </a:rPr>
              <a:t>nglish language must be </a:t>
            </a:r>
            <a:r>
              <a:rPr lang="en-US" sz="2400" b="0" i="0" cap="none" dirty="0">
                <a:solidFill>
                  <a:srgbClr val="333333"/>
                </a:solidFill>
                <a:effectLst/>
                <a:latin typeface="Arial" panose="020B0604020202020204" pitchFamily="34" charset="0"/>
                <a:cs typeface="Arial" panose="020B0604020202020204" pitchFamily="34" charset="0"/>
              </a:rPr>
              <a:t>accompanied by a translated copy in English, </a:t>
            </a:r>
          </a:p>
          <a:p>
            <a:pPr lvl="1" algn="just"/>
            <a:r>
              <a:rPr lang="en-US" sz="2400" b="0" i="0" cap="none" dirty="0">
                <a:solidFill>
                  <a:srgbClr val="333333"/>
                </a:solidFill>
                <a:effectLst/>
                <a:latin typeface="Arial" panose="020B0604020202020204" pitchFamily="34" charset="0"/>
                <a:cs typeface="Arial" panose="020B0604020202020204" pitchFamily="34" charset="0"/>
              </a:rPr>
              <a:t>which is agreed to by both the parties or </a:t>
            </a:r>
          </a:p>
          <a:p>
            <a:pPr lvl="1" algn="just"/>
            <a:r>
              <a:rPr lang="en-US" sz="2400" b="0" i="0" cap="none" dirty="0">
                <a:solidFill>
                  <a:srgbClr val="333333"/>
                </a:solidFill>
                <a:effectLst/>
                <a:latin typeface="Arial" panose="020B0604020202020204" pitchFamily="34" charset="0"/>
                <a:cs typeface="Arial" panose="020B0604020202020204" pitchFamily="34" charset="0"/>
              </a:rPr>
              <a:t>certified to be a true translated copy by the </a:t>
            </a:r>
            <a:r>
              <a:rPr lang="en-US" sz="2400" b="0" i="0" cap="none" dirty="0" err="1">
                <a:solidFill>
                  <a:srgbClr val="333333"/>
                </a:solidFill>
                <a:effectLst/>
                <a:latin typeface="Arial" panose="020B0604020202020204" pitchFamily="34" charset="0"/>
                <a:cs typeface="Arial" panose="020B0604020202020204" pitchFamily="34" charset="0"/>
              </a:rPr>
              <a:t>authorised</a:t>
            </a:r>
            <a:r>
              <a:rPr lang="en-US" sz="2400" b="0" i="0" cap="none" dirty="0">
                <a:solidFill>
                  <a:srgbClr val="333333"/>
                </a:solidFill>
                <a:effectLst/>
                <a:latin typeface="Arial" panose="020B0604020202020204" pitchFamily="34" charset="0"/>
                <a:cs typeface="Arial" panose="020B0604020202020204" pitchFamily="34" charset="0"/>
              </a:rPr>
              <a:t> representative engaged on behalf of parties in the case; </a:t>
            </a:r>
          </a:p>
          <a:p>
            <a:pPr lvl="0" algn="just"/>
            <a:r>
              <a:rPr lang="en-US" sz="2400" b="0" i="0" cap="none" dirty="0">
                <a:solidFill>
                  <a:srgbClr val="FF0000"/>
                </a:solidFill>
                <a:effectLst/>
                <a:latin typeface="Arial" panose="020B0604020202020204" pitchFamily="34" charset="0"/>
                <a:cs typeface="Arial" panose="020B0604020202020204" pitchFamily="34" charset="0"/>
              </a:rPr>
              <a:t>Appeal or other proceeding shall not be set down for hearing </a:t>
            </a:r>
            <a:r>
              <a:rPr lang="en-US" sz="2400" b="0" i="0" cap="none" dirty="0">
                <a:solidFill>
                  <a:srgbClr val="333333"/>
                </a:solidFill>
                <a:effectLst/>
                <a:latin typeface="Arial" panose="020B0604020202020204" pitchFamily="34" charset="0"/>
                <a:cs typeface="Arial" panose="020B0604020202020204" pitchFamily="34" charset="0"/>
              </a:rPr>
              <a:t>until and unless all parties confirm that all the documents filed on which they intend to rely are in English or </a:t>
            </a:r>
          </a:p>
          <a:p>
            <a:pPr lvl="1" algn="just"/>
            <a:r>
              <a:rPr lang="en-US" sz="2400" b="0" i="0" cap="none" dirty="0">
                <a:solidFill>
                  <a:srgbClr val="333333"/>
                </a:solidFill>
                <a:effectLst/>
                <a:latin typeface="Arial" panose="020B0604020202020204" pitchFamily="34" charset="0"/>
                <a:cs typeface="Arial" panose="020B0604020202020204" pitchFamily="34" charset="0"/>
              </a:rPr>
              <a:t>have been translated into </a:t>
            </a:r>
            <a:r>
              <a:rPr lang="en-US" sz="2400" cap="none" dirty="0">
                <a:solidFill>
                  <a:srgbClr val="333333"/>
                </a:solidFill>
                <a:latin typeface="Arial" panose="020B0604020202020204" pitchFamily="34" charset="0"/>
                <a:cs typeface="Arial" panose="020B0604020202020204" pitchFamily="34" charset="0"/>
              </a:rPr>
              <a:t>E</a:t>
            </a:r>
            <a:r>
              <a:rPr lang="en-US" sz="2400" b="0" i="0" cap="none" dirty="0">
                <a:solidFill>
                  <a:srgbClr val="333333"/>
                </a:solidFill>
                <a:effectLst/>
                <a:latin typeface="Arial" panose="020B0604020202020204" pitchFamily="34" charset="0"/>
                <a:cs typeface="Arial" panose="020B0604020202020204" pitchFamily="34" charset="0"/>
              </a:rPr>
              <a:t>nglish and </a:t>
            </a:r>
          </a:p>
          <a:p>
            <a:pPr lvl="1" algn="just"/>
            <a:r>
              <a:rPr lang="en-US" sz="2400" b="0" i="0" cap="none" dirty="0">
                <a:solidFill>
                  <a:srgbClr val="333333"/>
                </a:solidFill>
                <a:effectLst/>
                <a:latin typeface="Arial" panose="020B0604020202020204" pitchFamily="34" charset="0"/>
                <a:cs typeface="Arial" panose="020B0604020202020204" pitchFamily="34" charset="0"/>
              </a:rPr>
              <a:t>required number of copies are filed with the appellate tribunal. [R 23]</a:t>
            </a:r>
          </a:p>
        </p:txBody>
      </p:sp>
    </p:spTree>
    <p:extLst>
      <p:ext uri="{BB962C8B-B14F-4D97-AF65-F5344CB8AC3E}">
        <p14:creationId xmlns:p14="http://schemas.microsoft.com/office/powerpoint/2010/main" val="10780435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Override1.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2.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3.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4.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5.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6.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docProps/app.xml><?xml version="1.0" encoding="utf-8"?>
<Properties xmlns="http://schemas.openxmlformats.org/officeDocument/2006/extended-properties" xmlns:vt="http://schemas.openxmlformats.org/officeDocument/2006/docPropsVTypes">
  <Template/>
  <TotalTime>421</TotalTime>
  <Words>1988</Words>
  <Application>Microsoft Office PowerPoint</Application>
  <PresentationFormat>Widescreen</PresentationFormat>
  <Paragraphs>152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vt:lpstr>
      <vt:lpstr>open sans</vt:lpstr>
      <vt:lpstr>Poppins</vt:lpstr>
      <vt:lpstr>Times New Roman</vt:lpstr>
      <vt:lpstr>Tw Cen MT</vt:lpstr>
      <vt:lpstr>Droplet</vt:lpstr>
      <vt:lpstr>PowerPoint Presentation</vt:lpstr>
      <vt:lpstr>Non-Appealable orders </vt:lpstr>
      <vt:lpstr>Basic Case &amp; Party Details </vt:lpstr>
      <vt:lpstr>Contd.</vt:lpstr>
      <vt:lpstr>Order &amp; Demand Breakdown </vt:lpstr>
      <vt:lpstr>Factual &amp; Legal Arguments  </vt:lpstr>
      <vt:lpstr>Grounds of appeal</vt:lpstr>
      <vt:lpstr>Mandatory Documents </vt:lpstr>
      <vt:lpstr>Translations of any supporting documents </vt:lpstr>
      <vt:lpstr>Appeal Fees </vt:lpstr>
      <vt:lpstr>Mandatory Structural Elements of Form GST APL-05 </vt:lpstr>
      <vt:lpstr>Technical &amp; Formatting Specifications  </vt:lpstr>
      <vt:lpstr>Overview of the Appellate Forum  </vt:lpstr>
      <vt:lpstr>Common Reasons for Rejection or Delay  </vt:lpstr>
      <vt:lpstr>RULE 18 GSTAT Procedure Rules </vt:lpstr>
      <vt:lpstr>Rule 18 Contd.</vt:lpstr>
      <vt:lpstr>RULE 20 GSTAT Procedure Rules </vt:lpstr>
      <vt:lpstr>Thank You.  Your questions are welcome.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Kishori Lal</dc:creator>
  <cp:lastModifiedBy>Kishori Lal</cp:lastModifiedBy>
  <cp:revision>3</cp:revision>
  <dcterms:created xsi:type="dcterms:W3CDTF">2026-06-19T09:26:50Z</dcterms:created>
  <dcterms:modified xsi:type="dcterms:W3CDTF">2026-07-01T12:12:14Z</dcterms:modified>
</cp:coreProperties>
</file>