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17"/>
  </p:notesMasterIdLst>
  <p:sldIdLst>
    <p:sldId id="1348" r:id="rId2"/>
    <p:sldId id="1297" r:id="rId3"/>
    <p:sldId id="530" r:id="rId4"/>
    <p:sldId id="1317" r:id="rId5"/>
    <p:sldId id="1316" r:id="rId6"/>
    <p:sldId id="1347" r:id="rId7"/>
    <p:sldId id="1318" r:id="rId8"/>
    <p:sldId id="1326" r:id="rId9"/>
    <p:sldId id="1311" r:id="rId10"/>
    <p:sldId id="1350" r:id="rId11"/>
    <p:sldId id="1351" r:id="rId12"/>
    <p:sldId id="625" r:id="rId13"/>
    <p:sldId id="1349" r:id="rId14"/>
    <p:sldId id="1313" r:id="rId15"/>
    <p:sldId id="125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1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EA2597-6B4C-4ECB-86FE-57A29527857B}" type="datetimeFigureOut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09E258-FF53-4028-8724-2481EE623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437E8-0F71-CD5F-E454-C4B2769C9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01B6985-F256-31E9-3B27-5FA5AD6B5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1FF74-2077-47FF-8F58-6DCEE73258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CC22676-9871-4101-5126-A3BAED6A9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2E6B60A-F3F5-D3E1-0514-DBF8A4D36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0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9C0FB-8BA5-E9F2-610F-1194CA134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04D4594-4C7E-69E9-19B2-8A0499B395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1FF74-2077-47FF-8F58-6DCEE73258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4049650-9AD6-120F-5A80-63E70A52B3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53B67D6-4985-9D0F-A0E1-5883CD43E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1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1B465EF-7F10-46CD-87BE-FFFB10478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1FF74-2077-47FF-8F58-6DCEE73258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3B4231B-A142-435A-AFF6-7B2170144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0FE66E1-E017-4A2E-8983-60881F58F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2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4947-9F37-4613-5AB1-8F1541C76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14285DD-2748-B666-8C97-BC37C83B3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1FF74-2077-47FF-8F58-6DCEE73258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4E1C5F8-0B79-0087-C920-1ECAAF55E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D025126-373C-929C-48A6-DFDF53663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0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B105-543D-EAB4-E73F-C482F6857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DC96618-BF15-E479-FA74-2D2C856CE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1FF74-2077-47FF-8F58-6DCEE73258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D66AAC1-E6D5-F180-C286-55838AF4F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9E3A6D1-0BC1-AF55-97D7-0BE1B33DB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6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8347F-1B10-4C3D-B1CF-9042792C38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4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8D56-8A20-2A3A-1200-5F697BE3C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A36D12F-0D1D-C5F2-F07C-61964EDE0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8347F-1B10-4C3D-B1CF-9042792C38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E2CBABD-ACAA-7EA6-F6BD-C17249409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8F0D8A8-3C5C-20FD-413B-BC21AC5FA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7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549C8-DCC8-2C8E-D907-6C695DFD9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9B921A8-EF6F-9D21-BBA1-039F2361D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8347F-1B10-4C3D-B1CF-9042792C38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8BCF5C2-9797-E2C0-7D48-25D1623C5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EAEE31C-F830-24DE-D818-D2D604283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5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DDCE-6A8B-13A7-BB9B-F3C39B88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DA443AC-3204-1C15-5059-F86978D4D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8347F-1B10-4C3D-B1CF-9042792C38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AD84B84-5CFB-36E2-C980-263895868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B3307C0-30DC-EB05-761A-F1D0B7BF6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C9E10-472D-6490-65E1-223365168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ABC95ED-A8C3-E9ED-B291-11EDBE96B5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8347F-1B10-4C3D-B1CF-9042792C38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5B87EA1-8A63-DFF6-152D-86E280F4D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79B0651-C53C-AC8B-9814-73869AA9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8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83C81-A5CA-2DF5-803B-F69895B52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E2DAA8B-D735-AD06-E313-34E5563A1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8347F-1B10-4C3D-B1CF-9042792C38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7BA8A4B-4F36-FA37-3DA3-00EC31F33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48890F8-2781-9371-1409-29CE4D721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F06E9-EBA1-7C55-379C-79F763F82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3BD508A-7BDB-3108-8CA1-C4212855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1FF74-2077-47FF-8F58-6DCEE73258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ABFB4E6-BFB0-2A1E-7587-3D280927D8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0AE8EDE-619F-144C-97F3-1075A56BA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4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E9095-C9D9-C7AA-5236-E2AFB542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B103789-CF39-80BA-6050-FF5A88AAD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1FF74-2077-47FF-8F58-6DCEE73258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C21EB95-931D-C233-1A99-554387D01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79B3D66-41F5-C7AE-975E-C3DC68EAB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1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467E-0205-4989-95DD-152D81617D30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C17F-C36B-4487-80A6-6AAD9F3AF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8474-77DE-4B37-B2C7-360DA8BB6B53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F7D5-B175-4B92-A351-117FE2367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9CD9-EEB2-41A2-A640-99B19553CB64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5256-E4B6-4B8D-8F7D-8CC92F784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75085-759D-4AF2-B7FB-5F3ECA485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F826F-6826-4137-930E-E23412B8A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44EF5-4716-4D2A-AF7B-083C96010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1784-C288-407D-9F76-AF8D079B3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1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C12C-CFD3-4C59-8B38-15B55A796269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6FA3-1568-4BB8-AECB-D988B9B2C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BADE-A25D-476A-9959-325BD84D8A04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744A-F454-4C80-AFE6-6C176148B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019C-0EFF-4CB0-85AF-4E7B1F95DE82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A31E-8491-4967-9AA5-9173AE98A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9575-0968-47A2-BB48-9998BAC11E72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37D5-36D1-4A5F-8125-D7D6C9439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FFC0-0537-432E-9D3B-3534DC9F2A27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C83A-7E31-461D-968E-B01CC8554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DA2C-F6B4-4445-91AD-B3B73F610121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9DE1-06BF-46BF-A282-B747B4BDA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6132-5F75-419C-A7F8-9DF49E509556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8749-5A4B-4DD0-A98C-4435EA852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22E2-B29F-4AD8-931E-2812BDFB617F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7CC6-C87F-4632-87B2-A0D57C023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34905A-1A2F-4592-AF02-E3EE86B171E8}" type="datetime1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E2A00B-F058-461F-A7CC-6952F9CE9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839200" cy="6172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GSTAT Outreach Program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lang="en-US" sz="3500" b="1" dirty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b="1" dirty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B050"/>
                </a:solidFill>
                <a:latin typeface="Garamond" panose="02020404030301010803" pitchFamily="18" charset="0"/>
              </a:rPr>
              <a:t>Organized by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Rajkot Branch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C00000"/>
                </a:solidFill>
              </a:rPr>
              <a:t>The Western </a:t>
            </a:r>
            <a:r>
              <a:rPr lang="en-US" dirty="0">
                <a:solidFill>
                  <a:srgbClr val="C00000"/>
                </a:solidFill>
              </a:rPr>
              <a:t>India Regional Council of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The Institute of Chartered Accountants of India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2 July 2026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Pramod Kumar Rai</a:t>
            </a:r>
            <a:r>
              <a:rPr lang="en-US" sz="1800" dirty="0">
                <a:solidFill>
                  <a:srgbClr val="C00000"/>
                </a:solidFill>
              </a:rPr>
              <a:t>, Ex IRS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err="1">
                <a:solidFill>
                  <a:srgbClr val="C00000"/>
                </a:solidFill>
              </a:rPr>
              <a:t>B.Tech</a:t>
            </a:r>
            <a:r>
              <a:rPr lang="en-US" sz="1800" dirty="0">
                <a:solidFill>
                  <a:srgbClr val="C00000"/>
                </a:solidFill>
              </a:rPr>
              <a:t> (IIT Kanpur), LLB (Gold Medal), LLM (USA)</a:t>
            </a:r>
            <a:br>
              <a:rPr lang="en-US" sz="1800" dirty="0">
                <a:solidFill>
                  <a:srgbClr val="C00000"/>
                </a:solidFill>
              </a:rPr>
            </a:br>
            <a:endParaRPr lang="en-US" sz="1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solidFill>
                  <a:srgbClr val="00B050"/>
                </a:solidFill>
              </a:rPr>
              <a:t>Member (Judicial)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B050"/>
                </a:solidFill>
              </a:rPr>
              <a:t>GST Appellate Tribunal, Rajkot</a:t>
            </a:r>
            <a:endParaRPr lang="en-US" sz="1800" dirty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/>
          </a:p>
        </p:txBody>
      </p:sp>
      <p:sp>
        <p:nvSpPr>
          <p:cNvPr id="109570" name="AutoShape 2" descr="Image result for artinf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9572" name="AutoShape 4" descr="Image result for artinf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8810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63AA0-E8FD-A93E-79AC-78BE2DBEC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E5CD4C-DA9F-184C-FCEF-CC8945858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1906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</a:rPr>
              <a:t>Presentation before GSTAT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2AEA2508-8400-7952-F01C-5A0B773DCE0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04801" y="1066800"/>
            <a:ext cx="8458200" cy="51482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Philosophically you are officer of court and need to work towards justice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Practically answerable towards client/department without violating law, decorum etc.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</a:rPr>
              <a:t>Maintain factual accuracy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</a:rPr>
              <a:t>You can have your own interpretations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</a:rPr>
              <a:t>Honesty with precedent decisions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ABE8E2C-8840-ABD2-6D75-0D726A55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D0DED-F7B2-4DB8-89B7-99E947B2DA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1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FC7AD-E6F0-3F23-A0DB-5E429E960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114B954-AAC9-DC3B-58D2-2B7A271DB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1906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</a:rPr>
              <a:t>Presentation before GSTAT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51A7C1CE-7B68-D3B9-9E22-CF7644B6F87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42900" y="990600"/>
            <a:ext cx="8458200" cy="5770562"/>
          </a:xfrm>
        </p:spPr>
        <p:txBody>
          <a:bodyPr/>
          <a:lstStyle/>
          <a:p>
            <a:pPr marL="0" indent="0" algn="ctr">
              <a:buNone/>
            </a:pPr>
            <a:r>
              <a:rPr lang="en-IN" b="1" dirty="0" err="1"/>
              <a:t>मनुस्मृति</a:t>
            </a:r>
            <a:r>
              <a:rPr lang="en-IN" b="1" dirty="0"/>
              <a:t> </a:t>
            </a:r>
            <a:r>
              <a:rPr lang="en-IN" dirty="0"/>
              <a:t> </a:t>
            </a:r>
          </a:p>
          <a:p>
            <a:pPr marL="0" indent="0" algn="ctr">
              <a:buNone/>
            </a:pPr>
            <a:r>
              <a:rPr lang="en-IN" i="1" dirty="0" err="1"/>
              <a:t>सत्यं</a:t>
            </a:r>
            <a:r>
              <a:rPr lang="en-IN" i="1" dirty="0"/>
              <a:t> </a:t>
            </a:r>
            <a:r>
              <a:rPr lang="en-IN" i="1" dirty="0" err="1"/>
              <a:t>ब्रूयात्</a:t>
            </a:r>
            <a:r>
              <a:rPr lang="en-IN" i="1" dirty="0"/>
              <a:t> </a:t>
            </a:r>
            <a:r>
              <a:rPr lang="en-IN" i="1" dirty="0" err="1"/>
              <a:t>प्रियं</a:t>
            </a:r>
            <a:r>
              <a:rPr lang="en-IN" i="1" dirty="0"/>
              <a:t> </a:t>
            </a:r>
            <a:r>
              <a:rPr lang="en-IN" i="1" dirty="0" err="1"/>
              <a:t>ब्रूयात्</a:t>
            </a:r>
            <a:r>
              <a:rPr lang="en-IN" i="1" dirty="0"/>
              <a:t> न </a:t>
            </a:r>
            <a:r>
              <a:rPr lang="en-IN" i="1" dirty="0" err="1"/>
              <a:t>ब्रूयात्</a:t>
            </a:r>
            <a:r>
              <a:rPr lang="en-IN" i="1" dirty="0"/>
              <a:t> </a:t>
            </a:r>
            <a:r>
              <a:rPr lang="en-IN" i="1" dirty="0" err="1"/>
              <a:t>सत्यमप्रियम्</a:t>
            </a:r>
            <a:r>
              <a:rPr lang="en-IN" i="1" dirty="0"/>
              <a:t>।</a:t>
            </a:r>
          </a:p>
          <a:p>
            <a:pPr marL="0" indent="0" algn="ctr">
              <a:buNone/>
            </a:pPr>
            <a:r>
              <a:rPr lang="en-IN" i="1" dirty="0" err="1"/>
              <a:t>प्रियं</a:t>
            </a:r>
            <a:r>
              <a:rPr lang="en-IN" i="1" dirty="0"/>
              <a:t> च </a:t>
            </a:r>
            <a:r>
              <a:rPr lang="en-IN" i="1" dirty="0" err="1"/>
              <a:t>नानृतं</a:t>
            </a:r>
            <a:r>
              <a:rPr lang="en-IN" i="1" dirty="0"/>
              <a:t> </a:t>
            </a:r>
            <a:r>
              <a:rPr lang="en-IN" i="1" dirty="0" err="1"/>
              <a:t>ब्रूयात्</a:t>
            </a:r>
            <a:r>
              <a:rPr lang="en-IN" i="1" dirty="0"/>
              <a:t> </a:t>
            </a:r>
            <a:r>
              <a:rPr lang="en-IN" i="1" dirty="0" err="1"/>
              <a:t>एष</a:t>
            </a:r>
            <a:r>
              <a:rPr lang="en-IN" i="1" dirty="0"/>
              <a:t> </a:t>
            </a:r>
            <a:r>
              <a:rPr lang="en-IN" i="1" dirty="0" err="1"/>
              <a:t>धर्मः</a:t>
            </a:r>
            <a:r>
              <a:rPr lang="en-IN" i="1" dirty="0"/>
              <a:t> </a:t>
            </a:r>
            <a:r>
              <a:rPr lang="en-IN" i="1" dirty="0" err="1"/>
              <a:t>सनातनः</a:t>
            </a:r>
            <a:r>
              <a:rPr lang="en-IN" i="1" dirty="0"/>
              <a:t>॥</a:t>
            </a:r>
            <a:endParaRPr lang="en-IN" dirty="0"/>
          </a:p>
          <a:p>
            <a:pPr marL="0" indent="0" algn="ctr">
              <a:buNone/>
            </a:pPr>
            <a:r>
              <a:rPr lang="en-IN" b="1" dirty="0" err="1">
                <a:solidFill>
                  <a:srgbClr val="00B050"/>
                </a:solidFill>
              </a:rPr>
              <a:t>चाणक्य</a:t>
            </a:r>
            <a:r>
              <a:rPr lang="en-IN" b="1" dirty="0">
                <a:solidFill>
                  <a:srgbClr val="00B050"/>
                </a:solidFill>
              </a:rPr>
              <a:t> </a:t>
            </a:r>
            <a:r>
              <a:rPr lang="en-IN" b="1" dirty="0" err="1">
                <a:solidFill>
                  <a:srgbClr val="00B050"/>
                </a:solidFill>
              </a:rPr>
              <a:t>नीति</a:t>
            </a:r>
            <a:r>
              <a:rPr lang="en-IN" b="1" dirty="0">
                <a:solidFill>
                  <a:srgbClr val="00B050"/>
                </a:solidFill>
              </a:rPr>
              <a:t> </a:t>
            </a:r>
            <a:r>
              <a:rPr lang="en-IN" b="1" dirty="0" err="1">
                <a:solidFill>
                  <a:srgbClr val="00B050"/>
                </a:solidFill>
              </a:rPr>
              <a:t>दर्पण</a:t>
            </a:r>
            <a:r>
              <a:rPr lang="en-IN" b="1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IN" i="1" dirty="0" err="1">
                <a:solidFill>
                  <a:srgbClr val="00B050"/>
                </a:solidFill>
              </a:rPr>
              <a:t>सत्यं</a:t>
            </a:r>
            <a:r>
              <a:rPr lang="en-IN" i="1" dirty="0">
                <a:solidFill>
                  <a:srgbClr val="00B050"/>
                </a:solidFill>
              </a:rPr>
              <a:t> </a:t>
            </a:r>
            <a:r>
              <a:rPr lang="en-IN" i="1" dirty="0" err="1">
                <a:solidFill>
                  <a:srgbClr val="00B050"/>
                </a:solidFill>
              </a:rPr>
              <a:t>वदेत्</a:t>
            </a:r>
            <a:r>
              <a:rPr lang="en-IN" i="1" dirty="0">
                <a:solidFill>
                  <a:srgbClr val="00B050"/>
                </a:solidFill>
              </a:rPr>
              <a:t> </a:t>
            </a:r>
            <a:r>
              <a:rPr lang="en-IN" i="1" dirty="0" err="1">
                <a:solidFill>
                  <a:srgbClr val="00B050"/>
                </a:solidFill>
              </a:rPr>
              <a:t>प्रियं</a:t>
            </a:r>
            <a:r>
              <a:rPr lang="en-IN" i="1" dirty="0">
                <a:solidFill>
                  <a:srgbClr val="00B050"/>
                </a:solidFill>
              </a:rPr>
              <a:t> </a:t>
            </a:r>
            <a:r>
              <a:rPr lang="en-IN" i="1" dirty="0" err="1">
                <a:solidFill>
                  <a:srgbClr val="00B050"/>
                </a:solidFill>
              </a:rPr>
              <a:t>वदेत्</a:t>
            </a:r>
            <a:r>
              <a:rPr lang="en-IN" i="1" dirty="0">
                <a:solidFill>
                  <a:srgbClr val="00B050"/>
                </a:solidFill>
              </a:rPr>
              <a:t> न </a:t>
            </a:r>
            <a:r>
              <a:rPr lang="en-IN" i="1" dirty="0" err="1">
                <a:solidFill>
                  <a:srgbClr val="00B050"/>
                </a:solidFill>
              </a:rPr>
              <a:t>वदेत्</a:t>
            </a:r>
            <a:r>
              <a:rPr lang="en-IN" i="1" dirty="0">
                <a:solidFill>
                  <a:srgbClr val="00B050"/>
                </a:solidFill>
              </a:rPr>
              <a:t> </a:t>
            </a:r>
            <a:r>
              <a:rPr lang="en-IN" i="1" dirty="0" err="1">
                <a:solidFill>
                  <a:srgbClr val="00B050"/>
                </a:solidFill>
              </a:rPr>
              <a:t>सत्यमप्रियम्</a:t>
            </a:r>
            <a:r>
              <a:rPr lang="en-IN" i="1" dirty="0">
                <a:solidFill>
                  <a:srgbClr val="00B050"/>
                </a:solidFill>
              </a:rPr>
              <a:t>।</a:t>
            </a:r>
            <a:r>
              <a:rPr lang="en-IN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IN" i="1" dirty="0" err="1">
                <a:solidFill>
                  <a:srgbClr val="00B050"/>
                </a:solidFill>
              </a:rPr>
              <a:t>प्रियं</a:t>
            </a:r>
            <a:r>
              <a:rPr lang="en-IN" i="1" dirty="0">
                <a:solidFill>
                  <a:srgbClr val="00B050"/>
                </a:solidFill>
              </a:rPr>
              <a:t> च </a:t>
            </a:r>
            <a:r>
              <a:rPr lang="en-IN" i="1" dirty="0" err="1">
                <a:solidFill>
                  <a:srgbClr val="00B050"/>
                </a:solidFill>
              </a:rPr>
              <a:t>नानृतं</a:t>
            </a:r>
            <a:r>
              <a:rPr lang="en-IN" i="1" dirty="0">
                <a:solidFill>
                  <a:srgbClr val="00B050"/>
                </a:solidFill>
              </a:rPr>
              <a:t> </a:t>
            </a:r>
            <a:r>
              <a:rPr lang="en-IN" i="1" dirty="0" err="1">
                <a:solidFill>
                  <a:srgbClr val="00B050"/>
                </a:solidFill>
              </a:rPr>
              <a:t>वदेत्</a:t>
            </a:r>
            <a:r>
              <a:rPr lang="en-IN" i="1" dirty="0">
                <a:solidFill>
                  <a:srgbClr val="00B050"/>
                </a:solidFill>
              </a:rPr>
              <a:t> </a:t>
            </a:r>
            <a:r>
              <a:rPr lang="en-IN" i="1" dirty="0" err="1">
                <a:solidFill>
                  <a:srgbClr val="00B050"/>
                </a:solidFill>
              </a:rPr>
              <a:t>एष</a:t>
            </a:r>
            <a:r>
              <a:rPr lang="en-IN" i="1" dirty="0">
                <a:solidFill>
                  <a:srgbClr val="00B050"/>
                </a:solidFill>
              </a:rPr>
              <a:t> </a:t>
            </a:r>
            <a:r>
              <a:rPr lang="en-IN" i="1" dirty="0" err="1">
                <a:solidFill>
                  <a:srgbClr val="00B050"/>
                </a:solidFill>
              </a:rPr>
              <a:t>धर्मः</a:t>
            </a:r>
            <a:r>
              <a:rPr lang="en-IN" i="1" dirty="0">
                <a:solidFill>
                  <a:srgbClr val="00B050"/>
                </a:solidFill>
              </a:rPr>
              <a:t> </a:t>
            </a:r>
            <a:r>
              <a:rPr lang="en-IN" i="1" dirty="0" err="1">
                <a:solidFill>
                  <a:srgbClr val="00B050"/>
                </a:solidFill>
              </a:rPr>
              <a:t>सनातनः</a:t>
            </a:r>
            <a:r>
              <a:rPr lang="en-IN" i="1" dirty="0">
                <a:solidFill>
                  <a:srgbClr val="00B050"/>
                </a:solidFill>
              </a:rPr>
              <a:t>॥</a:t>
            </a:r>
            <a:endParaRPr lang="en-IN" dirty="0">
              <a:solidFill>
                <a:srgbClr val="00B050"/>
              </a:solidFill>
            </a:endParaRPr>
          </a:p>
          <a:p>
            <a:pPr marL="0" indent="0" algn="ctr">
              <a:buNone/>
              <a:defRPr/>
            </a:pPr>
            <a:r>
              <a:rPr lang="en-IN" dirty="0">
                <a:solidFill>
                  <a:srgbClr val="C00000"/>
                </a:solidFill>
              </a:rPr>
              <a:t>“Speak the truth; speak it in a pleasant manner. </a:t>
            </a:r>
          </a:p>
          <a:p>
            <a:pPr marL="0" indent="0" algn="ctr">
              <a:buNone/>
              <a:defRPr/>
            </a:pPr>
            <a:r>
              <a:rPr lang="en-IN" dirty="0">
                <a:solidFill>
                  <a:srgbClr val="C00000"/>
                </a:solidFill>
              </a:rPr>
              <a:t>Do not speak the truth in an unpleasant way, </a:t>
            </a:r>
          </a:p>
          <a:p>
            <a:pPr marL="0" indent="0" algn="ctr">
              <a:buNone/>
              <a:defRPr/>
            </a:pPr>
            <a:r>
              <a:rPr lang="en-IN" dirty="0">
                <a:solidFill>
                  <a:srgbClr val="C00000"/>
                </a:solidFill>
              </a:rPr>
              <a:t>nor speak an untruth even if it is pleasant. </a:t>
            </a:r>
          </a:p>
          <a:p>
            <a:pPr marL="0" indent="0" algn="ctr">
              <a:buNone/>
              <a:defRPr/>
            </a:pPr>
            <a:r>
              <a:rPr lang="en-IN" dirty="0">
                <a:solidFill>
                  <a:srgbClr val="C00000"/>
                </a:solidFill>
              </a:rPr>
              <a:t>This is the eternal dharma.”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20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D1A8BDC-FA45-D1A9-FA6F-F6279249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D0DED-F7B2-4DB8-89B7-99E947B2DA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1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0E40945-9747-41A8-BD87-7C4FB9E1D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</a:rPr>
              <a:t>How to proceed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9A46684D-25ED-4FAE-8D29-C43E6590D1D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41362" y="1295400"/>
            <a:ext cx="7661275" cy="478631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Tax liability is not a contractual liability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The fact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The Law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Application of law to given facts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Court decisions covering above situations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400" dirty="0"/>
              <a:t>Argue that discretion to be exercised in the interest of Justice</a:t>
            </a:r>
          </a:p>
          <a:p>
            <a:pPr marL="517525" indent="-517525" algn="just">
              <a:buFont typeface="Arial" charset="0"/>
              <a:buAutoNum type="arabicParenBoth" startAt="5"/>
              <a:defRPr/>
            </a:pPr>
            <a:endParaRPr lang="en-US" sz="2400" dirty="0"/>
          </a:p>
          <a:p>
            <a:pPr algn="just">
              <a:buFont typeface="Arial" charset="0"/>
              <a:buNone/>
              <a:defRPr/>
            </a:pPr>
            <a:endParaRPr lang="en-IN" sz="2400" dirty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B7A2D51-C0F7-43F7-B76F-E53592E5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D0DED-F7B2-4DB8-89B7-99E947B2DA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25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3FCB6-92A8-693E-D392-C4A99E561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8D4448F-C5BB-408D-5311-6BB0280E5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</a:rPr>
              <a:t>Case Summary: Allegations and Counter allegations </a:t>
            </a:r>
            <a:br>
              <a:rPr lang="en-US" altLang="en-US" sz="3600" b="1" dirty="0">
                <a:solidFill>
                  <a:srgbClr val="00B050"/>
                </a:solidFill>
              </a:rPr>
            </a:br>
            <a:endParaRPr lang="en-US" altLang="en-US" sz="3600" b="1" dirty="0">
              <a:solidFill>
                <a:srgbClr val="00B050"/>
              </a:solidFill>
            </a:endParaRP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A81D73A9-280B-52D6-258D-A675BE0D974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41362" y="808037"/>
            <a:ext cx="7661275" cy="6049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In 01 minute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In 05 minute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Formulate core issue in dispute, respondent version and how you propose to demolish their version.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If you do not argue to the point, perception is either you do not know or you have no case.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Summarize case before start and again summarize at the end</a:t>
            </a:r>
          </a:p>
          <a:p>
            <a:pPr algn="ctr">
              <a:lnSpc>
                <a:spcPct val="150000"/>
              </a:lnSpc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  <a:defRPr/>
            </a:pPr>
            <a:endParaRPr lang="en-US" sz="2400" dirty="0"/>
          </a:p>
          <a:p>
            <a:pPr algn="just">
              <a:buFont typeface="Arial" charset="0"/>
              <a:buNone/>
              <a:defRPr/>
            </a:pPr>
            <a:endParaRPr lang="en-IN" sz="2400" dirty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5528FB6-1CE9-C4EC-CD88-5D3A25EF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D0DED-F7B2-4DB8-89B7-99E947B2DA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87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E9AE3-3A54-E1BE-BD15-D15124FCA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95C702-DF69-2452-7CD2-ED73360DD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</a:rPr>
              <a:t>Content Vs Art of presentation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12B486C9-F683-7D0B-0851-1A5C5989E94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85813" y="990600"/>
            <a:ext cx="7661275" cy="57308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Content rocks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Keep audience in mind/tech issue for the bench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Admitted position should not be disputed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Josh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mein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hosh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nahi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khona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IN" dirty="0" err="1"/>
              <a:t>जोश</a:t>
            </a:r>
            <a:r>
              <a:rPr lang="en-IN" dirty="0"/>
              <a:t> </a:t>
            </a:r>
            <a:r>
              <a:rPr lang="en-IN" dirty="0" err="1"/>
              <a:t>में</a:t>
            </a:r>
            <a:r>
              <a:rPr lang="en-IN" dirty="0"/>
              <a:t> </a:t>
            </a:r>
            <a:r>
              <a:rPr lang="en-IN" dirty="0" err="1"/>
              <a:t>होश</a:t>
            </a:r>
            <a:r>
              <a:rPr lang="en-IN" dirty="0"/>
              <a:t> </a:t>
            </a:r>
            <a:r>
              <a:rPr lang="en-IN" dirty="0" err="1"/>
              <a:t>नहीं</a:t>
            </a:r>
            <a:r>
              <a:rPr lang="en-IN" dirty="0"/>
              <a:t> </a:t>
            </a:r>
            <a:r>
              <a:rPr lang="en-IN" dirty="0" err="1"/>
              <a:t>खोना</a:t>
            </a:r>
            <a:r>
              <a:rPr lang="en-IN" dirty="0"/>
              <a:t> </a:t>
            </a:r>
            <a:r>
              <a:rPr lang="en-IN" dirty="0" err="1"/>
              <a:t>है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  <a:defRPr/>
            </a:pPr>
            <a:endParaRPr lang="en-US" sz="2400" dirty="0"/>
          </a:p>
          <a:p>
            <a:pPr algn="just">
              <a:buFont typeface="Arial" charset="0"/>
              <a:buNone/>
              <a:defRPr/>
            </a:pPr>
            <a:endParaRPr lang="en-IN" sz="2400" dirty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400" b="1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9490370-89D5-CB7E-DBC9-03BE9237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D0DED-F7B2-4DB8-89B7-99E947B2DA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7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C5E943-7F51-278B-7B57-B0100307C22F}"/>
              </a:ext>
            </a:extLst>
          </p:cNvPr>
          <p:cNvSpPr txBox="1"/>
          <p:nvPr/>
        </p:nvSpPr>
        <p:spPr>
          <a:xfrm>
            <a:off x="609600" y="1905000"/>
            <a:ext cx="8153400" cy="203459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Thank</a:t>
            </a: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82422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E7234-77AE-BF06-AA5A-397826D84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C3DBB-FE77-B4F7-123D-9D54E922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4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7312"/>
            <a:ext cx="8915399" cy="1412875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00B050"/>
                </a:solidFill>
              </a:rPr>
              <a:t>GSTAT 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Established under Section 109 of the CGST Act, 2017</a:t>
            </a:r>
          </a:p>
        </p:txBody>
      </p:sp>
      <p:sp>
        <p:nvSpPr>
          <p:cNvPr id="9219" name="Rectangle 60"/>
          <p:cNvSpPr>
            <a:spLocks noGrp="1" noChangeArrowheads="1"/>
          </p:cNvSpPr>
          <p:nvPr>
            <p:ph sz="half" idx="2"/>
          </p:nvPr>
        </p:nvSpPr>
        <p:spPr>
          <a:xfrm>
            <a:off x="228600" y="1447800"/>
            <a:ext cx="8763000" cy="4786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2800" dirty="0"/>
              <a:t>Article 323B of the Constitution of India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 </a:t>
            </a:r>
            <a:r>
              <a:rPr lang="en-US" sz="2800" dirty="0"/>
              <a:t>Section 109 to 116 of the CGST/SGST Act, 2017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Rule 110 to 116 of the CGST/SGST Rules, 2017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GST Appellate Tribunal (Procedure) Rules, 2025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GSTAT (Appointment and Conditions of Service of President and Members) Rules, 2023</a:t>
            </a:r>
          </a:p>
          <a:p>
            <a:endParaRPr lang="en-US" sz="2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B8715-AE99-4932-BADC-4AF8C35C7D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903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85DEC-E90A-442A-63C1-BADD61DD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6AC2C0-218E-4AD6-13FA-F841EB1E5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solidFill>
                  <a:srgbClr val="00B050"/>
                </a:solidFill>
              </a:rPr>
              <a:t>GSTAT [u/s 109-116]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75B86F88-8B72-C04C-6B83-5676AF6EEC3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28600" y="1447800"/>
            <a:ext cx="8763000" cy="4786313"/>
          </a:xfrm>
        </p:spPr>
        <p:txBody>
          <a:bodyPr/>
          <a:lstStyle/>
          <a:p>
            <a:r>
              <a:rPr lang="en-US" sz="2800" b="1" dirty="0"/>
              <a:t>Unified Tribunal for GST: </a:t>
            </a:r>
            <a:r>
              <a:rPr lang="en-US" sz="2800" dirty="0"/>
              <a:t>One Principal Bench and 31 state benches (46 locations of State Benches)</a:t>
            </a:r>
          </a:p>
          <a:p>
            <a:r>
              <a:rPr lang="en-US" sz="2800" dirty="0"/>
              <a:t>Every bench, be it principal bench or state bench shall have four members:  Member(Judicial)-2, Member Technical(Centre)-1, Member Technical (State)-1. </a:t>
            </a:r>
          </a:p>
          <a:p>
            <a:r>
              <a:rPr lang="en-US" sz="2800" dirty="0"/>
              <a:t>Some of the benches have been split into two: With One M(J) and one M(T) at each location.</a:t>
            </a:r>
          </a:p>
          <a:p>
            <a:r>
              <a:rPr lang="en-US" sz="2800" dirty="0"/>
              <a:t>GSTAT is headed by president.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State benches are headed by Vice president.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EFF1D11-63C9-6F15-A2E6-8AB78C18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B8715-AE99-4932-BADC-4AF8C35C7D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A5C3F-DD96-03E8-3478-F24AF06E338D}"/>
              </a:ext>
            </a:extLst>
          </p:cNvPr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201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802A9-F96D-C3E9-6408-BF7AEEFA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66597B-6794-1ABD-88B9-5F5B2E71E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solidFill>
                  <a:srgbClr val="00B050"/>
                </a:solidFill>
              </a:rPr>
              <a:t>Cases before GSTAT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37DCAF18-9A5D-D518-6E98-9375180E53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41362" y="1143000"/>
            <a:ext cx="7661275" cy="5616574"/>
          </a:xfrm>
        </p:spPr>
        <p:txBody>
          <a:bodyPr/>
          <a:lstStyle/>
          <a:p>
            <a:pPr algn="just"/>
            <a:r>
              <a:rPr lang="en-US" sz="2800" dirty="0"/>
              <a:t>Appeals against orders passed under Section 107 and 108 of CGST Act 2017 and connected miscellaneous matters.</a:t>
            </a:r>
          </a:p>
          <a:p>
            <a:pPr algn="just"/>
            <a:r>
              <a:rPr lang="en-US" sz="2800" dirty="0"/>
              <a:t>Anti-profiteering matters under Section 171(2) of CGST Act </a:t>
            </a:r>
            <a:r>
              <a:rPr lang="en-US" sz="2800" dirty="0">
                <a:solidFill>
                  <a:srgbClr val="FF0000"/>
                </a:solidFill>
              </a:rPr>
              <a:t>[Notification No. 18/2024-Central Tax dated 30.09.2024, powers of NAA were transferred to GSTAT’s Principal Bench ]</a:t>
            </a:r>
          </a:p>
          <a:p>
            <a:pPr algn="just"/>
            <a:r>
              <a:rPr lang="en-US" sz="2800" dirty="0"/>
              <a:t>Till National Appellate Authority is constituted, GSTAT shall be Second Appellate Authority for advance ruling </a:t>
            </a:r>
            <a:r>
              <a:rPr lang="en-US" sz="2800" dirty="0">
                <a:solidFill>
                  <a:srgbClr val="FF0000"/>
                </a:solidFill>
              </a:rPr>
              <a:t>[Section 101A- Notification No. </a:t>
            </a:r>
            <a:r>
              <a:rPr lang="en-US" sz="2800" strike="sngStrike" dirty="0">
                <a:solidFill>
                  <a:srgbClr val="FF0000"/>
                </a:solidFill>
              </a:rPr>
              <a:t>18/2024 </a:t>
            </a:r>
            <a:r>
              <a:rPr lang="en-US" sz="2800" dirty="0">
                <a:solidFill>
                  <a:srgbClr val="FF0000"/>
                </a:solidFill>
              </a:rPr>
              <a:t>02/2026–Central Tax dated 7 May 2026]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D45464F-CFF9-5395-FE0D-0174D3E9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B8715-AE99-4932-BADC-4AF8C35C7D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8D4B1C-9744-1A3C-BD2C-000BCDB863E0}"/>
              </a:ext>
            </a:extLst>
          </p:cNvPr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2064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EF898-012E-AEF5-1DE8-88FD9A33F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B60CB1-31DD-9C0F-58CA-FE860EDE1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solidFill>
                  <a:srgbClr val="00B050"/>
                </a:solidFill>
              </a:rPr>
              <a:t>Principal Bench Exclusive Jurisdiction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[Sec 109(5)]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ECA01081-8D90-87B6-53C9-30735FD4691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2000" y="1296988"/>
            <a:ext cx="7661275" cy="4937125"/>
          </a:xfrm>
        </p:spPr>
        <p:txBody>
          <a:bodyPr/>
          <a:lstStyle/>
          <a:p>
            <a:r>
              <a:rPr lang="en-US" dirty="0"/>
              <a:t>Appeals involving any issue related to "place of supply” </a:t>
            </a:r>
          </a:p>
          <a:p>
            <a:r>
              <a:rPr lang="en-US" dirty="0"/>
              <a:t>Anti-profiteering matters under Section 171(2) of CGST Act</a:t>
            </a:r>
          </a:p>
          <a:p>
            <a:r>
              <a:rPr lang="en-US" dirty="0"/>
              <a:t>Appeals against State Appellate Authority for advance ruling orders u/s 101</a:t>
            </a:r>
            <a:r>
              <a:rPr lang="en-US" dirty="0">
                <a:solidFill>
                  <a:srgbClr val="00B050"/>
                </a:solidFill>
              </a:rPr>
              <a:t>[Section 101A]</a:t>
            </a:r>
          </a:p>
          <a:p>
            <a:r>
              <a:rPr lang="en-US" dirty="0"/>
              <a:t>Any other matter specifically notified by the government on the recommendation of GST Council 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155D3F4-3B8A-A72E-8A7E-0375324E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B8715-AE99-4932-BADC-4AF8C35C7D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F147AE-9C83-14B6-F271-7078406B2C08}"/>
              </a:ext>
            </a:extLst>
          </p:cNvPr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541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41230-DBE2-DAE9-4036-1DD0515B0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D3F466E-9D8C-ED4E-C4CD-8E1B2B242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solidFill>
                  <a:srgbClr val="00B050"/>
                </a:solidFill>
              </a:rPr>
              <a:t>State Bench Jurisdiction</a:t>
            </a:r>
            <a:br>
              <a:rPr lang="en-US" sz="2400" b="1" dirty="0">
                <a:solidFill>
                  <a:srgbClr val="00B050"/>
                </a:solidFill>
              </a:rPr>
            </a:b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DCF2F0CC-A798-CFEE-E417-CB5388770E2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2000" y="1447800"/>
            <a:ext cx="7661275" cy="4786313"/>
          </a:xfrm>
        </p:spPr>
        <p:txBody>
          <a:bodyPr/>
          <a:lstStyle/>
          <a:p>
            <a:r>
              <a:rPr lang="en-US" dirty="0"/>
              <a:t>All matters other than what is reserved for Principal bench</a:t>
            </a:r>
            <a:r>
              <a:rPr lang="en-US" dirty="0">
                <a:solidFill>
                  <a:srgbClr val="00B050"/>
                </a:solidFill>
              </a:rPr>
              <a:t> [Sec 109(5)]</a:t>
            </a:r>
            <a:endParaRPr lang="en-US" dirty="0"/>
          </a:p>
          <a:p>
            <a:r>
              <a:rPr lang="en-US" dirty="0"/>
              <a:t>President can transfer matters from one bench to another and to Principal bench </a:t>
            </a:r>
            <a:r>
              <a:rPr lang="en-US" dirty="0">
                <a:solidFill>
                  <a:srgbClr val="00B050"/>
                </a:solidFill>
              </a:rPr>
              <a:t>[Sec 109(6)]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Identical matter pending before </a:t>
            </a:r>
            <a:r>
              <a:rPr lang="en-US">
                <a:solidFill>
                  <a:srgbClr val="00B050"/>
                </a:solidFill>
              </a:rPr>
              <a:t>multiple state benches </a:t>
            </a:r>
            <a:endParaRPr 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F1C5275-1B18-1609-0E80-A6A14315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B8715-AE99-4932-BADC-4AF8C35C7D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8AE23F-C551-E6AA-B785-6CE451DB8A33}"/>
              </a:ext>
            </a:extLst>
          </p:cNvPr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422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4EF0-8C7C-D458-9D71-5B6FB47C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0F01D75-8813-0A84-021B-AE4AFBEEA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solidFill>
                  <a:srgbClr val="00B050"/>
                </a:solidFill>
              </a:rPr>
              <a:t>Powers of Tribunal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50CCCA78-A2DB-4323-24E4-0A6AD61CCF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2000" y="1143000"/>
            <a:ext cx="7661275" cy="50911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Tribunal can </a:t>
            </a:r>
            <a:r>
              <a:rPr lang="en-US" sz="2400" b="1" dirty="0"/>
              <a:t>confirm, modify, annul, or remand </a:t>
            </a:r>
            <a:r>
              <a:rPr lang="en-US" sz="2400" dirty="0"/>
              <a:t>to FA/RA/Adj Auth </a:t>
            </a:r>
            <a:r>
              <a:rPr lang="en-US" sz="2400" dirty="0">
                <a:solidFill>
                  <a:srgbClr val="00B050"/>
                </a:solidFill>
              </a:rPr>
              <a:t>[Section 113]</a:t>
            </a:r>
          </a:p>
          <a:p>
            <a:r>
              <a:rPr lang="en-US" sz="2400" b="1" dirty="0"/>
              <a:t>Inherent Powers</a:t>
            </a:r>
            <a:r>
              <a:rPr lang="en-US" sz="2400" dirty="0"/>
              <a:t>: Tribunal has inherent powers to make orders or give directions necessary for </a:t>
            </a:r>
            <a:r>
              <a:rPr lang="en-US" sz="2400" dirty="0">
                <a:solidFill>
                  <a:srgbClr val="C00000"/>
                </a:solidFill>
              </a:rPr>
              <a:t>meeting the ends of justice or preventing abuse of the Tribunal process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B050"/>
                </a:solidFill>
              </a:rPr>
              <a:t> [Rule 10 of Proc Rules]</a:t>
            </a:r>
          </a:p>
          <a:p>
            <a:r>
              <a:rPr lang="en-US" sz="2400" dirty="0"/>
              <a:t>Can exempt the parties from compliance with any requirement of GSTAT Proc Rules </a:t>
            </a:r>
            <a:r>
              <a:rPr lang="en-US" sz="2400" dirty="0">
                <a:solidFill>
                  <a:srgbClr val="C00000"/>
                </a:solidFill>
              </a:rPr>
              <a:t>to render substantial justice.</a:t>
            </a:r>
            <a:r>
              <a:rPr lang="en-US" sz="2400" dirty="0">
                <a:solidFill>
                  <a:srgbClr val="00B050"/>
                </a:solidFill>
              </a:rPr>
              <a:t> [Rule 13 of Proc Rules]</a:t>
            </a:r>
          </a:p>
          <a:p>
            <a:r>
              <a:rPr lang="en-US" sz="2400" dirty="0"/>
              <a:t>Can award cost of litigation </a:t>
            </a:r>
            <a:r>
              <a:rPr lang="en-US" sz="2400" dirty="0">
                <a:solidFill>
                  <a:srgbClr val="00B050"/>
                </a:solidFill>
              </a:rPr>
              <a:t>[Rule 120 of Proc Rules]</a:t>
            </a:r>
          </a:p>
          <a:p>
            <a:r>
              <a:rPr lang="en-US" sz="2400" dirty="0"/>
              <a:t>Can impose exemplary </a:t>
            </a:r>
            <a:r>
              <a:rPr lang="en-IN" sz="2400" dirty="0"/>
              <a:t>costs on defaulting party. </a:t>
            </a:r>
            <a:r>
              <a:rPr lang="en-US" sz="2400" dirty="0">
                <a:solidFill>
                  <a:srgbClr val="00B050"/>
                </a:solidFill>
              </a:rPr>
              <a:t>[Rule 120 of Proc Rules]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strike="sngStrike" dirty="0"/>
          </a:p>
          <a:p>
            <a:pPr lvl="1"/>
            <a:endParaRPr lang="en-US" sz="24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A5EBA-33B9-6CAB-7BEE-78B3DB974CA7}"/>
              </a:ext>
            </a:extLst>
          </p:cNvPr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038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11FD5-FCB4-1536-D7B5-620F0B6DD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ADD2E3F-C36E-9D98-D5C4-7659C9BD1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1906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</a:rPr>
              <a:t>Do’s and Don’t</a:t>
            </a:r>
          </a:p>
        </p:txBody>
      </p:sp>
      <p:sp>
        <p:nvSpPr>
          <p:cNvPr id="9219" name="Rectangle 60">
            <a:extLst>
              <a:ext uri="{FF2B5EF4-FFF2-40B4-BE49-F238E27FC236}">
                <a16:creationId xmlns:a16="http://schemas.microsoft.com/office/drawing/2014/main" id="{AC52629F-5F32-2277-557A-BBEC17C0AB0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04801" y="1066800"/>
            <a:ext cx="8458200" cy="51482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File appeal on time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C00000"/>
                </a:solidFill>
              </a:rPr>
              <a:t>GSTAT do not have unlimited powers to condone the delay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Last fact-finding authority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</a:rPr>
              <a:t>Be Careful with factual disputes/bring facts on record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060"/>
                </a:solidFill>
              </a:rPr>
              <a:t>Do raise all legal issues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</a:rPr>
              <a:t>Keep in mind that it is the last tax specific forum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241F0C1-A994-D02E-8152-CD713E31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D0DED-F7B2-4DB8-89B7-99E947B2DA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55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5748</TotalTime>
  <Words>846</Words>
  <Application>Microsoft Office PowerPoint</Application>
  <PresentationFormat>On-screen Show (4:3)</PresentationFormat>
  <Paragraphs>128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GSTAT  Established under Section 109 of the CGST Act, 2017</vt:lpstr>
      <vt:lpstr>GSTAT [u/s 109-116]</vt:lpstr>
      <vt:lpstr>Cases before GSTAT</vt:lpstr>
      <vt:lpstr>Principal Bench Exclusive Jurisdiction [Sec 109(5)]</vt:lpstr>
      <vt:lpstr>State Bench Jurisdiction </vt:lpstr>
      <vt:lpstr>Powers of Tribunal</vt:lpstr>
      <vt:lpstr>Do’s and Don’t</vt:lpstr>
      <vt:lpstr>Presentation before GSTAT</vt:lpstr>
      <vt:lpstr>Presentation before GSTAT</vt:lpstr>
      <vt:lpstr>How to proceed</vt:lpstr>
      <vt:lpstr>Case Summary: Allegations and Counter allegations  </vt:lpstr>
      <vt:lpstr>Content Vs Art of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2010</dc:title>
  <dc:creator>Pramod Rai</dc:creator>
  <cp:lastModifiedBy>GSTAT.USER01</cp:lastModifiedBy>
  <cp:revision>549</cp:revision>
  <dcterms:created xsi:type="dcterms:W3CDTF">2006-08-16T00:00:00Z</dcterms:created>
  <dcterms:modified xsi:type="dcterms:W3CDTF">2026-07-02T07:32:49Z</dcterms:modified>
</cp:coreProperties>
</file>